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81" r:id="rId3"/>
    <p:sldId id="274" r:id="rId4"/>
    <p:sldId id="282" r:id="rId5"/>
    <p:sldId id="283" r:id="rId6"/>
    <p:sldId id="284" r:id="rId7"/>
    <p:sldId id="285" r:id="rId8"/>
    <p:sldId id="286" r:id="rId9"/>
    <p:sldId id="287" r:id="rId10"/>
    <p:sldId id="288" r:id="rId11"/>
    <p:sldId id="289" r:id="rId12"/>
    <p:sldId id="290" r:id="rId13"/>
    <p:sldId id="291" r:id="rId14"/>
    <p:sldId id="292" r:id="rId15"/>
    <p:sldId id="293" r:id="rId16"/>
    <p:sldId id="275" r:id="rId17"/>
    <p:sldId id="277" r:id="rId18"/>
    <p:sldId id="279" r:id="rId19"/>
    <p:sldId id="257" r:id="rId20"/>
    <p:sldId id="268" r:id="rId21"/>
    <p:sldId id="269" r:id="rId22"/>
    <p:sldId id="270" r:id="rId23"/>
    <p:sldId id="271" r:id="rId24"/>
    <p:sldId id="294" r:id="rId25"/>
    <p:sldId id="295" r:id="rId26"/>
    <p:sldId id="296" r:id="rId27"/>
    <p:sldId id="297" r:id="rId28"/>
    <p:sldId id="298" r:id="rId29"/>
    <p:sldId id="299" r:id="rId30"/>
    <p:sldId id="300" r:id="rId3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Courier New" charset="0"/>
        <a:ea typeface="ＭＳ Ｐゴシック" pitchFamily="42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Courier New" charset="0"/>
        <a:ea typeface="ＭＳ Ｐゴシック" pitchFamily="42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Courier New" charset="0"/>
        <a:ea typeface="ＭＳ Ｐゴシック" pitchFamily="42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Courier New" charset="0"/>
        <a:ea typeface="ＭＳ Ｐゴシック" pitchFamily="42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Courier New" charset="0"/>
        <a:ea typeface="ＭＳ Ｐゴシック" pitchFamily="42" charset="-128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Courier New" charset="0"/>
        <a:ea typeface="ＭＳ Ｐゴシック" pitchFamily="42" charset="-128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Courier New" charset="0"/>
        <a:ea typeface="ＭＳ Ｐゴシック" pitchFamily="42" charset="-128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Courier New" charset="0"/>
        <a:ea typeface="ＭＳ Ｐゴシック" pitchFamily="42" charset="-128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Courier New" charset="0"/>
        <a:ea typeface="ＭＳ Ｐゴシック" pitchFamily="42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533E15E9-4F22-49D0-9568-9CE6A98CBCA6}">
          <p14:sldIdLst>
            <p14:sldId id="256"/>
            <p14:sldId id="281"/>
            <p14:sldId id="274"/>
            <p14:sldId id="282"/>
            <p14:sldId id="283"/>
            <p14:sldId id="284"/>
            <p14:sldId id="285"/>
            <p14:sldId id="286"/>
            <p14:sldId id="287"/>
            <p14:sldId id="288"/>
            <p14:sldId id="289"/>
            <p14:sldId id="290"/>
            <p14:sldId id="291"/>
            <p14:sldId id="292"/>
            <p14:sldId id="293"/>
            <p14:sldId id="275"/>
            <p14:sldId id="277"/>
            <p14:sldId id="279"/>
            <p14:sldId id="257"/>
            <p14:sldId id="268"/>
            <p14:sldId id="269"/>
            <p14:sldId id="270"/>
            <p14:sldId id="271"/>
            <p14:sldId id="294"/>
            <p14:sldId id="295"/>
            <p14:sldId id="296"/>
            <p14:sldId id="297"/>
            <p14:sldId id="298"/>
            <p14:sldId id="299"/>
            <p14:sldId id="300"/>
          </p14:sldIdLst>
        </p14:section>
        <p14:section name="Untitled Section" id="{F8DE5458-34D8-476C-B28A-7FE9654D4313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90" y="-1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fld id="{A0347289-78AB-4ABD-A288-CFAD89BC8A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65395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127EB5-D20F-41A6-AA27-FC255D0E7F9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785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C6F66A-BB18-40EC-B469-29508E92553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528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088FFF-4553-4BCE-9C1A-B17DB4E75BA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206313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fld id="{BFEAC06D-1D93-4893-A4C4-E234C869EE4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953252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E2BF94-F094-4B5A-8978-B5C47339FD3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56852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641BA9-BFD0-4F81-9C37-9A64033F70F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54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AD8F54-4AF5-43C3-B3CC-572B4245566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9372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52E007-7CEE-4915-8352-B623BB1A4B6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0167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F3D6DC-2E2C-490A-BF49-DC12301E461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0485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13"/>
          <p:cNvSpPr>
            <a:spLocks/>
          </p:cNvSpPr>
          <p:nvPr/>
        </p:nvSpPr>
        <p:spPr bwMode="auto">
          <a:xfrm rot="420000" flipV="1">
            <a:off x="3165475" y="1108075"/>
            <a:ext cx="5257800" cy="4114800"/>
          </a:xfrm>
          <a:custGeom>
            <a:avLst/>
            <a:gdLst>
              <a:gd name="T0" fmla="*/ 5257800 w 5257800"/>
              <a:gd name="T1" fmla="*/ 2057400 h 4114800"/>
              <a:gd name="T2" fmla="*/ 2628900 w 5257800"/>
              <a:gd name="T3" fmla="*/ 4114800 h 4114800"/>
              <a:gd name="T4" fmla="*/ 0 w 5257800"/>
              <a:gd name="T5" fmla="*/ 2057400 h 4114800"/>
              <a:gd name="T6" fmla="*/ 2628900 w 5257800"/>
              <a:gd name="T7" fmla="*/ 0 h 41148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5257800"/>
              <a:gd name="T13" fmla="*/ 0 h 4114800"/>
              <a:gd name="T14" fmla="*/ 5182785 w 5257800"/>
              <a:gd name="T15" fmla="*/ 4114800 h 41148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257800" h="4114800">
                <a:moveTo>
                  <a:pt x="0" y="0"/>
                </a:moveTo>
                <a:lnTo>
                  <a:pt x="5107774" y="0"/>
                </a:lnTo>
                <a:lnTo>
                  <a:pt x="5257800" y="150026"/>
                </a:lnTo>
                <a:lnTo>
                  <a:pt x="525780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3175" cap="rnd" cmpd="sng">
            <a:solidFill>
              <a:srgbClr val="C0C0C0"/>
            </a:solidFill>
            <a:prstDash val="solid"/>
            <a:round/>
            <a:headEnd/>
            <a:tailEnd/>
          </a:ln>
          <a:effectLst>
            <a:outerShdw blurRad="63500" dist="38500" dir="7500041" sx="98500" sy="100079" kx="99984" algn="tl" rotWithShape="0">
              <a:srgbClr val="000000">
                <a:alpha val="25000"/>
              </a:srgbClr>
            </a:outerShdw>
          </a:effectLst>
        </p:spPr>
        <p:txBody>
          <a:bodyPr anchor="ctr"/>
          <a:lstStyle>
            <a:lvl1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1pPr>
            <a:lvl2pPr marL="37931725" indent="-37474525"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2pPr>
            <a:lvl3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3pPr>
            <a:lvl4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4pPr>
            <a:lvl5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" name="Right Triangle 5"/>
          <p:cNvSpPr>
            <a:spLocks noChangeArrowheads="1"/>
          </p:cNvSpPr>
          <p:nvPr/>
        </p:nvSpPr>
        <p:spPr bwMode="auto"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>
            <a:solidFill>
              <a:srgbClr val="FFFFFF"/>
            </a:solidFill>
            <a:bevel/>
            <a:headEnd/>
            <a:tailEnd/>
          </a:ln>
          <a:effectLst>
            <a:outerShdw blurRad="63500" dist="6350" dir="12899787" algn="tl" rotWithShape="0">
              <a:srgbClr val="000000">
                <a:alpha val="46999"/>
              </a:srgbClr>
            </a:outerShdw>
          </a:effectLst>
        </p:spPr>
        <p:txBody>
          <a:bodyPr anchor="ctr"/>
          <a:lstStyle>
            <a:lvl1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1pPr>
            <a:lvl2pPr marL="37931725" indent="-37474525"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2pPr>
            <a:lvl3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3pPr>
            <a:lvl4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4pPr>
            <a:lvl5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9pPr>
          </a:lstStyle>
          <a:p>
            <a:pPr algn="ctr" eaLnBrk="1" hangingPunct="1"/>
            <a:endParaRPr lang="en-US" altLang="en-US">
              <a:solidFill>
                <a:srgbClr val="FFFFFF"/>
              </a:solidFill>
              <a:latin typeface="Constantia" charset="0"/>
            </a:endParaRPr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1pPr>
            <a:lvl2pPr marL="37931725" indent="-37474525"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2pPr>
            <a:lvl3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3pPr>
            <a:lvl4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4pPr>
            <a:lvl5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9pPr>
          </a:lstStyle>
          <a:p>
            <a:pPr eaLnBrk="1" hangingPunct="1"/>
            <a:endParaRPr lang="en-US" altLang="en-US">
              <a:latin typeface="Constantia" charset="0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1pPr>
            <a:lvl2pPr marL="37931725" indent="-37474525"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2pPr>
            <a:lvl3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3pPr>
            <a:lvl4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4pPr>
            <a:lvl5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9pPr>
          </a:lstStyle>
          <a:p>
            <a:pPr eaLnBrk="1" hangingPunct="1"/>
            <a:endParaRPr lang="en-US" altLang="en-US">
              <a:latin typeface="Constantia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fld id="{0D0EEB7A-3125-43A7-8181-737784C3221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11252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1pPr>
            <a:lvl2pPr marL="37931725" indent="-37474525"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2pPr>
            <a:lvl3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3pPr>
            <a:lvl4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4pPr>
            <a:lvl5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9pPr>
          </a:lstStyle>
          <a:p>
            <a:pPr eaLnBrk="1" hangingPunct="1"/>
            <a:endParaRPr lang="en-US" altLang="en-US">
              <a:latin typeface="Constantia" charset="0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1pPr>
            <a:lvl2pPr marL="37931725" indent="-37474525"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2pPr>
            <a:lvl3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3pPr>
            <a:lvl4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4pPr>
            <a:lvl5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9pPr>
          </a:lstStyle>
          <a:p>
            <a:pPr eaLnBrk="1" hangingPunct="1"/>
            <a:endParaRPr lang="en-US" altLang="en-US">
              <a:latin typeface="Constantia" charset="0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045C75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045C75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045C75"/>
                </a:solidFill>
              </a:defRPr>
            </a:lvl1pPr>
          </a:lstStyle>
          <a:p>
            <a:fld id="{EA2EDF6A-BF28-4A78-BCB9-6932E69C2495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Courier New" charset="0"/>
                  <a:ea typeface="ＭＳ Ｐゴシック" pitchFamily="42" charset="-128"/>
                </a:defRPr>
              </a:lvl1pPr>
              <a:lvl2pPr marL="37931725" indent="-37474525" eaLnBrk="0" hangingPunct="0">
                <a:defRPr sz="1400">
                  <a:solidFill>
                    <a:schemeClr val="tx1"/>
                  </a:solidFill>
                  <a:latin typeface="Courier New" charset="0"/>
                  <a:ea typeface="ＭＳ Ｐゴシック" pitchFamily="42" charset="-128"/>
                </a:defRPr>
              </a:lvl2pPr>
              <a:lvl3pPr eaLnBrk="0" hangingPunct="0">
                <a:defRPr sz="1400">
                  <a:solidFill>
                    <a:schemeClr val="tx1"/>
                  </a:solidFill>
                  <a:latin typeface="Courier New" charset="0"/>
                  <a:ea typeface="ＭＳ Ｐゴシック" pitchFamily="42" charset="-128"/>
                </a:defRPr>
              </a:lvl3pPr>
              <a:lvl4pPr eaLnBrk="0" hangingPunct="0">
                <a:defRPr sz="1400">
                  <a:solidFill>
                    <a:schemeClr val="tx1"/>
                  </a:solidFill>
                  <a:latin typeface="Courier New" charset="0"/>
                  <a:ea typeface="ＭＳ Ｐゴシック" pitchFamily="42" charset="-128"/>
                </a:defRPr>
              </a:lvl4pPr>
              <a:lvl5pPr eaLnBrk="0" hangingPunct="0">
                <a:defRPr sz="1400">
                  <a:solidFill>
                    <a:schemeClr val="tx1"/>
                  </a:solidFill>
                  <a:latin typeface="Courier New" charset="0"/>
                  <a:ea typeface="ＭＳ Ｐゴシック" pitchFamily="42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Courier New" charset="0"/>
                  <a:ea typeface="ＭＳ Ｐゴシック" pitchFamily="42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Courier New" charset="0"/>
                  <a:ea typeface="ＭＳ Ｐゴシック" pitchFamily="42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Courier New" charset="0"/>
                  <a:ea typeface="ＭＳ Ｐゴシック" pitchFamily="42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Courier New" charset="0"/>
                  <a:ea typeface="ＭＳ Ｐゴシック" pitchFamily="42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Courier New" charset="0"/>
                  <a:ea typeface="ＭＳ Ｐゴシック" pitchFamily="42" charset="-128"/>
                </a:defRPr>
              </a:lvl1pPr>
              <a:lvl2pPr marL="37931725" indent="-37474525" eaLnBrk="0" hangingPunct="0">
                <a:defRPr sz="1400">
                  <a:solidFill>
                    <a:schemeClr val="tx1"/>
                  </a:solidFill>
                  <a:latin typeface="Courier New" charset="0"/>
                  <a:ea typeface="ＭＳ Ｐゴシック" pitchFamily="42" charset="-128"/>
                </a:defRPr>
              </a:lvl2pPr>
              <a:lvl3pPr eaLnBrk="0" hangingPunct="0">
                <a:defRPr sz="1400">
                  <a:solidFill>
                    <a:schemeClr val="tx1"/>
                  </a:solidFill>
                  <a:latin typeface="Courier New" charset="0"/>
                  <a:ea typeface="ＭＳ Ｐゴシック" pitchFamily="42" charset="-128"/>
                </a:defRPr>
              </a:lvl3pPr>
              <a:lvl4pPr eaLnBrk="0" hangingPunct="0">
                <a:defRPr sz="1400">
                  <a:solidFill>
                    <a:schemeClr val="tx1"/>
                  </a:solidFill>
                  <a:latin typeface="Courier New" charset="0"/>
                  <a:ea typeface="ＭＳ Ｐゴシック" pitchFamily="42" charset="-128"/>
                </a:defRPr>
              </a:lvl4pPr>
              <a:lvl5pPr eaLnBrk="0" hangingPunct="0">
                <a:defRPr sz="1400">
                  <a:solidFill>
                    <a:schemeClr val="tx1"/>
                  </a:solidFill>
                  <a:latin typeface="Courier New" charset="0"/>
                  <a:ea typeface="ＭＳ Ｐゴシック" pitchFamily="42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Courier New" charset="0"/>
                  <a:ea typeface="ＭＳ Ｐゴシック" pitchFamily="42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Courier New" charset="0"/>
                  <a:ea typeface="ＭＳ Ｐゴシック" pitchFamily="42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Courier New" charset="0"/>
                  <a:ea typeface="ＭＳ Ｐゴシック" pitchFamily="42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Courier New" charset="0"/>
                  <a:ea typeface="ＭＳ Ｐゴシック" pitchFamily="42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13" r:id="rId2"/>
    <p:sldLayoutId id="2147483722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23" r:id="rId9"/>
    <p:sldLayoutId id="2147483719" r:id="rId10"/>
    <p:sldLayoutId id="214748372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ＭＳ Ｐゴシック" pitchFamily="42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charset="0"/>
          <a:ea typeface="ＭＳ Ｐゴシック" pitchFamily="42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charset="0"/>
          <a:ea typeface="ＭＳ Ｐゴシック" pitchFamily="42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charset="0"/>
          <a:ea typeface="ＭＳ Ｐゴシック" pitchFamily="42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charset="0"/>
          <a:ea typeface="ＭＳ Ｐゴシック" pitchFamily="42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42" charset="2"/>
        <a:buChar char=""/>
        <a:defRPr sz="2600" kern="1200">
          <a:solidFill>
            <a:schemeClr val="tx1"/>
          </a:solidFill>
          <a:latin typeface="+mn-lt"/>
          <a:ea typeface="ＭＳ Ｐゴシック" pitchFamily="42" charset="-128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42" charset="2"/>
        <a:buChar char="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42" charset="2"/>
        <a:buChar char=""/>
        <a:defRPr sz="21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42" charset="2"/>
        <a:buChar char="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42" charset="2"/>
        <a:buChar char="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mazon.com/System-Programming-Unix-Adam-Hoover/dp/0136067123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System Programming</a:t>
            </a:r>
            <a:br>
              <a:rPr lang="en-US" dirty="0" smtClean="0"/>
            </a:br>
            <a:r>
              <a:rPr lang="en-US" sz="3600" dirty="0" smtClean="0"/>
              <a:t>with C and Unix</a:t>
            </a:r>
            <a:endParaRPr lang="en-US" dirty="0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228975"/>
            <a:ext cx="7854950" cy="1752600"/>
          </a:xfrm>
        </p:spPr>
        <p:txBody>
          <a:bodyPr/>
          <a:lstStyle/>
          <a:p>
            <a:pPr marR="0" eaLnBrk="1" hangingPunct="1"/>
            <a:r>
              <a:rPr lang="en-US" altLang="en-US" smtClean="0"/>
              <a:t>CSCI 1730</a:t>
            </a:r>
          </a:p>
          <a:p>
            <a:pPr marR="0" eaLnBrk="1" hangingPunct="1"/>
            <a:r>
              <a:rPr lang="en-US" altLang="en-US" smtClean="0"/>
              <a:t>April 1</a:t>
            </a:r>
            <a:r>
              <a:rPr lang="en-US" altLang="en-US" baseline="30000" smtClean="0"/>
              <a:t>st</a:t>
            </a:r>
            <a:r>
              <a:rPr lang="en-US" altLang="en-US" smtClean="0"/>
              <a:t>, 2014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Devices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UNIX treats devices like files. </a:t>
            </a:r>
          </a:p>
          <a:p>
            <a:pPr eaLnBrk="1" hangingPunct="1"/>
            <a:r>
              <a:rPr lang="en-US" altLang="en-US" dirty="0" smtClean="0"/>
              <a:t>filenames exist </a:t>
            </a:r>
            <a:r>
              <a:rPr lang="en-US" altLang="en-US" dirty="0" smtClean="0"/>
              <a:t>that </a:t>
            </a:r>
            <a:r>
              <a:rPr lang="en-US" altLang="en-US" dirty="0" smtClean="0"/>
              <a:t>represent  devices </a:t>
            </a:r>
            <a:r>
              <a:rPr lang="en-US" altLang="en-US" dirty="0" smtClean="0"/>
              <a:t>like a keyboard or printer. </a:t>
            </a:r>
          </a:p>
          <a:p>
            <a:pPr eaLnBrk="1" hangingPunct="1"/>
            <a:endParaRPr lang="en-US" altLang="en-US" dirty="0" smtClean="0"/>
          </a:p>
          <a:p>
            <a:pPr eaLnBrk="1" hangingPunct="1">
              <a:buFont typeface="Wingdings 2" pitchFamily="42" charset="2"/>
              <a:buNone/>
            </a:pPr>
            <a:r>
              <a:rPr lang="en-US" altLang="en-US" dirty="0" smtClean="0"/>
              <a:t>To write to the printer, you can just write to the file that represents it... for example</a:t>
            </a:r>
          </a:p>
          <a:p>
            <a:pPr lvl="1" eaLnBrk="1" hangingPunct="1"/>
            <a:r>
              <a:rPr lang="en-US" altLang="en-US" dirty="0" smtClean="0">
                <a:latin typeface="Courier New" panose="02070309020205020404" pitchFamily="49" charset="0"/>
                <a:ea typeface="ＭＳ Ｐゴシック" pitchFamily="42" charset="-128"/>
                <a:cs typeface="Courier New" panose="02070309020205020404" pitchFamily="49" charset="0"/>
              </a:rPr>
              <a:t>cat </a:t>
            </a:r>
            <a:r>
              <a:rPr lang="en-US" altLang="en-US" dirty="0" err="1" smtClean="0">
                <a:latin typeface="Courier New" panose="02070309020205020404" pitchFamily="49" charset="0"/>
                <a:ea typeface="ＭＳ Ｐゴシック" pitchFamily="42" charset="-128"/>
                <a:cs typeface="Courier New" panose="02070309020205020404" pitchFamily="49" charset="0"/>
              </a:rPr>
              <a:t>fileX</a:t>
            </a:r>
            <a:r>
              <a:rPr lang="en-US" altLang="en-US" dirty="0" smtClean="0">
                <a:latin typeface="Courier New" panose="02070309020205020404" pitchFamily="49" charset="0"/>
                <a:ea typeface="ＭＳ Ｐゴシック" pitchFamily="42" charset="-128"/>
                <a:cs typeface="Courier New" panose="02070309020205020404" pitchFamily="49" charset="0"/>
              </a:rPr>
              <a:t> &gt; /</a:t>
            </a:r>
            <a:r>
              <a:rPr lang="en-US" altLang="en-US" dirty="0" err="1" smtClean="0">
                <a:latin typeface="Courier New" panose="02070309020205020404" pitchFamily="49" charset="0"/>
                <a:ea typeface="ＭＳ Ｐゴシック" pitchFamily="42" charset="-128"/>
                <a:cs typeface="Courier New" panose="02070309020205020404" pitchFamily="49" charset="0"/>
              </a:rPr>
              <a:t>dev</a:t>
            </a:r>
            <a:r>
              <a:rPr lang="en-US" altLang="en-US" dirty="0" smtClean="0">
                <a:latin typeface="Courier New" panose="02070309020205020404" pitchFamily="49" charset="0"/>
                <a:ea typeface="ＭＳ Ｐゴシック" pitchFamily="42" charset="-128"/>
                <a:cs typeface="Courier New" panose="02070309020205020404" pitchFamily="49" charset="0"/>
              </a:rPr>
              <a:t>/rmt0</a:t>
            </a:r>
          </a:p>
          <a:p>
            <a:pPr eaLnBrk="1" hangingPunct="1">
              <a:buFont typeface="Wingdings 2" pitchFamily="42" charset="2"/>
              <a:buNone/>
            </a:pPr>
            <a:r>
              <a:rPr lang="en-US" altLang="en-US" dirty="0" smtClean="0"/>
              <a:t> causes the </a:t>
            </a:r>
            <a:r>
              <a:rPr lang="en-US" altLang="en-US" dirty="0" smtClean="0"/>
              <a:t>contents </a:t>
            </a:r>
            <a:r>
              <a:rPr lang="en-US" altLang="en-US" dirty="0" smtClean="0"/>
              <a:t>of </a:t>
            </a:r>
            <a:r>
              <a:rPr lang="en-US" altLang="en-US" dirty="0" err="1" smtClean="0"/>
              <a:t>fileX</a:t>
            </a:r>
            <a:r>
              <a:rPr lang="en-US" altLang="en-US" dirty="0" smtClean="0"/>
              <a:t> to be written to the tape drive associated with the </a:t>
            </a:r>
            <a:r>
              <a:rPr lang="en-US" alt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rmt0</a:t>
            </a:r>
            <a:r>
              <a:rPr lang="en-US" altLang="en-US" dirty="0" smtClean="0"/>
              <a:t> file </a:t>
            </a:r>
            <a:r>
              <a:rPr lang="en-US" altLang="en-US" dirty="0" smtClean="0"/>
              <a:t>in the </a:t>
            </a:r>
            <a:r>
              <a:rPr lang="en-US" alt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alt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dev</a:t>
            </a:r>
            <a:r>
              <a:rPr lang="en-US" alt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en-US" dirty="0" smtClean="0"/>
              <a:t>directory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Processes 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process = instance of an executing program </a:t>
            </a:r>
          </a:p>
          <a:p>
            <a:pPr eaLnBrk="1" hangingPunct="1"/>
            <a:r>
              <a:rPr lang="en-US" altLang="en-US" dirty="0" smtClean="0"/>
              <a:t>When you type: </a:t>
            </a:r>
          </a:p>
          <a:p>
            <a:pPr eaLnBrk="1" hangingPunct="1">
              <a:buFont typeface="Wingdings 2" pitchFamily="42" charset="2"/>
              <a:buNone/>
            </a:pPr>
            <a:r>
              <a:rPr lang="en-US" alt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lang="en-US" alt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ls</a:t>
            </a:r>
            <a:r>
              <a:rPr lang="en-US" alt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eaLnBrk="1" hangingPunct="1"/>
            <a:r>
              <a:rPr lang="en-US" altLang="en-US" dirty="0" smtClean="0"/>
              <a:t>at the command line, the shell process creates a process to run </a:t>
            </a:r>
            <a:r>
              <a:rPr lang="en-US" altLang="en-US" dirty="0" smtClean="0"/>
              <a:t>the </a:t>
            </a:r>
            <a:r>
              <a:rPr lang="en-US" alt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ls</a:t>
            </a:r>
            <a:r>
              <a:rPr lang="en-US" altLang="en-US" dirty="0" smtClean="0"/>
              <a:t> program. </a:t>
            </a:r>
            <a:endParaRPr lang="en-US" altLang="en-US" dirty="0" smtClean="0"/>
          </a:p>
          <a:p>
            <a:pPr eaLnBrk="1" hangingPunct="1"/>
            <a:r>
              <a:rPr lang="en-US" altLang="en-US" dirty="0" smtClean="0"/>
              <a:t>UNIX is multitasking</a:t>
            </a:r>
          </a:p>
          <a:p>
            <a:pPr lvl="1" eaLnBrk="1" hangingPunct="1"/>
            <a:r>
              <a:rPr lang="en-US" altLang="en-US" dirty="0" smtClean="0">
                <a:ea typeface="ＭＳ Ｐゴシック" pitchFamily="42" charset="-128"/>
              </a:rPr>
              <a:t>more than one process can run at the same time</a:t>
            </a:r>
          </a:p>
          <a:p>
            <a:pPr lvl="1" eaLnBrk="1" hangingPunct="1"/>
            <a:r>
              <a:rPr lang="en-US" altLang="en-US" dirty="0" smtClean="0">
                <a:ea typeface="ＭＳ Ｐゴシック" pitchFamily="42" charset="-128"/>
              </a:rPr>
              <a:t>i.e., multiple processes share the CPU 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800" dirty="0" smtClean="0"/>
              <a:t>IPC: </a:t>
            </a:r>
            <a:r>
              <a:rPr lang="en-US" altLang="en-US" sz="4800" dirty="0" err="1" smtClean="0"/>
              <a:t>Interprocess</a:t>
            </a:r>
            <a:r>
              <a:rPr lang="en-US" altLang="en-US" sz="4800" dirty="0" smtClean="0"/>
              <a:t> Communication</a:t>
            </a:r>
            <a:endParaRPr lang="en-US" altLang="en-US" sz="4800" dirty="0" smtClean="0"/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Consists of mechanisms that allow processes to send info to one another</a:t>
            </a:r>
          </a:p>
          <a:p>
            <a:pPr eaLnBrk="1" hangingPunct="1"/>
            <a:r>
              <a:rPr lang="en-US" dirty="0" smtClean="0"/>
              <a:t>Methods differ in :</a:t>
            </a:r>
          </a:p>
          <a:p>
            <a:pPr lvl="1" eaLnBrk="1" hangingPunct="1"/>
            <a:r>
              <a:rPr lang="en-US" dirty="0" smtClean="0"/>
              <a:t>type/amount of info</a:t>
            </a:r>
          </a:p>
          <a:p>
            <a:pPr lvl="1" eaLnBrk="1" hangingPunct="1"/>
            <a:r>
              <a:rPr lang="en-US" dirty="0" smtClean="0"/>
              <a:t>number of processes</a:t>
            </a:r>
          </a:p>
          <a:p>
            <a:pPr lvl="1" eaLnBrk="1" hangingPunct="1"/>
            <a:r>
              <a:rPr lang="en-US" dirty="0" smtClean="0"/>
              <a:t>whether processes need to exist at the same time</a:t>
            </a:r>
          </a:p>
          <a:p>
            <a:pPr lvl="1" eaLnBrk="1" hangingPunct="1"/>
            <a:r>
              <a:rPr lang="en-US" dirty="0"/>
              <a:t>w</a:t>
            </a:r>
            <a:r>
              <a:rPr lang="en-US" dirty="0" smtClean="0"/>
              <a:t>hether processes need to be on the same machine</a:t>
            </a:r>
          </a:p>
          <a:p>
            <a:pPr lvl="1" eaLnBrk="1" hangingPunct="1"/>
            <a:endParaRPr lang="en-US" altLang="en-US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/>
              <a:t>IPC: </a:t>
            </a:r>
            <a:r>
              <a:rPr lang="en-US" sz="4800" dirty="0" err="1" smtClean="0"/>
              <a:t>InterProcess</a:t>
            </a:r>
            <a:r>
              <a:rPr lang="en-US" sz="4800" dirty="0" smtClean="0"/>
              <a:t> Communication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pipes</a:t>
            </a:r>
          </a:p>
          <a:p>
            <a:pPr lvl="1"/>
            <a:r>
              <a:rPr lang="en-US" sz="2000" dirty="0" smtClean="0"/>
              <a:t>output of one program is input of another </a:t>
            </a:r>
          </a:p>
          <a:p>
            <a:r>
              <a:rPr lang="en-US" sz="2400" dirty="0" smtClean="0"/>
              <a:t>signals</a:t>
            </a:r>
          </a:p>
          <a:p>
            <a:pPr lvl="1"/>
            <a:r>
              <a:rPr lang="en-US" sz="2000" dirty="0" smtClean="0"/>
              <a:t>processes that exist at same time on same machine can send integer signals </a:t>
            </a:r>
          </a:p>
          <a:p>
            <a:r>
              <a:rPr lang="en-US" sz="2400" dirty="0"/>
              <a:t>s</a:t>
            </a:r>
            <a:r>
              <a:rPr lang="en-US" sz="2400" dirty="0" smtClean="0"/>
              <a:t>hared memory</a:t>
            </a:r>
          </a:p>
          <a:p>
            <a:pPr lvl="1"/>
            <a:r>
              <a:rPr lang="en-US" sz="2000" dirty="0" smtClean="0"/>
              <a:t>processes that exist at same time can share variables</a:t>
            </a:r>
          </a:p>
          <a:p>
            <a:pPr lvl="1"/>
            <a:r>
              <a:rPr lang="en-US" sz="2000" b="1" dirty="0"/>
              <a:t>s</a:t>
            </a:r>
            <a:r>
              <a:rPr lang="en-US" sz="2000" b="1" dirty="0" smtClean="0"/>
              <a:t>emaphores </a:t>
            </a:r>
            <a:r>
              <a:rPr lang="en-US" sz="2000" dirty="0" smtClean="0"/>
              <a:t>control access to shared memory</a:t>
            </a:r>
          </a:p>
          <a:p>
            <a:r>
              <a:rPr lang="en-US" sz="2400" dirty="0" smtClean="0"/>
              <a:t>sockets</a:t>
            </a:r>
          </a:p>
          <a:p>
            <a:pPr lvl="1"/>
            <a:r>
              <a:rPr lang="en-US" sz="2000" dirty="0" smtClean="0"/>
              <a:t>processes that exist at the same time on same or different machines can communicate arbitrary info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6074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shell supports pipes: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ls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| more </a:t>
            </a:r>
          </a:p>
          <a:p>
            <a:r>
              <a:rPr lang="en-US" dirty="0" smtClean="0">
                <a:latin typeface="+mj-lt"/>
                <a:cs typeface="Courier New" panose="02070309020205020404" pitchFamily="49" charset="0"/>
              </a:rPr>
              <a:t>output of the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ls</a:t>
            </a:r>
            <a:r>
              <a:rPr lang="en-US" dirty="0" smtClean="0">
                <a:latin typeface="+mj-lt"/>
                <a:cs typeface="Courier New" panose="02070309020205020404" pitchFamily="49" charset="0"/>
              </a:rPr>
              <a:t> program is input to the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more</a:t>
            </a:r>
            <a:r>
              <a:rPr lang="en-US" dirty="0" smtClean="0">
                <a:latin typeface="+mj-lt"/>
                <a:cs typeface="Courier New" panose="02070309020205020404" pitchFamily="49" charset="0"/>
              </a:rPr>
              <a:t> program </a:t>
            </a:r>
          </a:p>
          <a:p>
            <a:pPr marL="0" indent="0">
              <a:buNone/>
            </a:pPr>
            <a:endParaRPr lang="en-US" dirty="0" smtClean="0">
              <a:latin typeface="+mj-lt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ls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|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grep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notes | more </a:t>
            </a:r>
          </a:p>
          <a:p>
            <a:r>
              <a:rPr lang="en-US" dirty="0" smtClean="0">
                <a:latin typeface="+mj-lt"/>
                <a:cs typeface="Courier New" panose="02070309020205020404" pitchFamily="49" charset="0"/>
              </a:rPr>
              <a:t>output of the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ls</a:t>
            </a:r>
            <a:r>
              <a:rPr lang="en-US" dirty="0" smtClean="0">
                <a:latin typeface="+mj-lt"/>
                <a:cs typeface="Courier New" panose="02070309020205020404" pitchFamily="49" charset="0"/>
              </a:rPr>
              <a:t> program is input to the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grep</a:t>
            </a:r>
            <a:r>
              <a:rPr lang="en-US" dirty="0" smtClean="0">
                <a:latin typeface="+mj-lt"/>
                <a:cs typeface="Courier New" panose="02070309020205020404" pitchFamily="49" charset="0"/>
              </a:rPr>
              <a:t> program</a:t>
            </a:r>
          </a:p>
          <a:p>
            <a:r>
              <a:rPr lang="en-US" dirty="0" smtClean="0">
                <a:latin typeface="+mj-lt"/>
                <a:cs typeface="Courier New" panose="02070309020205020404" pitchFamily="49" charset="0"/>
              </a:rPr>
              <a:t> notes is a command line parameter to 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>
                <a:latin typeface="+mj-lt"/>
                <a:cs typeface="Courier New" panose="02070309020205020404" pitchFamily="49" charset="0"/>
              </a:rPr>
              <a:t>output of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grep</a:t>
            </a:r>
            <a:r>
              <a:rPr lang="en-US" dirty="0" smtClean="0">
                <a:latin typeface="+mj-lt"/>
                <a:cs typeface="Courier New" panose="02070309020205020404" pitchFamily="49" charset="0"/>
              </a:rPr>
              <a:t> is input to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more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17131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/>
              <a:t>System calls and library functions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kernel </a:t>
            </a:r>
          </a:p>
          <a:p>
            <a:pPr lvl="1"/>
            <a:r>
              <a:rPr lang="en-US" dirty="0" smtClean="0"/>
              <a:t>memory resident program, deals with process scheduling and i/o control </a:t>
            </a:r>
          </a:p>
          <a:p>
            <a:r>
              <a:rPr lang="en-US" b="1" dirty="0" smtClean="0"/>
              <a:t>system calls </a:t>
            </a:r>
          </a:p>
          <a:p>
            <a:pPr lvl="1"/>
            <a:r>
              <a:rPr lang="en-US" dirty="0" smtClean="0"/>
              <a:t>the interface to the kernel and the resources it controls.</a:t>
            </a:r>
          </a:p>
          <a:p>
            <a:pPr lvl="1"/>
            <a:r>
              <a:rPr lang="en-US" dirty="0" smtClean="0"/>
              <a:t>invoked like library subroutines (but typically more efficient, lower level, run in 'kernel mode' rather than 'user mode'). </a:t>
            </a:r>
          </a:p>
          <a:p>
            <a:pPr lvl="1"/>
            <a:r>
              <a:rPr lang="en-US" dirty="0" smtClean="0"/>
              <a:t>Library routines are a layer between user code and system calls.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23831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Common shell commands	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cd</a:t>
            </a:r>
          </a:p>
          <a:p>
            <a:pPr eaLnBrk="1" hangingPunct="1"/>
            <a:r>
              <a:rPr lang="en-US" altLang="en-US" smtClean="0"/>
              <a:t>pwd</a:t>
            </a:r>
          </a:p>
          <a:p>
            <a:pPr eaLnBrk="1" hangingPunct="1"/>
            <a:r>
              <a:rPr lang="en-US" altLang="en-US" smtClean="0"/>
              <a:t>set </a:t>
            </a:r>
          </a:p>
          <a:p>
            <a:pPr eaLnBrk="1" hangingPunct="1"/>
            <a:r>
              <a:rPr lang="en-US" altLang="en-US" smtClean="0"/>
              <a:t>which</a:t>
            </a:r>
          </a:p>
          <a:p>
            <a:pPr eaLnBrk="1" hangingPunct="1">
              <a:buFont typeface="Wingdings 2" pitchFamily="42" charset="2"/>
              <a:buNone/>
            </a:pPr>
            <a:endParaRPr lang="en-US" altLang="en-US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Common system commands	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grep</a:t>
            </a:r>
          </a:p>
          <a:p>
            <a:pPr eaLnBrk="1" hangingPunct="1"/>
            <a:r>
              <a:rPr lang="en-US" altLang="en-US" smtClean="0"/>
              <a:t>ls</a:t>
            </a:r>
          </a:p>
          <a:p>
            <a:pPr eaLnBrk="1" hangingPunct="1"/>
            <a:r>
              <a:rPr lang="en-US" altLang="en-US" smtClean="0"/>
              <a:t>man</a:t>
            </a:r>
          </a:p>
          <a:p>
            <a:pPr eaLnBrk="1" hangingPunct="1"/>
            <a:r>
              <a:rPr lang="en-US" altLang="en-US" smtClean="0"/>
              <a:t>more</a:t>
            </a:r>
          </a:p>
          <a:p>
            <a:pPr eaLnBrk="1" hangingPunct="1"/>
            <a:r>
              <a:rPr lang="en-US" altLang="en-US" smtClean="0"/>
              <a:t>time</a:t>
            </a:r>
          </a:p>
          <a:p>
            <a:pPr eaLnBrk="1" hangingPunct="1"/>
            <a:r>
              <a:rPr lang="en-US" altLang="en-US" smtClean="0"/>
              <a:t>sort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smtClean="0"/>
              <a:t>A “review” of C</a:t>
            </a:r>
            <a:endParaRPr/>
          </a:p>
        </p:txBody>
      </p:sp>
      <p:sp>
        <p:nvSpPr>
          <p:cNvPr id="29699" name="Text Placeholder 2"/>
          <p:cNvSpPr>
            <a:spLocks noGrp="1"/>
          </p:cNvSpPr>
          <p:nvPr>
            <p:ph type="body" idx="1"/>
          </p:nvPr>
        </p:nvSpPr>
        <p:spPr>
          <a:xfrm>
            <a:off x="530225" y="2705100"/>
            <a:ext cx="7772400" cy="1509713"/>
          </a:xfrm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/>
          <a:lstStyle/>
          <a:p>
            <a:pPr eaLnBrk="1" hangingPunct="1"/>
            <a:r>
              <a:rPr lang="en-US" altLang="en-US" sz="2800" smtClean="0"/>
              <a:t>C review – 4 data types</a:t>
            </a:r>
          </a:p>
        </p:txBody>
      </p:sp>
      <p:sp>
        <p:nvSpPr>
          <p:cNvPr id="30723" name="Text Box 6"/>
          <p:cNvSpPr txBox="1">
            <a:spLocks noChangeArrowheads="1"/>
          </p:cNvSpPr>
          <p:nvPr/>
        </p:nvSpPr>
        <p:spPr bwMode="auto">
          <a:xfrm>
            <a:off x="685800" y="1219200"/>
            <a:ext cx="6048451" cy="5047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1pPr>
            <a:lvl2pPr marL="37931725" indent="-37474525"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2pPr>
            <a:lvl3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3pPr>
            <a:lvl4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4pPr>
            <a:lvl5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9pPr>
          </a:lstStyle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	/* A review of the basic data types in C.  </a:t>
            </a:r>
            <a:r>
              <a:rPr lang="en-US" altLang="en-US" dirty="0" smtClean="0"/>
              <a:t>*/</a:t>
            </a:r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#include &lt;</a:t>
            </a:r>
            <a:r>
              <a:rPr lang="en-US" altLang="en-US" dirty="0" err="1"/>
              <a:t>stdio.h</a:t>
            </a:r>
            <a:r>
              <a:rPr lang="en-US" altLang="en-US" dirty="0"/>
              <a:t>&gt;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 err="1"/>
              <a:t>int</a:t>
            </a:r>
            <a:r>
              <a:rPr lang="en-US" altLang="en-US" dirty="0"/>
              <a:t> main()</a:t>
            </a:r>
          </a:p>
          <a:p>
            <a:pPr eaLnBrk="1" hangingPunct="1"/>
            <a:r>
              <a:rPr lang="en-US" altLang="en-US" dirty="0"/>
              <a:t>{</a:t>
            </a:r>
          </a:p>
          <a:p>
            <a:pPr eaLnBrk="1" hangingPunct="1"/>
            <a:r>
              <a:rPr lang="en-US" altLang="en-US" dirty="0" err="1"/>
              <a:t>int</a:t>
            </a:r>
            <a:r>
              <a:rPr lang="en-US" altLang="en-US" dirty="0"/>
              <a:t>	</a:t>
            </a:r>
            <a:r>
              <a:rPr lang="en-US" altLang="en-US" dirty="0" err="1"/>
              <a:t>x,y</a:t>
            </a:r>
            <a:r>
              <a:rPr lang="en-US" altLang="en-US" dirty="0"/>
              <a:t>;</a:t>
            </a:r>
          </a:p>
          <a:p>
            <a:pPr eaLnBrk="1" hangingPunct="1"/>
            <a:r>
              <a:rPr lang="en-US" altLang="en-US" dirty="0"/>
              <a:t>char	a;</a:t>
            </a:r>
          </a:p>
          <a:p>
            <a:pPr eaLnBrk="1" hangingPunct="1"/>
            <a:r>
              <a:rPr lang="en-US" altLang="en-US" dirty="0"/>
              <a:t>float	</a:t>
            </a:r>
            <a:r>
              <a:rPr lang="en-US" altLang="en-US" dirty="0" err="1"/>
              <a:t>f,e</a:t>
            </a:r>
            <a:r>
              <a:rPr lang="en-US" altLang="en-US" dirty="0"/>
              <a:t>;</a:t>
            </a:r>
          </a:p>
          <a:p>
            <a:pPr eaLnBrk="1" hangingPunct="1"/>
            <a:r>
              <a:rPr lang="en-US" altLang="en-US" dirty="0"/>
              <a:t>double	d;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x=4;</a:t>
            </a:r>
          </a:p>
          <a:p>
            <a:pPr eaLnBrk="1" hangingPunct="1"/>
            <a:r>
              <a:rPr lang="en-US" altLang="en-US" dirty="0"/>
              <a:t>y=7;</a:t>
            </a:r>
          </a:p>
          <a:p>
            <a:pPr eaLnBrk="1" hangingPunct="1"/>
            <a:r>
              <a:rPr lang="en-US" altLang="en-US" dirty="0"/>
              <a:t>a='H';</a:t>
            </a:r>
          </a:p>
          <a:p>
            <a:pPr eaLnBrk="1" hangingPunct="1"/>
            <a:r>
              <a:rPr lang="en-US" altLang="en-US" dirty="0"/>
              <a:t>f=-3.4;</a:t>
            </a:r>
          </a:p>
          <a:p>
            <a:pPr eaLnBrk="1" hangingPunct="1"/>
            <a:r>
              <a:rPr lang="en-US" altLang="en-US" dirty="0"/>
              <a:t>d=54.123456789;</a:t>
            </a:r>
          </a:p>
          <a:p>
            <a:pPr eaLnBrk="1" hangingPunct="1"/>
            <a:r>
              <a:rPr lang="en-US" altLang="en-US" dirty="0"/>
              <a:t>e=54.123456789;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 err="1"/>
              <a:t>printf</a:t>
            </a:r>
            <a:r>
              <a:rPr lang="en-US" altLang="en-US" dirty="0"/>
              <a:t>("%d %c %f %lf\n",</a:t>
            </a:r>
            <a:r>
              <a:rPr lang="en-US" altLang="en-US" dirty="0" err="1"/>
              <a:t>x,a,e,d</a:t>
            </a:r>
            <a:r>
              <a:rPr lang="en-US" altLang="en-US" dirty="0"/>
              <a:t>);</a:t>
            </a:r>
          </a:p>
          <a:p>
            <a:pPr eaLnBrk="1" hangingPunct="1"/>
            <a:r>
              <a:rPr lang="en-US" altLang="en-US" dirty="0" err="1"/>
              <a:t>printf</a:t>
            </a:r>
            <a:r>
              <a:rPr lang="en-US" altLang="en-US" dirty="0"/>
              <a:t>("%d %c %.9f %.9lf\n",</a:t>
            </a:r>
            <a:r>
              <a:rPr lang="en-US" altLang="en-US" dirty="0" err="1"/>
              <a:t>x,a,e,d</a:t>
            </a:r>
            <a:r>
              <a:rPr lang="en-US" altLang="en-US" dirty="0"/>
              <a:t>);</a:t>
            </a:r>
          </a:p>
          <a:p>
            <a:pPr eaLnBrk="1" hangingPunct="1"/>
            <a:r>
              <a:rPr lang="en-US" altLang="en-US" dirty="0"/>
              <a:t>}</a:t>
            </a:r>
          </a:p>
          <a:p>
            <a:pPr eaLnBrk="1" hangingPunct="1"/>
            <a:endParaRPr lang="en-US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Materials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Class </a:t>
            </a:r>
            <a:r>
              <a:rPr lang="en-US" altLang="en-US" dirty="0" smtClean="0"/>
              <a:t>notes</a:t>
            </a:r>
          </a:p>
          <a:p>
            <a:pPr lvl="1" eaLnBrk="1" hangingPunct="1"/>
            <a:r>
              <a:rPr lang="en-US" altLang="en-US" dirty="0" smtClean="0">
                <a:ea typeface="ＭＳ Ｐゴシック" pitchFamily="42" charset="-128"/>
              </a:rPr>
              <a:t>slides &amp; </a:t>
            </a:r>
            <a:r>
              <a:rPr lang="en-US" altLang="en-US" dirty="0" smtClean="0">
                <a:ea typeface="ＭＳ Ｐゴシック" pitchFamily="42" charset="-128"/>
              </a:rPr>
              <a:t>some “plain old” </a:t>
            </a:r>
            <a:r>
              <a:rPr lang="en-US" altLang="en-US" dirty="0" smtClean="0">
                <a:ea typeface="ＭＳ Ｐゴシック" pitchFamily="42" charset="-128"/>
              </a:rPr>
              <a:t>html </a:t>
            </a:r>
            <a:r>
              <a:rPr lang="en-US" altLang="en-US" dirty="0" smtClean="0">
                <a:ea typeface="ＭＳ Ｐゴシック" pitchFamily="42" charset="-128"/>
              </a:rPr>
              <a:t>&amp; source code examples</a:t>
            </a:r>
          </a:p>
          <a:p>
            <a:pPr lvl="2" eaLnBrk="1" hangingPunct="1"/>
            <a:r>
              <a:rPr lang="en-US" altLang="en-US" dirty="0" smtClean="0">
                <a:ea typeface="ＭＳ Ｐゴシック" pitchFamily="42" charset="-128"/>
              </a:rPr>
              <a:t>linked </a:t>
            </a:r>
            <a:r>
              <a:rPr lang="en-US" altLang="en-US" dirty="0" smtClean="0">
                <a:ea typeface="ＭＳ Ｐゴシック" pitchFamily="42" charset="-128"/>
              </a:rPr>
              <a:t>from course calendar</a:t>
            </a:r>
          </a:p>
          <a:p>
            <a:pPr lvl="1" eaLnBrk="1" hangingPunct="1"/>
            <a:r>
              <a:rPr lang="en-US" altLang="en-US" dirty="0" smtClean="0">
                <a:ea typeface="ＭＳ Ｐゴシック" pitchFamily="42" charset="-128"/>
              </a:rPr>
              <a:t>board notes &amp; </a:t>
            </a:r>
            <a:r>
              <a:rPr lang="en-US" altLang="en-US" dirty="0" smtClean="0">
                <a:ea typeface="ＭＳ Ｐゴシック" pitchFamily="42" charset="-128"/>
              </a:rPr>
              <a:t>diagrams</a:t>
            </a:r>
            <a:endParaRPr lang="en-US" altLang="en-US" dirty="0" smtClean="0">
              <a:ea typeface="ＭＳ Ｐゴシック" pitchFamily="42" charset="-128"/>
            </a:endParaRPr>
          </a:p>
          <a:p>
            <a:pPr eaLnBrk="1" hangingPunct="1"/>
            <a:r>
              <a:rPr lang="en-US" altLang="en-US" dirty="0" smtClean="0"/>
              <a:t>Textbook (Hoover</a:t>
            </a:r>
            <a:r>
              <a:rPr lang="en-US" altLang="en-US" dirty="0" smtClean="0"/>
              <a:t>)</a:t>
            </a:r>
          </a:p>
          <a:p>
            <a:pPr lvl="1" eaLnBrk="1" hangingPunct="1"/>
            <a:r>
              <a:rPr lang="en-US" altLang="en-US" sz="1600" dirty="0" smtClean="0">
                <a:hlinkClick r:id="rId2"/>
              </a:rPr>
              <a:t>http://www.amazon.com/System-Programming-Unix-Adam-Hoover/dp/0136067123</a:t>
            </a:r>
            <a:endParaRPr lang="en-US" altLang="en-US" sz="1600" dirty="0" smtClean="0"/>
          </a:p>
          <a:p>
            <a:pPr lvl="1" eaLnBrk="1" hangingPunct="1"/>
            <a:r>
              <a:rPr lang="en-US" altLang="en-US" sz="2000" dirty="0" smtClean="0"/>
              <a:t>Buy new / buy used / rent / </a:t>
            </a:r>
            <a:r>
              <a:rPr lang="en-US" altLang="en-US" sz="2000" dirty="0" err="1" smtClean="0"/>
              <a:t>eTextbook</a:t>
            </a:r>
            <a:endParaRPr lang="en-US" altLang="en-US" sz="2000" dirty="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/>
          <a:lstStyle/>
          <a:p>
            <a:pPr eaLnBrk="1" hangingPunct="1"/>
            <a:r>
              <a:rPr lang="en-US" altLang="en-US" sz="2800" smtClean="0"/>
              <a:t>C review – arithmetic</a:t>
            </a:r>
          </a:p>
        </p:txBody>
      </p:sp>
      <p:sp>
        <p:nvSpPr>
          <p:cNvPr id="31747" name="Text Box 3"/>
          <p:cNvSpPr txBox="1">
            <a:spLocks noChangeArrowheads="1"/>
          </p:cNvSpPr>
          <p:nvPr/>
        </p:nvSpPr>
        <p:spPr bwMode="auto">
          <a:xfrm>
            <a:off x="685800" y="1219200"/>
            <a:ext cx="7015062" cy="5047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1pPr>
            <a:lvl2pPr marL="37931725" indent="-37474525"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2pPr>
            <a:lvl3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3pPr>
            <a:lvl4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4pPr>
            <a:lvl5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9pPr>
          </a:lstStyle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	/* A review of the basic arithmetic operators in C</a:t>
            </a:r>
            <a:r>
              <a:rPr lang="en-US" altLang="en-US" dirty="0" smtClean="0"/>
              <a:t>. </a:t>
            </a:r>
            <a:r>
              <a:rPr lang="en-US" altLang="en-US" dirty="0"/>
              <a:t>*/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#include &lt;</a:t>
            </a:r>
            <a:r>
              <a:rPr lang="en-US" altLang="en-US" dirty="0" err="1"/>
              <a:t>stdio.h</a:t>
            </a:r>
            <a:r>
              <a:rPr lang="en-US" altLang="en-US" dirty="0"/>
              <a:t>&gt;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 err="1"/>
              <a:t>int</a:t>
            </a:r>
            <a:r>
              <a:rPr lang="en-US" altLang="en-US" dirty="0"/>
              <a:t> main()</a:t>
            </a:r>
          </a:p>
          <a:p>
            <a:pPr eaLnBrk="1" hangingPunct="1"/>
            <a:r>
              <a:rPr lang="en-US" altLang="en-US" dirty="0"/>
              <a:t>{</a:t>
            </a:r>
          </a:p>
          <a:p>
            <a:pPr eaLnBrk="1" hangingPunct="1"/>
            <a:r>
              <a:rPr lang="en-US" altLang="en-US" dirty="0" err="1"/>
              <a:t>int</a:t>
            </a:r>
            <a:r>
              <a:rPr lang="en-US" altLang="en-US" dirty="0"/>
              <a:t> </a:t>
            </a:r>
            <a:r>
              <a:rPr lang="en-US" altLang="en-US" dirty="0" err="1"/>
              <a:t>x,y</a:t>
            </a:r>
            <a:r>
              <a:rPr lang="en-US" altLang="en-US" dirty="0"/>
              <a:t>;</a:t>
            </a:r>
          </a:p>
          <a:p>
            <a:pPr eaLnBrk="1" hangingPunct="1"/>
            <a:r>
              <a:rPr lang="en-US" altLang="en-US" dirty="0" err="1"/>
              <a:t>int</a:t>
            </a:r>
            <a:r>
              <a:rPr lang="en-US" altLang="en-US" dirty="0"/>
              <a:t> r1,r2,r3,r4,r5;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x=4;</a:t>
            </a:r>
          </a:p>
          <a:p>
            <a:pPr eaLnBrk="1" hangingPunct="1"/>
            <a:r>
              <a:rPr lang="en-US" altLang="en-US" dirty="0"/>
              <a:t>y=7;</a:t>
            </a:r>
          </a:p>
          <a:p>
            <a:pPr eaLnBrk="1" hangingPunct="1"/>
            <a:r>
              <a:rPr lang="en-US" altLang="en-US" dirty="0"/>
              <a:t>r1=</a:t>
            </a:r>
            <a:r>
              <a:rPr lang="en-US" altLang="en-US" dirty="0" err="1"/>
              <a:t>x+y</a:t>
            </a:r>
            <a:r>
              <a:rPr lang="en-US" altLang="en-US" dirty="0"/>
              <a:t>;</a:t>
            </a:r>
          </a:p>
          <a:p>
            <a:pPr eaLnBrk="1" hangingPunct="1"/>
            <a:r>
              <a:rPr lang="en-US" altLang="en-US" dirty="0"/>
              <a:t>r2=x-y;</a:t>
            </a:r>
          </a:p>
          <a:p>
            <a:pPr eaLnBrk="1" hangingPunct="1"/>
            <a:r>
              <a:rPr lang="en-US" altLang="en-US" dirty="0"/>
              <a:t>r3=x/y;</a:t>
            </a:r>
          </a:p>
          <a:p>
            <a:pPr eaLnBrk="1" hangingPunct="1"/>
            <a:r>
              <a:rPr lang="en-US" altLang="en-US" dirty="0"/>
              <a:t>r4=x*y;</a:t>
            </a:r>
          </a:p>
          <a:p>
            <a:pPr eaLnBrk="1" hangingPunct="1"/>
            <a:r>
              <a:rPr lang="en-US" altLang="en-US" dirty="0" err="1"/>
              <a:t>printf</a:t>
            </a:r>
            <a:r>
              <a:rPr lang="en-US" altLang="en-US" dirty="0"/>
              <a:t>("%d %d %d %d\n",r1,r2,r3,r4);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r3++;</a:t>
            </a:r>
          </a:p>
          <a:p>
            <a:pPr eaLnBrk="1" hangingPunct="1"/>
            <a:r>
              <a:rPr lang="en-US" altLang="en-US" dirty="0"/>
              <a:t>r4--;</a:t>
            </a:r>
          </a:p>
          <a:p>
            <a:pPr eaLnBrk="1" hangingPunct="1"/>
            <a:r>
              <a:rPr lang="en-US" altLang="en-US" dirty="0"/>
              <a:t>r5=r4%r1;</a:t>
            </a:r>
          </a:p>
          <a:p>
            <a:pPr eaLnBrk="1" hangingPunct="1"/>
            <a:r>
              <a:rPr lang="en-US" altLang="en-US" dirty="0" err="1"/>
              <a:t>printf</a:t>
            </a:r>
            <a:r>
              <a:rPr lang="en-US" altLang="en-US" dirty="0"/>
              <a:t>("%d %d %d\n",r3,r4,r5);</a:t>
            </a:r>
          </a:p>
          <a:p>
            <a:pPr eaLnBrk="1" hangingPunct="1"/>
            <a:r>
              <a:rPr lang="en-US" altLang="en-US" dirty="0"/>
              <a:t>}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533400"/>
          </a:xfrm>
        </p:spPr>
        <p:txBody>
          <a:bodyPr/>
          <a:lstStyle/>
          <a:p>
            <a:pPr eaLnBrk="1" hangingPunct="1"/>
            <a:r>
              <a:rPr lang="en-US" altLang="en-US" sz="2800" smtClean="0"/>
              <a:t>C review – loops</a:t>
            </a:r>
          </a:p>
        </p:txBody>
      </p:sp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685800" y="838200"/>
            <a:ext cx="7250703" cy="56938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1pPr>
            <a:lvl2pPr marL="37931725" indent="-37474525"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2pPr>
            <a:lvl3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3pPr>
            <a:lvl4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4pPr>
            <a:lvl5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9pPr>
          </a:lstStyle>
          <a:p>
            <a:pPr eaLnBrk="1" hangingPunct="1"/>
            <a:r>
              <a:rPr lang="en-US" altLang="en-US" dirty="0"/>
              <a:t>#include &lt;</a:t>
            </a:r>
            <a:r>
              <a:rPr lang="en-US" altLang="en-US" dirty="0" err="1"/>
              <a:t>stdio.h</a:t>
            </a:r>
            <a:r>
              <a:rPr lang="en-US" altLang="en-US" dirty="0"/>
              <a:t>&gt;  </a:t>
            </a:r>
          </a:p>
          <a:p>
            <a:pPr eaLnBrk="1" hangingPunct="1"/>
            <a:r>
              <a:rPr lang="en-US" altLang="en-US" dirty="0"/>
              <a:t>			 /* A review of the loop types in C</a:t>
            </a:r>
            <a:r>
              <a:rPr lang="en-US" altLang="en-US" dirty="0" smtClean="0"/>
              <a:t>. </a:t>
            </a:r>
            <a:r>
              <a:rPr lang="en-US" altLang="en-US" dirty="0"/>
              <a:t>*/</a:t>
            </a:r>
          </a:p>
          <a:p>
            <a:pPr eaLnBrk="1" hangingPunct="1"/>
            <a:r>
              <a:rPr lang="en-US" altLang="en-US" dirty="0" err="1"/>
              <a:t>int</a:t>
            </a:r>
            <a:r>
              <a:rPr lang="en-US" altLang="en-US" dirty="0"/>
              <a:t> main()</a:t>
            </a:r>
          </a:p>
          <a:p>
            <a:pPr eaLnBrk="1" hangingPunct="1"/>
            <a:r>
              <a:rPr lang="en-US" altLang="en-US" dirty="0"/>
              <a:t>{</a:t>
            </a:r>
          </a:p>
          <a:p>
            <a:pPr eaLnBrk="1" hangingPunct="1"/>
            <a:r>
              <a:rPr lang="en-US" altLang="en-US" dirty="0" err="1"/>
              <a:t>int</a:t>
            </a:r>
            <a:r>
              <a:rPr lang="en-US" altLang="en-US" dirty="0"/>
              <a:t> </a:t>
            </a:r>
            <a:r>
              <a:rPr lang="en-US" altLang="en-US" dirty="0" err="1"/>
              <a:t>i,x</a:t>
            </a:r>
            <a:r>
              <a:rPr lang="en-US" altLang="en-US" dirty="0"/>
              <a:t>;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x=0;</a:t>
            </a:r>
          </a:p>
          <a:p>
            <a:pPr eaLnBrk="1" hangingPunct="1"/>
            <a:r>
              <a:rPr lang="en-US" altLang="en-US" dirty="0"/>
              <a:t>for (i=0; i&lt;4; i++)</a:t>
            </a:r>
          </a:p>
          <a:p>
            <a:pPr eaLnBrk="1" hangingPunct="1"/>
            <a:r>
              <a:rPr lang="en-US" altLang="en-US" dirty="0"/>
              <a:t>  {</a:t>
            </a:r>
          </a:p>
          <a:p>
            <a:pPr eaLnBrk="1" hangingPunct="1"/>
            <a:r>
              <a:rPr lang="en-US" altLang="en-US" dirty="0"/>
              <a:t>  x=</a:t>
            </a:r>
            <a:r>
              <a:rPr lang="en-US" altLang="en-US" dirty="0" err="1"/>
              <a:t>x+i</a:t>
            </a:r>
            <a:r>
              <a:rPr lang="en-US" altLang="en-US" dirty="0"/>
              <a:t>;</a:t>
            </a:r>
          </a:p>
          <a:p>
            <a:pPr eaLnBrk="1" hangingPunct="1"/>
            <a:r>
              <a:rPr lang="en-US" altLang="en-US" dirty="0"/>
              <a:t>  </a:t>
            </a:r>
            <a:r>
              <a:rPr lang="en-US" altLang="en-US" dirty="0" err="1"/>
              <a:t>printf</a:t>
            </a:r>
            <a:r>
              <a:rPr lang="en-US" altLang="en-US" dirty="0"/>
              <a:t>("%d\</a:t>
            </a:r>
            <a:r>
              <a:rPr lang="en-US" altLang="en-US" dirty="0" err="1"/>
              <a:t>n",x</a:t>
            </a:r>
            <a:r>
              <a:rPr lang="en-US" altLang="en-US" dirty="0"/>
              <a:t>);</a:t>
            </a:r>
          </a:p>
          <a:p>
            <a:pPr eaLnBrk="1" hangingPunct="1"/>
            <a:r>
              <a:rPr lang="en-US" altLang="en-US" dirty="0"/>
              <a:t>  }</a:t>
            </a:r>
          </a:p>
          <a:p>
            <a:pPr eaLnBrk="1" hangingPunct="1"/>
            <a:r>
              <a:rPr lang="en-US" altLang="en-US" dirty="0"/>
              <a:t>while (i&lt;7)</a:t>
            </a:r>
          </a:p>
          <a:p>
            <a:pPr eaLnBrk="1" hangingPunct="1"/>
            <a:r>
              <a:rPr lang="en-US" altLang="en-US" dirty="0"/>
              <a:t>  {</a:t>
            </a:r>
          </a:p>
          <a:p>
            <a:pPr eaLnBrk="1" hangingPunct="1"/>
            <a:r>
              <a:rPr lang="en-US" altLang="en-US" dirty="0"/>
              <a:t>  x=</a:t>
            </a:r>
            <a:r>
              <a:rPr lang="en-US" altLang="en-US" dirty="0" err="1"/>
              <a:t>x+i</a:t>
            </a:r>
            <a:r>
              <a:rPr lang="en-US" altLang="en-US" dirty="0"/>
              <a:t>;</a:t>
            </a:r>
          </a:p>
          <a:p>
            <a:pPr eaLnBrk="1" hangingPunct="1"/>
            <a:r>
              <a:rPr lang="en-US" altLang="en-US" dirty="0"/>
              <a:t>  i++;</a:t>
            </a:r>
          </a:p>
          <a:p>
            <a:pPr eaLnBrk="1" hangingPunct="1"/>
            <a:r>
              <a:rPr lang="en-US" altLang="en-US" dirty="0"/>
              <a:t>  </a:t>
            </a:r>
            <a:r>
              <a:rPr lang="en-US" altLang="en-US" dirty="0" err="1"/>
              <a:t>printf</a:t>
            </a:r>
            <a:r>
              <a:rPr lang="en-US" altLang="en-US" dirty="0"/>
              <a:t>("%d\</a:t>
            </a:r>
            <a:r>
              <a:rPr lang="en-US" altLang="en-US" dirty="0" err="1"/>
              <a:t>n",x</a:t>
            </a:r>
            <a:r>
              <a:rPr lang="en-US" altLang="en-US" dirty="0"/>
              <a:t>);</a:t>
            </a:r>
          </a:p>
          <a:p>
            <a:pPr eaLnBrk="1" hangingPunct="1"/>
            <a:r>
              <a:rPr lang="en-US" altLang="en-US" dirty="0"/>
              <a:t>  }</a:t>
            </a:r>
          </a:p>
          <a:p>
            <a:pPr eaLnBrk="1" hangingPunct="1"/>
            <a:r>
              <a:rPr lang="en-US" altLang="en-US" dirty="0"/>
              <a:t>do</a:t>
            </a:r>
          </a:p>
          <a:p>
            <a:pPr eaLnBrk="1" hangingPunct="1"/>
            <a:r>
              <a:rPr lang="en-US" altLang="en-US" dirty="0"/>
              <a:t>  {</a:t>
            </a:r>
          </a:p>
          <a:p>
            <a:pPr eaLnBrk="1" hangingPunct="1"/>
            <a:r>
              <a:rPr lang="en-US" altLang="en-US" dirty="0"/>
              <a:t>  x=</a:t>
            </a:r>
            <a:r>
              <a:rPr lang="en-US" altLang="en-US" dirty="0" err="1"/>
              <a:t>x+i</a:t>
            </a:r>
            <a:r>
              <a:rPr lang="en-US" altLang="en-US" dirty="0"/>
              <a:t>;</a:t>
            </a:r>
          </a:p>
          <a:p>
            <a:pPr eaLnBrk="1" hangingPunct="1"/>
            <a:r>
              <a:rPr lang="en-US" altLang="en-US" dirty="0"/>
              <a:t>  i++;</a:t>
            </a:r>
          </a:p>
          <a:p>
            <a:pPr eaLnBrk="1" hangingPunct="1"/>
            <a:r>
              <a:rPr lang="en-US" altLang="en-US" dirty="0"/>
              <a:t>  </a:t>
            </a:r>
            <a:r>
              <a:rPr lang="en-US" altLang="en-US" dirty="0" err="1"/>
              <a:t>printf</a:t>
            </a:r>
            <a:r>
              <a:rPr lang="en-US" altLang="en-US" dirty="0"/>
              <a:t>("%d\</a:t>
            </a:r>
            <a:r>
              <a:rPr lang="en-US" altLang="en-US" dirty="0" err="1"/>
              <a:t>n",x</a:t>
            </a:r>
            <a:r>
              <a:rPr lang="en-US" altLang="en-US" dirty="0"/>
              <a:t>);</a:t>
            </a:r>
          </a:p>
          <a:p>
            <a:pPr eaLnBrk="1" hangingPunct="1"/>
            <a:r>
              <a:rPr lang="en-US" altLang="en-US" dirty="0"/>
              <a:t>  }</a:t>
            </a:r>
          </a:p>
          <a:p>
            <a:pPr eaLnBrk="1" hangingPunct="1"/>
            <a:r>
              <a:rPr lang="en-US" altLang="en-US" dirty="0"/>
              <a:t>while (i&lt;9);</a:t>
            </a:r>
          </a:p>
          <a:p>
            <a:pPr eaLnBrk="1" hangingPunct="1"/>
            <a:r>
              <a:rPr lang="en-US" altLang="en-US" dirty="0"/>
              <a:t>}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/>
          <a:lstStyle/>
          <a:p>
            <a:pPr eaLnBrk="1" hangingPunct="1"/>
            <a:r>
              <a:rPr lang="en-US" altLang="en-US" sz="2800" smtClean="0"/>
              <a:t>C review – blocks</a:t>
            </a:r>
          </a:p>
        </p:txBody>
      </p:sp>
      <p:sp>
        <p:nvSpPr>
          <p:cNvPr id="33795" name="Text Box 3"/>
          <p:cNvSpPr txBox="1">
            <a:spLocks noChangeArrowheads="1"/>
          </p:cNvSpPr>
          <p:nvPr/>
        </p:nvSpPr>
        <p:spPr bwMode="auto">
          <a:xfrm>
            <a:off x="685800" y="1219200"/>
            <a:ext cx="6370655" cy="4616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1pPr>
            <a:lvl2pPr marL="37931725" indent="-37474525"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2pPr>
            <a:lvl3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3pPr>
            <a:lvl4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4pPr>
            <a:lvl5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9pPr>
          </a:lstStyle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	/* A review of conditionals and blocks in C.  *</a:t>
            </a:r>
            <a:r>
              <a:rPr lang="en-US" altLang="en-US" dirty="0" smtClean="0"/>
              <a:t>/</a:t>
            </a:r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#include &lt;</a:t>
            </a:r>
            <a:r>
              <a:rPr lang="en-US" altLang="en-US" dirty="0" err="1"/>
              <a:t>stdio.h</a:t>
            </a:r>
            <a:r>
              <a:rPr lang="en-US" altLang="en-US" dirty="0"/>
              <a:t>&gt;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 err="1"/>
              <a:t>int</a:t>
            </a:r>
            <a:r>
              <a:rPr lang="en-US" altLang="en-US" dirty="0"/>
              <a:t> main()</a:t>
            </a:r>
          </a:p>
          <a:p>
            <a:pPr eaLnBrk="1" hangingPunct="1"/>
            <a:r>
              <a:rPr lang="en-US" altLang="en-US" dirty="0"/>
              <a:t>{</a:t>
            </a:r>
          </a:p>
          <a:p>
            <a:pPr eaLnBrk="1" hangingPunct="1"/>
            <a:r>
              <a:rPr lang="en-US" altLang="en-US" dirty="0" err="1"/>
              <a:t>int</a:t>
            </a:r>
            <a:r>
              <a:rPr lang="en-US" altLang="en-US" dirty="0"/>
              <a:t> </a:t>
            </a:r>
            <a:r>
              <a:rPr lang="en-US" altLang="en-US" dirty="0" err="1"/>
              <a:t>i,x</a:t>
            </a:r>
            <a:r>
              <a:rPr lang="en-US" altLang="en-US" dirty="0"/>
              <a:t>;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x=0;</a:t>
            </a:r>
          </a:p>
          <a:p>
            <a:pPr eaLnBrk="1" hangingPunct="1"/>
            <a:r>
              <a:rPr lang="en-US" altLang="en-US" dirty="0"/>
              <a:t>for (i=0; i&lt;5; i++)</a:t>
            </a:r>
          </a:p>
          <a:p>
            <a:pPr eaLnBrk="1" hangingPunct="1"/>
            <a:r>
              <a:rPr lang="en-US" altLang="en-US" dirty="0"/>
              <a:t>  {</a:t>
            </a:r>
          </a:p>
          <a:p>
            <a:pPr eaLnBrk="1" hangingPunct="1"/>
            <a:r>
              <a:rPr lang="en-US" altLang="en-US" dirty="0"/>
              <a:t>  if (i%2 == 0 || i == 1)</a:t>
            </a:r>
          </a:p>
          <a:p>
            <a:pPr eaLnBrk="1" hangingPunct="1"/>
            <a:r>
              <a:rPr lang="en-US" altLang="en-US" dirty="0"/>
              <a:t>    x=</a:t>
            </a:r>
            <a:r>
              <a:rPr lang="en-US" altLang="en-US" dirty="0" err="1"/>
              <a:t>x+i</a:t>
            </a:r>
            <a:r>
              <a:rPr lang="en-US" altLang="en-US" dirty="0"/>
              <a:t>;</a:t>
            </a:r>
          </a:p>
          <a:p>
            <a:pPr eaLnBrk="1" hangingPunct="1"/>
            <a:r>
              <a:rPr lang="en-US" altLang="en-US" dirty="0"/>
              <a:t>  else</a:t>
            </a:r>
          </a:p>
          <a:p>
            <a:pPr eaLnBrk="1" hangingPunct="1"/>
            <a:r>
              <a:rPr lang="en-US" altLang="en-US" dirty="0"/>
              <a:t>    x=x-i;</a:t>
            </a:r>
          </a:p>
          <a:p>
            <a:pPr eaLnBrk="1" hangingPunct="1"/>
            <a:r>
              <a:rPr lang="en-US" altLang="en-US" dirty="0"/>
              <a:t>  </a:t>
            </a:r>
            <a:r>
              <a:rPr lang="en-US" altLang="en-US" dirty="0" err="1"/>
              <a:t>printf</a:t>
            </a:r>
            <a:r>
              <a:rPr lang="en-US" altLang="en-US" dirty="0"/>
              <a:t>("%d\</a:t>
            </a:r>
            <a:r>
              <a:rPr lang="en-US" altLang="en-US" dirty="0" err="1"/>
              <a:t>n",x</a:t>
            </a:r>
            <a:r>
              <a:rPr lang="en-US" altLang="en-US" dirty="0"/>
              <a:t>);</a:t>
            </a:r>
          </a:p>
          <a:p>
            <a:pPr eaLnBrk="1" hangingPunct="1"/>
            <a:r>
              <a:rPr lang="en-US" altLang="en-US" dirty="0"/>
              <a:t>  }</a:t>
            </a:r>
          </a:p>
          <a:p>
            <a:pPr eaLnBrk="1" hangingPunct="1"/>
            <a:r>
              <a:rPr lang="en-US" altLang="en-US" dirty="0"/>
              <a:t>}</a:t>
            </a:r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/>
          <a:lstStyle/>
          <a:p>
            <a:pPr eaLnBrk="1" hangingPunct="1"/>
            <a:r>
              <a:rPr lang="en-US" altLang="en-US" sz="2800" smtClean="0"/>
              <a:t>C review – flow control</a:t>
            </a:r>
          </a:p>
        </p:txBody>
      </p:sp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685800" y="1219200"/>
            <a:ext cx="6155852" cy="4832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1pPr>
            <a:lvl2pPr marL="37931725" indent="-37474525"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2pPr>
            <a:lvl3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3pPr>
            <a:lvl4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4pPr>
            <a:lvl5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9pPr>
          </a:lstStyle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	/* A review of flow control statements in C. </a:t>
            </a:r>
            <a:r>
              <a:rPr lang="en-US" altLang="en-US" dirty="0" smtClean="0"/>
              <a:t>*/</a:t>
            </a:r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#include &lt;</a:t>
            </a:r>
            <a:r>
              <a:rPr lang="en-US" altLang="en-US" dirty="0" err="1"/>
              <a:t>stdio.h</a:t>
            </a:r>
            <a:r>
              <a:rPr lang="en-US" altLang="en-US" dirty="0"/>
              <a:t>&gt;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 err="1"/>
              <a:t>int</a:t>
            </a:r>
            <a:r>
              <a:rPr lang="en-US" altLang="en-US" dirty="0"/>
              <a:t> main()</a:t>
            </a:r>
          </a:p>
          <a:p>
            <a:pPr eaLnBrk="1" hangingPunct="1"/>
            <a:r>
              <a:rPr lang="en-US" altLang="en-US" dirty="0"/>
              <a:t>{</a:t>
            </a:r>
          </a:p>
          <a:p>
            <a:pPr eaLnBrk="1" hangingPunct="1"/>
            <a:r>
              <a:rPr lang="en-US" altLang="en-US" dirty="0" err="1"/>
              <a:t>int</a:t>
            </a:r>
            <a:r>
              <a:rPr lang="en-US" altLang="en-US" dirty="0"/>
              <a:t> </a:t>
            </a:r>
            <a:r>
              <a:rPr lang="en-US" altLang="en-US" dirty="0" err="1"/>
              <a:t>i,x</a:t>
            </a:r>
            <a:r>
              <a:rPr lang="en-US" altLang="en-US" dirty="0"/>
              <a:t>;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x=0;</a:t>
            </a:r>
          </a:p>
          <a:p>
            <a:pPr eaLnBrk="1" hangingPunct="1"/>
            <a:r>
              <a:rPr lang="en-US" altLang="en-US" dirty="0"/>
              <a:t>for (i=0; i&lt;5; i++)</a:t>
            </a:r>
          </a:p>
          <a:p>
            <a:pPr eaLnBrk="1" hangingPunct="1"/>
            <a:r>
              <a:rPr lang="en-US" altLang="en-US" dirty="0"/>
              <a:t>  {</a:t>
            </a:r>
          </a:p>
          <a:p>
            <a:pPr eaLnBrk="1" hangingPunct="1"/>
            <a:r>
              <a:rPr lang="en-US" altLang="en-US" dirty="0"/>
              <a:t>  if (i%2 == 0)</a:t>
            </a:r>
          </a:p>
          <a:p>
            <a:pPr eaLnBrk="1" hangingPunct="1"/>
            <a:r>
              <a:rPr lang="en-US" altLang="en-US" dirty="0"/>
              <a:t>    continue;</a:t>
            </a:r>
          </a:p>
          <a:p>
            <a:pPr eaLnBrk="1" hangingPunct="1"/>
            <a:r>
              <a:rPr lang="en-US" altLang="en-US" dirty="0"/>
              <a:t>  x=x-i;</a:t>
            </a:r>
          </a:p>
          <a:p>
            <a:pPr eaLnBrk="1" hangingPunct="1"/>
            <a:r>
              <a:rPr lang="en-US" altLang="en-US" dirty="0"/>
              <a:t>  if (i%4 == 0)</a:t>
            </a:r>
          </a:p>
          <a:p>
            <a:pPr eaLnBrk="1" hangingPunct="1"/>
            <a:r>
              <a:rPr lang="en-US" altLang="en-US" dirty="0"/>
              <a:t>    break;</a:t>
            </a:r>
          </a:p>
          <a:p>
            <a:pPr eaLnBrk="1" hangingPunct="1"/>
            <a:r>
              <a:rPr lang="en-US" altLang="en-US" dirty="0"/>
              <a:t>  </a:t>
            </a:r>
            <a:r>
              <a:rPr lang="en-US" altLang="en-US" dirty="0" err="1"/>
              <a:t>printf</a:t>
            </a:r>
            <a:r>
              <a:rPr lang="en-US" altLang="en-US" dirty="0"/>
              <a:t>("%d\</a:t>
            </a:r>
            <a:r>
              <a:rPr lang="en-US" altLang="en-US" dirty="0" err="1"/>
              <a:t>n",x</a:t>
            </a:r>
            <a:r>
              <a:rPr lang="en-US" altLang="en-US" dirty="0"/>
              <a:t>);</a:t>
            </a:r>
          </a:p>
          <a:p>
            <a:pPr eaLnBrk="1" hangingPunct="1"/>
            <a:r>
              <a:rPr lang="en-US" altLang="en-US" dirty="0"/>
              <a:t>  }</a:t>
            </a:r>
          </a:p>
          <a:p>
            <a:pPr eaLnBrk="1" hangingPunct="1"/>
            <a:r>
              <a:rPr lang="en-US" altLang="en-US" dirty="0"/>
              <a:t>}</a:t>
            </a:r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mtClean="0"/>
              <a:t>System Programming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228975"/>
            <a:ext cx="7854950" cy="1752600"/>
          </a:xfrm>
        </p:spPr>
        <p:txBody>
          <a:bodyPr/>
          <a:lstStyle/>
          <a:p>
            <a:pPr marR="0"/>
            <a:r>
              <a:rPr lang="en-US" altLang="en-US" smtClean="0"/>
              <a:t>Chapter 2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/>
          <a:lstStyle/>
          <a:p>
            <a:r>
              <a:rPr lang="en-US" altLang="en-US" sz="2800" smtClean="0"/>
              <a:t>ASCII</a:t>
            </a: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685800" y="1219200"/>
            <a:ext cx="7337425" cy="418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Courier New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Courier New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Courier New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Courier New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Courier New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</a:defRPr>
            </a:lvl9pPr>
          </a:lstStyle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	/* This program shows the dual interpretations of char and</a:t>
            </a:r>
          </a:p>
          <a:p>
            <a:pPr eaLnBrk="1" hangingPunct="1"/>
            <a:r>
              <a:rPr lang="en-US" altLang="en-US" dirty="0"/>
              <a:t>	** unsigned char data types</a:t>
            </a:r>
            <a:r>
              <a:rPr lang="en-US" altLang="en-US" dirty="0" smtClean="0"/>
              <a:t>. </a:t>
            </a:r>
            <a:r>
              <a:rPr lang="en-US" altLang="en-US" dirty="0"/>
              <a:t>*/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#include &lt;</a:t>
            </a:r>
            <a:r>
              <a:rPr lang="en-US" altLang="en-US" dirty="0" err="1"/>
              <a:t>stdio.h</a:t>
            </a:r>
            <a:r>
              <a:rPr lang="en-US" altLang="en-US" dirty="0"/>
              <a:t>&gt;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main()</a:t>
            </a:r>
          </a:p>
          <a:p>
            <a:pPr eaLnBrk="1" hangingPunct="1"/>
            <a:r>
              <a:rPr lang="en-US" altLang="en-US" dirty="0"/>
              <a:t>{</a:t>
            </a:r>
          </a:p>
          <a:p>
            <a:pPr eaLnBrk="1" hangingPunct="1"/>
            <a:r>
              <a:rPr lang="en-US" altLang="en-US" dirty="0"/>
              <a:t>char a;</a:t>
            </a:r>
          </a:p>
          <a:p>
            <a:pPr eaLnBrk="1" hangingPunct="1"/>
            <a:r>
              <a:rPr lang="en-US" altLang="en-US" dirty="0"/>
              <a:t>unsigned char b;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a='A';</a:t>
            </a:r>
          </a:p>
          <a:p>
            <a:pPr eaLnBrk="1" hangingPunct="1"/>
            <a:r>
              <a:rPr lang="en-US" altLang="en-US" dirty="0"/>
              <a:t>b='B';</a:t>
            </a:r>
          </a:p>
          <a:p>
            <a:pPr eaLnBrk="1" hangingPunct="1"/>
            <a:r>
              <a:rPr lang="pt-BR" altLang="en-US" dirty="0"/>
              <a:t>printf("%c %c %d %d\n",a,b,a,b);</a:t>
            </a:r>
          </a:p>
          <a:p>
            <a:pPr eaLnBrk="1" hangingPunct="1"/>
            <a:r>
              <a:rPr lang="en-US" altLang="en-US" dirty="0"/>
              <a:t>a=183;</a:t>
            </a:r>
          </a:p>
          <a:p>
            <a:pPr eaLnBrk="1" hangingPunct="1"/>
            <a:r>
              <a:rPr lang="en-US" altLang="en-US" dirty="0"/>
              <a:t>b=255;</a:t>
            </a:r>
          </a:p>
          <a:p>
            <a:pPr eaLnBrk="1" hangingPunct="1"/>
            <a:r>
              <a:rPr lang="en-US" altLang="en-US" dirty="0" err="1"/>
              <a:t>printf</a:t>
            </a:r>
            <a:r>
              <a:rPr lang="en-US" altLang="en-US" dirty="0"/>
              <a:t>("%d %d\n",</a:t>
            </a:r>
            <a:r>
              <a:rPr lang="en-US" altLang="en-US" dirty="0" err="1"/>
              <a:t>a,b</a:t>
            </a:r>
            <a:r>
              <a:rPr lang="en-US" altLang="en-US" dirty="0"/>
              <a:t>);</a:t>
            </a:r>
          </a:p>
          <a:p>
            <a:pPr eaLnBrk="1" hangingPunct="1"/>
            <a:r>
              <a:rPr lang="en-US" altLang="en-US" dirty="0"/>
              <a:t>}</a:t>
            </a:r>
          </a:p>
          <a:p>
            <a:pPr eaLnBrk="1" hangingPunct="1"/>
            <a:endParaRPr lang="en-US" alt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/>
          <a:lstStyle/>
          <a:p>
            <a:r>
              <a:rPr lang="en-US" altLang="en-US" sz="2800" smtClean="0"/>
              <a:t>sizeof() operator</a:t>
            </a: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685800" y="1219200"/>
            <a:ext cx="7767638" cy="310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Courier New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Courier New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Courier New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Courier New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Courier New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</a:defRPr>
            </a:lvl9pPr>
          </a:lstStyle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	/* This program demonstrates the </a:t>
            </a:r>
            <a:r>
              <a:rPr lang="en-US" altLang="en-US" dirty="0" err="1"/>
              <a:t>sizeof</a:t>
            </a:r>
            <a:r>
              <a:rPr lang="en-US" altLang="en-US" dirty="0"/>
              <a:t>() operator. </a:t>
            </a:r>
            <a:r>
              <a:rPr lang="en-US" altLang="en-US" dirty="0" smtClean="0"/>
              <a:t>*/</a:t>
            </a:r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#include &lt;</a:t>
            </a:r>
            <a:r>
              <a:rPr lang="en-US" altLang="en-US" dirty="0" err="1"/>
              <a:t>stdio.h</a:t>
            </a:r>
            <a:r>
              <a:rPr lang="en-US" altLang="en-US" dirty="0"/>
              <a:t>&gt;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main()</a:t>
            </a:r>
          </a:p>
          <a:p>
            <a:pPr eaLnBrk="1" hangingPunct="1"/>
            <a:r>
              <a:rPr lang="en-US" altLang="en-US" dirty="0"/>
              <a:t>{</a:t>
            </a:r>
          </a:p>
          <a:p>
            <a:pPr eaLnBrk="1" hangingPunct="1"/>
            <a:r>
              <a:rPr lang="en-US" altLang="en-US" dirty="0" err="1"/>
              <a:t>int</a:t>
            </a:r>
            <a:r>
              <a:rPr lang="en-US" altLang="en-US" dirty="0"/>
              <a:t> i;</a:t>
            </a:r>
          </a:p>
          <a:p>
            <a:pPr eaLnBrk="1" hangingPunct="1"/>
            <a:r>
              <a:rPr lang="en-US" altLang="en-US" dirty="0"/>
              <a:t>char c;</a:t>
            </a:r>
          </a:p>
          <a:p>
            <a:pPr eaLnBrk="1" hangingPunct="1"/>
            <a:r>
              <a:rPr lang="en-US" altLang="en-US" dirty="0"/>
              <a:t>double d;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 err="1"/>
              <a:t>printf</a:t>
            </a:r>
            <a:r>
              <a:rPr lang="en-US" altLang="en-US" dirty="0"/>
              <a:t>("%d %d %d %d\n",</a:t>
            </a:r>
            <a:r>
              <a:rPr lang="en-US" altLang="en-US" dirty="0" err="1"/>
              <a:t>sizeof</a:t>
            </a:r>
            <a:r>
              <a:rPr lang="en-US" altLang="en-US" dirty="0"/>
              <a:t>(i),</a:t>
            </a:r>
            <a:r>
              <a:rPr lang="en-US" altLang="en-US" dirty="0" err="1"/>
              <a:t>sizeof</a:t>
            </a:r>
            <a:r>
              <a:rPr lang="en-US" altLang="en-US" dirty="0"/>
              <a:t>(c),</a:t>
            </a:r>
            <a:r>
              <a:rPr lang="en-US" altLang="en-US" dirty="0" err="1"/>
              <a:t>sizeof</a:t>
            </a:r>
            <a:r>
              <a:rPr lang="en-US" altLang="en-US" dirty="0"/>
              <a:t>(d),</a:t>
            </a:r>
            <a:r>
              <a:rPr lang="en-US" altLang="en-US" dirty="0" err="1"/>
              <a:t>sizeof</a:t>
            </a:r>
            <a:r>
              <a:rPr lang="en-US" altLang="en-US" dirty="0"/>
              <a:t>(float));</a:t>
            </a:r>
          </a:p>
          <a:p>
            <a:pPr eaLnBrk="1" hangingPunct="1"/>
            <a:r>
              <a:rPr lang="en-US" altLang="en-US" dirty="0"/>
              <a:t>}</a:t>
            </a:r>
          </a:p>
          <a:p>
            <a:pPr eaLnBrk="1" hangingPunct="1"/>
            <a:endParaRPr lang="en-US" alt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/>
          <a:lstStyle/>
          <a:p>
            <a:r>
              <a:rPr lang="en-US" altLang="en-US" sz="2800" smtClean="0"/>
              <a:t>Bitwise NOT</a:t>
            </a: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685800" y="1219200"/>
            <a:ext cx="7229864" cy="3108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Courier New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Courier New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Courier New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Courier New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Courier New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</a:defRPr>
            </a:lvl9pPr>
          </a:lstStyle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	/* This program demonstrates the bitwise not operator. </a:t>
            </a:r>
            <a:r>
              <a:rPr lang="en-US" altLang="en-US" dirty="0" smtClean="0"/>
              <a:t>*/</a:t>
            </a:r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#include &lt;</a:t>
            </a:r>
            <a:r>
              <a:rPr lang="en-US" altLang="en-US" dirty="0" err="1"/>
              <a:t>stdio.h</a:t>
            </a:r>
            <a:r>
              <a:rPr lang="en-US" altLang="en-US" dirty="0"/>
              <a:t>&gt;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main()</a:t>
            </a:r>
          </a:p>
          <a:p>
            <a:pPr eaLnBrk="1" hangingPunct="1"/>
            <a:r>
              <a:rPr lang="en-US" altLang="en-US" dirty="0"/>
              <a:t>{</a:t>
            </a:r>
          </a:p>
          <a:p>
            <a:pPr eaLnBrk="1" hangingPunct="1"/>
            <a:r>
              <a:rPr lang="en-US" altLang="en-US" dirty="0"/>
              <a:t>unsigned char a;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a=17;</a:t>
            </a:r>
          </a:p>
          <a:p>
            <a:pPr eaLnBrk="1" hangingPunct="1"/>
            <a:r>
              <a:rPr lang="en-US" altLang="en-US" dirty="0"/>
              <a:t>a=~a;</a:t>
            </a:r>
          </a:p>
          <a:p>
            <a:pPr eaLnBrk="1" hangingPunct="1"/>
            <a:r>
              <a:rPr lang="en-US" altLang="en-US" dirty="0" err="1"/>
              <a:t>printf</a:t>
            </a:r>
            <a:r>
              <a:rPr lang="en-US" altLang="en-US" dirty="0"/>
              <a:t>("%d\</a:t>
            </a:r>
            <a:r>
              <a:rPr lang="en-US" altLang="en-US" dirty="0" err="1"/>
              <a:t>n",a</a:t>
            </a:r>
            <a:r>
              <a:rPr lang="en-US" altLang="en-US" dirty="0"/>
              <a:t>);</a:t>
            </a:r>
          </a:p>
          <a:p>
            <a:pPr eaLnBrk="1" hangingPunct="1"/>
            <a:r>
              <a:rPr lang="en-US" altLang="en-US" dirty="0"/>
              <a:t>}</a:t>
            </a:r>
          </a:p>
          <a:p>
            <a:pPr eaLnBrk="1" hangingPunct="1"/>
            <a:endParaRPr lang="en-US" alt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/>
          <a:lstStyle/>
          <a:p>
            <a:r>
              <a:rPr lang="en-US" altLang="en-US" sz="2800" smtClean="0"/>
              <a:t>Bitwise AND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685800" y="1219200"/>
            <a:ext cx="7229864" cy="3323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Courier New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Courier New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Courier New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Courier New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Courier New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</a:defRPr>
            </a:lvl9pPr>
          </a:lstStyle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	/* This program demonstrates the bitwise and operator. </a:t>
            </a:r>
            <a:r>
              <a:rPr lang="en-US" altLang="en-US" dirty="0" smtClean="0"/>
              <a:t>*/</a:t>
            </a:r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#include &lt;</a:t>
            </a:r>
            <a:r>
              <a:rPr lang="en-US" altLang="en-US" dirty="0" err="1"/>
              <a:t>stdio.h</a:t>
            </a:r>
            <a:r>
              <a:rPr lang="en-US" altLang="en-US" dirty="0"/>
              <a:t>&gt;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main()</a:t>
            </a:r>
          </a:p>
          <a:p>
            <a:pPr eaLnBrk="1" hangingPunct="1"/>
            <a:r>
              <a:rPr lang="en-US" altLang="en-US" dirty="0"/>
              <a:t>{</a:t>
            </a:r>
          </a:p>
          <a:p>
            <a:pPr eaLnBrk="1" hangingPunct="1"/>
            <a:r>
              <a:rPr lang="en-US" altLang="en-US" dirty="0"/>
              <a:t>unsigned char </a:t>
            </a:r>
            <a:r>
              <a:rPr lang="en-US" altLang="en-US" dirty="0" err="1"/>
              <a:t>a,b</a:t>
            </a:r>
            <a:r>
              <a:rPr lang="en-US" altLang="en-US" dirty="0"/>
              <a:t>;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a=17;</a:t>
            </a:r>
          </a:p>
          <a:p>
            <a:pPr eaLnBrk="1" hangingPunct="1"/>
            <a:r>
              <a:rPr lang="en-US" altLang="en-US" dirty="0"/>
              <a:t>b=22;</a:t>
            </a:r>
          </a:p>
          <a:p>
            <a:pPr eaLnBrk="1" hangingPunct="1"/>
            <a:r>
              <a:rPr lang="en-US" altLang="en-US" dirty="0"/>
              <a:t>a=a &amp; b;</a:t>
            </a:r>
          </a:p>
          <a:p>
            <a:pPr eaLnBrk="1" hangingPunct="1"/>
            <a:r>
              <a:rPr lang="en-US" altLang="en-US" dirty="0" err="1"/>
              <a:t>printf</a:t>
            </a:r>
            <a:r>
              <a:rPr lang="en-US" altLang="en-US" dirty="0"/>
              <a:t>("%d\</a:t>
            </a:r>
            <a:r>
              <a:rPr lang="en-US" altLang="en-US" dirty="0" err="1"/>
              <a:t>n",a</a:t>
            </a:r>
            <a:r>
              <a:rPr lang="en-US" altLang="en-US" dirty="0"/>
              <a:t>);</a:t>
            </a:r>
          </a:p>
          <a:p>
            <a:pPr eaLnBrk="1" hangingPunct="1"/>
            <a:r>
              <a:rPr lang="en-US" altLang="en-US" dirty="0"/>
              <a:t>}</a:t>
            </a:r>
          </a:p>
          <a:p>
            <a:pPr eaLnBrk="1" hangingPunct="1"/>
            <a:endParaRPr lang="en-US" alt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57175"/>
            <a:ext cx="8229600" cy="685800"/>
          </a:xfrm>
        </p:spPr>
        <p:txBody>
          <a:bodyPr/>
          <a:lstStyle/>
          <a:p>
            <a:r>
              <a:rPr lang="en-US" altLang="en-US" sz="2800" smtClean="0"/>
              <a:t>Bitwise OR</a:t>
            </a: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990600" y="1066800"/>
            <a:ext cx="7122463" cy="3323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Courier New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Courier New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Courier New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Courier New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Courier New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</a:defRPr>
            </a:lvl9pPr>
          </a:lstStyle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	/* This program demonstrates the bitwise or operator. </a:t>
            </a:r>
            <a:r>
              <a:rPr lang="en-US" altLang="en-US" dirty="0" smtClean="0"/>
              <a:t>*/</a:t>
            </a:r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#include &lt;</a:t>
            </a:r>
            <a:r>
              <a:rPr lang="en-US" altLang="en-US" dirty="0" err="1"/>
              <a:t>stdio.h</a:t>
            </a:r>
            <a:r>
              <a:rPr lang="en-US" altLang="en-US" dirty="0"/>
              <a:t>&gt;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main()</a:t>
            </a:r>
          </a:p>
          <a:p>
            <a:pPr eaLnBrk="1" hangingPunct="1"/>
            <a:r>
              <a:rPr lang="en-US" altLang="en-US" dirty="0"/>
              <a:t>{</a:t>
            </a:r>
          </a:p>
          <a:p>
            <a:pPr eaLnBrk="1" hangingPunct="1"/>
            <a:r>
              <a:rPr lang="en-US" altLang="en-US" dirty="0"/>
              <a:t>unsigned char </a:t>
            </a:r>
            <a:r>
              <a:rPr lang="en-US" altLang="en-US" dirty="0" err="1"/>
              <a:t>a,b</a:t>
            </a:r>
            <a:r>
              <a:rPr lang="en-US" altLang="en-US" dirty="0"/>
              <a:t>;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a=17;</a:t>
            </a:r>
          </a:p>
          <a:p>
            <a:pPr eaLnBrk="1" hangingPunct="1"/>
            <a:r>
              <a:rPr lang="en-US" altLang="en-US" dirty="0"/>
              <a:t>b=22;</a:t>
            </a:r>
          </a:p>
          <a:p>
            <a:pPr eaLnBrk="1" hangingPunct="1"/>
            <a:r>
              <a:rPr lang="en-US" altLang="en-US" dirty="0"/>
              <a:t>a=a | b;</a:t>
            </a:r>
          </a:p>
          <a:p>
            <a:pPr eaLnBrk="1" hangingPunct="1"/>
            <a:r>
              <a:rPr lang="en-US" altLang="en-US" dirty="0" err="1"/>
              <a:t>printf</a:t>
            </a:r>
            <a:r>
              <a:rPr lang="en-US" altLang="en-US" dirty="0"/>
              <a:t>("%d\</a:t>
            </a:r>
            <a:r>
              <a:rPr lang="en-US" altLang="en-US" dirty="0" err="1"/>
              <a:t>n",a</a:t>
            </a:r>
            <a:r>
              <a:rPr lang="en-US" altLang="en-US" dirty="0"/>
              <a:t>);</a:t>
            </a:r>
          </a:p>
          <a:p>
            <a:pPr eaLnBrk="1" hangingPunct="1"/>
            <a:r>
              <a:rPr lang="en-US" altLang="en-US" dirty="0"/>
              <a:t>}</a:t>
            </a:r>
          </a:p>
          <a:p>
            <a:pPr eaLnBrk="1" hangingPunct="1"/>
            <a:endParaRPr lang="en-US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Text		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System Programming with C and Unix by Hoover</a:t>
            </a:r>
          </a:p>
          <a:p>
            <a:pPr lvl="1" eaLnBrk="1" hangingPunct="1"/>
            <a:r>
              <a:rPr lang="en-US" altLang="en-US" sz="1400" smtClean="0">
                <a:ea typeface="ＭＳ Ｐゴシック" pitchFamily="42" charset="-128"/>
              </a:rPr>
              <a:t>Ch 1: Introduction</a:t>
            </a:r>
          </a:p>
          <a:p>
            <a:pPr lvl="1" eaLnBrk="1" hangingPunct="1"/>
            <a:r>
              <a:rPr lang="en-US" altLang="en-US" sz="1400" smtClean="0">
                <a:ea typeface="ＭＳ Ｐゴシック" pitchFamily="42" charset="-128"/>
              </a:rPr>
              <a:t>Ch 2: Bits, Bytes and Data Types</a:t>
            </a:r>
          </a:p>
          <a:p>
            <a:pPr lvl="1" eaLnBrk="1" hangingPunct="1"/>
            <a:r>
              <a:rPr lang="en-US" altLang="en-US" sz="1400" smtClean="0">
                <a:ea typeface="ＭＳ Ｐゴシック" pitchFamily="42" charset="-128"/>
              </a:rPr>
              <a:t>Ch 3: Arrays and Strings</a:t>
            </a:r>
          </a:p>
          <a:p>
            <a:pPr lvl="1" eaLnBrk="1" hangingPunct="1"/>
            <a:r>
              <a:rPr lang="en-US" altLang="en-US" sz="1400" smtClean="0">
                <a:ea typeface="ＭＳ Ｐゴシック" pitchFamily="42" charset="-128"/>
              </a:rPr>
              <a:t>Ch 4: Pointers and Structures</a:t>
            </a:r>
          </a:p>
          <a:p>
            <a:pPr lvl="1" eaLnBrk="1" hangingPunct="1"/>
            <a:r>
              <a:rPr lang="en-US" altLang="en-US" sz="2800" smtClean="0">
                <a:ea typeface="ＭＳ Ｐゴシック" pitchFamily="42" charset="-128"/>
              </a:rPr>
              <a:t>Ch 5: Input/Output</a:t>
            </a:r>
          </a:p>
          <a:p>
            <a:pPr lvl="1" eaLnBrk="1" hangingPunct="1"/>
            <a:r>
              <a:rPr lang="en-US" altLang="en-US" smtClean="0">
                <a:ea typeface="ＭＳ Ｐゴシック" pitchFamily="42" charset="-128"/>
              </a:rPr>
              <a:t>Ch 6: Program Management</a:t>
            </a:r>
          </a:p>
          <a:p>
            <a:pPr lvl="1" eaLnBrk="1" hangingPunct="1"/>
            <a:r>
              <a:rPr lang="en-US" altLang="en-US" sz="4800" b="1" smtClean="0">
                <a:ea typeface="ＭＳ Ｐゴシック" pitchFamily="42" charset="-128"/>
              </a:rPr>
              <a:t>Ch 7: System Calls</a:t>
            </a:r>
          </a:p>
          <a:p>
            <a:pPr lvl="1" eaLnBrk="1" hangingPunct="1"/>
            <a:r>
              <a:rPr lang="en-US" altLang="en-US" smtClean="0">
                <a:ea typeface="ＭＳ Ｐゴシック" pitchFamily="42" charset="-128"/>
              </a:rPr>
              <a:t>Ch 8: Libraries</a:t>
            </a:r>
          </a:p>
          <a:p>
            <a:pPr lvl="1" eaLnBrk="1" hangingPunct="1"/>
            <a:r>
              <a:rPr lang="en-US" altLang="en-US" sz="1600" smtClean="0">
                <a:ea typeface="ＭＳ Ｐゴシック" pitchFamily="42" charset="-128"/>
              </a:rPr>
              <a:t>Ch 9: Scripting Languages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/>
          <a:lstStyle/>
          <a:p>
            <a:r>
              <a:rPr lang="en-US" altLang="en-US" sz="2800" smtClean="0"/>
              <a:t>Bit operators (variables and constants) </a:t>
            </a: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685800" y="1219200"/>
            <a:ext cx="7123113" cy="375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Courier New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Courier New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Courier New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Courier New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Courier New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</a:defRPr>
            </a:lvl9pPr>
          </a:lstStyle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	/* This program demonstrates using the bitwise operators</a:t>
            </a:r>
          </a:p>
          <a:p>
            <a:pPr eaLnBrk="1" hangingPunct="1"/>
            <a:r>
              <a:rPr lang="en-US" altLang="en-US" dirty="0"/>
              <a:t>	** with variables and constants. </a:t>
            </a:r>
            <a:r>
              <a:rPr lang="en-US" altLang="en-US" dirty="0" smtClean="0"/>
              <a:t>*/</a:t>
            </a:r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#include &lt;</a:t>
            </a:r>
            <a:r>
              <a:rPr lang="en-US" altLang="en-US" dirty="0" err="1"/>
              <a:t>stdio.h</a:t>
            </a:r>
            <a:r>
              <a:rPr lang="en-US" altLang="en-US" dirty="0"/>
              <a:t>&gt;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main()</a:t>
            </a:r>
          </a:p>
          <a:p>
            <a:pPr eaLnBrk="1" hangingPunct="1"/>
            <a:r>
              <a:rPr lang="en-US" altLang="en-US" dirty="0"/>
              <a:t>{</a:t>
            </a:r>
          </a:p>
          <a:p>
            <a:pPr eaLnBrk="1" hangingPunct="1"/>
            <a:r>
              <a:rPr lang="en-US" altLang="en-US" dirty="0"/>
              <a:t>char </a:t>
            </a:r>
            <a:r>
              <a:rPr lang="en-US" altLang="en-US" dirty="0" err="1"/>
              <a:t>x,y</a:t>
            </a:r>
            <a:r>
              <a:rPr lang="en-US" altLang="en-US" dirty="0"/>
              <a:t>;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x=7;</a:t>
            </a:r>
          </a:p>
          <a:p>
            <a:pPr eaLnBrk="1" hangingPunct="1"/>
            <a:r>
              <a:rPr lang="en-US" altLang="en-US" dirty="0"/>
              <a:t>y=6;</a:t>
            </a:r>
          </a:p>
          <a:p>
            <a:pPr eaLnBrk="1" hangingPunct="1"/>
            <a:r>
              <a:rPr lang="en-US" altLang="en-US" dirty="0"/>
              <a:t>x=</a:t>
            </a:r>
            <a:r>
              <a:rPr lang="en-US" altLang="en-US" dirty="0" err="1"/>
              <a:t>x&amp;y</a:t>
            </a:r>
            <a:r>
              <a:rPr lang="en-US" altLang="en-US" dirty="0"/>
              <a:t>;</a:t>
            </a:r>
          </a:p>
          <a:p>
            <a:pPr eaLnBrk="1" hangingPunct="1"/>
            <a:r>
              <a:rPr lang="en-US" altLang="en-US" dirty="0"/>
              <a:t>y=x|16;</a:t>
            </a:r>
          </a:p>
          <a:p>
            <a:pPr eaLnBrk="1" hangingPunct="1"/>
            <a:r>
              <a:rPr lang="en-US" altLang="en-US" dirty="0" err="1"/>
              <a:t>printf</a:t>
            </a:r>
            <a:r>
              <a:rPr lang="en-US" altLang="en-US" dirty="0"/>
              <a:t>("%d %d\n",</a:t>
            </a:r>
            <a:r>
              <a:rPr lang="en-US" altLang="en-US" dirty="0" err="1"/>
              <a:t>x,y</a:t>
            </a:r>
            <a:r>
              <a:rPr lang="en-US" altLang="en-US" dirty="0"/>
              <a:t>);</a:t>
            </a:r>
          </a:p>
          <a:p>
            <a:pPr eaLnBrk="1" hangingPunct="1"/>
            <a:r>
              <a:rPr lang="en-US" altLang="en-US" dirty="0"/>
              <a:t>}</a:t>
            </a:r>
          </a:p>
          <a:p>
            <a:pPr eaLnBrk="1" hangingPunct="1"/>
            <a:endParaRPr lang="en-US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The UNIX operating system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b="1" smtClean="0"/>
              <a:t>kernel </a:t>
            </a:r>
            <a:r>
              <a:rPr lang="en-US" altLang="en-US" smtClean="0"/>
              <a:t>+ </a:t>
            </a:r>
            <a:r>
              <a:rPr lang="en-US" altLang="en-US" b="1" smtClean="0"/>
              <a:t>shell </a:t>
            </a:r>
            <a:r>
              <a:rPr lang="en-US" altLang="en-US" smtClean="0"/>
              <a:t>+ </a:t>
            </a:r>
            <a:r>
              <a:rPr lang="en-US" altLang="en-US" b="1" smtClean="0"/>
              <a:t>system calls</a:t>
            </a:r>
          </a:p>
          <a:p>
            <a:pPr eaLnBrk="1" hangingPunct="1"/>
            <a:r>
              <a:rPr lang="en-US" altLang="en-US" smtClean="0"/>
              <a:t>kernel: </a:t>
            </a:r>
          </a:p>
          <a:p>
            <a:pPr lvl="1" eaLnBrk="1" hangingPunct="1"/>
            <a:r>
              <a:rPr lang="en-US" altLang="en-US" smtClean="0">
                <a:ea typeface="ＭＳ Ｐゴシック" pitchFamily="42" charset="-128"/>
              </a:rPr>
              <a:t>provides access to H/W resources of computer  </a:t>
            </a:r>
          </a:p>
          <a:p>
            <a:pPr lvl="1" eaLnBrk="1" hangingPunct="1"/>
            <a:r>
              <a:rPr lang="en-US" altLang="en-US" smtClean="0">
                <a:ea typeface="ＭＳ Ｐゴシック" pitchFamily="42" charset="-128"/>
              </a:rPr>
              <a:t>manages memory and CPU </a:t>
            </a:r>
          </a:p>
          <a:p>
            <a:pPr eaLnBrk="1" hangingPunct="1"/>
            <a:r>
              <a:rPr lang="en-US" altLang="en-US" smtClean="0"/>
              <a:t>shell:</a:t>
            </a:r>
          </a:p>
          <a:p>
            <a:pPr lvl="1" eaLnBrk="1" hangingPunct="1"/>
            <a:r>
              <a:rPr lang="en-US" altLang="en-US" smtClean="0">
                <a:ea typeface="ＭＳ Ｐゴシック" pitchFamily="42" charset="-128"/>
              </a:rPr>
              <a:t>provides command-line interface to services</a:t>
            </a:r>
          </a:p>
          <a:p>
            <a:pPr eaLnBrk="1" hangingPunct="1"/>
            <a:r>
              <a:rPr lang="en-US" altLang="en-US" smtClean="0"/>
              <a:t>system calls:</a:t>
            </a:r>
          </a:p>
          <a:p>
            <a:pPr lvl="1" eaLnBrk="1" hangingPunct="1"/>
            <a:r>
              <a:rPr lang="en-US" altLang="en-US" smtClean="0">
                <a:ea typeface="ＭＳ Ｐゴシック" pitchFamily="42" charset="-128"/>
              </a:rPr>
              <a:t>provide method-call interface to services</a:t>
            </a:r>
          </a:p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b="1" smtClean="0"/>
              <a:t>Overview of UNIX portion of course </a:t>
            </a:r>
            <a:endParaRPr lang="en-US" altLang="en-US" sz="4000" smtClean="0"/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42" charset="2"/>
              <a:buNone/>
            </a:pPr>
            <a:r>
              <a:rPr lang="en-US" altLang="en-US" smtClean="0"/>
              <a:t>We'll (try to) cover: </a:t>
            </a:r>
          </a:p>
          <a:p>
            <a:pPr eaLnBrk="1" hangingPunct="1"/>
            <a:r>
              <a:rPr lang="en-US" altLang="en-US" sz="2400" smtClean="0"/>
              <a:t>basic concepts and terminology </a:t>
            </a:r>
          </a:p>
          <a:p>
            <a:pPr eaLnBrk="1" hangingPunct="1"/>
            <a:r>
              <a:rPr lang="en-US" altLang="en-US" sz="2400" smtClean="0"/>
              <a:t>files and directories </a:t>
            </a:r>
          </a:p>
          <a:p>
            <a:pPr eaLnBrk="1" hangingPunct="1"/>
            <a:r>
              <a:rPr lang="en-US" altLang="en-US" sz="2400" smtClean="0"/>
              <a:t>processes </a:t>
            </a:r>
          </a:p>
          <a:p>
            <a:pPr eaLnBrk="1" hangingPunct="1"/>
            <a:r>
              <a:rPr lang="en-US" altLang="en-US" sz="2400" smtClean="0"/>
              <a:t>interprocess communication </a:t>
            </a:r>
          </a:p>
          <a:p>
            <a:pPr lvl="1" eaLnBrk="1" hangingPunct="1"/>
            <a:r>
              <a:rPr lang="en-US" altLang="en-US" sz="2000" smtClean="0">
                <a:ea typeface="ＭＳ Ｐゴシック" pitchFamily="42" charset="-128"/>
              </a:rPr>
              <a:t>signals and signal handling </a:t>
            </a:r>
          </a:p>
          <a:p>
            <a:pPr lvl="1" eaLnBrk="1" hangingPunct="1"/>
            <a:r>
              <a:rPr lang="en-US" altLang="en-US" sz="2000" smtClean="0">
                <a:ea typeface="ＭＳ Ｐゴシック" pitchFamily="42" charset="-128"/>
              </a:rPr>
              <a:t>pipes </a:t>
            </a:r>
          </a:p>
          <a:p>
            <a:pPr lvl="1" eaLnBrk="1" hangingPunct="1"/>
            <a:r>
              <a:rPr lang="en-US" altLang="en-US" sz="2000" smtClean="0">
                <a:ea typeface="ＭＳ Ｐゴシック" pitchFamily="42" charset="-128"/>
              </a:rPr>
              <a:t>shared memory, messages, semaphores </a:t>
            </a:r>
          </a:p>
          <a:p>
            <a:pPr lvl="1" eaLnBrk="1" hangingPunct="1"/>
            <a:r>
              <a:rPr lang="en-US" altLang="en-US" sz="2000" smtClean="0">
                <a:ea typeface="ＭＳ Ｐゴシック" pitchFamily="42" charset="-128"/>
              </a:rPr>
              <a:t>X terminal i/o </a:t>
            </a:r>
          </a:p>
          <a:p>
            <a:pPr lvl="1" eaLnBrk="1" hangingPunct="1"/>
            <a:r>
              <a:rPr lang="en-US" altLang="en-US" sz="2000" smtClean="0">
                <a:ea typeface="ＭＳ Ｐゴシック" pitchFamily="42" charset="-128"/>
              </a:rPr>
              <a:t>sockets </a:t>
            </a:r>
          </a:p>
          <a:p>
            <a:pPr eaLnBrk="1" hangingPunct="1"/>
            <a:r>
              <a:rPr lang="en-US" altLang="en-US" sz="2400" smtClean="0"/>
              <a:t>standard i/o library </a:t>
            </a:r>
          </a:p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smtClean="0"/>
              <a:t>Basics: Files and Processes </a:t>
            </a:r>
            <a:endParaRPr lang="en-US" altLang="en-US" smtClean="0"/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info stored in files </a:t>
            </a:r>
          </a:p>
          <a:p>
            <a:pPr eaLnBrk="1" hangingPunct="1"/>
            <a:r>
              <a:rPr lang="en-US" altLang="en-US" dirty="0" smtClean="0"/>
              <a:t>while files have logical structure to programs that </a:t>
            </a:r>
            <a:r>
              <a:rPr lang="en-US" altLang="en-US" dirty="0" smtClean="0"/>
              <a:t>create and </a:t>
            </a:r>
            <a:r>
              <a:rPr lang="en-US" altLang="en-US" dirty="0" smtClean="0"/>
              <a:t>use them, at </a:t>
            </a:r>
            <a:r>
              <a:rPr lang="en-US" altLang="en-US" dirty="0" smtClean="0"/>
              <a:t>the UNIX level </a:t>
            </a:r>
            <a:r>
              <a:rPr lang="en-US" altLang="en-US" dirty="0" smtClean="0"/>
              <a:t>they are just a sequence of bytes </a:t>
            </a:r>
            <a:endParaRPr lang="en-US" altLang="en-US" dirty="0" smtClean="0"/>
          </a:p>
          <a:p>
            <a:pPr lvl="1" eaLnBrk="1" hangingPunct="1"/>
            <a:r>
              <a:rPr lang="en-US" altLang="en-US" dirty="0" smtClean="0"/>
              <a:t>no </a:t>
            </a:r>
            <a:r>
              <a:rPr lang="en-US" altLang="en-US" dirty="0" smtClean="0"/>
              <a:t>record terminators, no file terminators, no special file </a:t>
            </a:r>
            <a:r>
              <a:rPr lang="en-US" altLang="en-US" dirty="0" smtClean="0"/>
              <a:t>types</a:t>
            </a:r>
            <a:endParaRPr lang="en-US" altLang="en-US" dirty="0" smtClean="0"/>
          </a:p>
          <a:p>
            <a:pPr eaLnBrk="1" hangingPunct="1"/>
            <a:r>
              <a:rPr lang="en-US" altLang="en-US" dirty="0" smtClean="0"/>
              <a:t>names &lt; 256 characters </a:t>
            </a:r>
            <a:endParaRPr lang="en-US" altLang="en-US" dirty="0" smtClean="0"/>
          </a:p>
          <a:p>
            <a:pPr lvl="1" eaLnBrk="1" hangingPunct="1"/>
            <a:r>
              <a:rPr lang="en-US" altLang="en-US" dirty="0" smtClean="0"/>
              <a:t>&lt; </a:t>
            </a:r>
            <a:r>
              <a:rPr lang="en-US" altLang="en-US" dirty="0" smtClean="0"/>
              <a:t>14 to be backward </a:t>
            </a:r>
            <a:r>
              <a:rPr lang="en-US" altLang="en-US" dirty="0" smtClean="0"/>
              <a:t>compatible</a:t>
            </a:r>
            <a:endParaRPr lang="en-US" altLang="en-US" dirty="0" smtClean="0"/>
          </a:p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Directories, pathnames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525332" y="1893187"/>
            <a:ext cx="8229600" cy="4389437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directories have hierarchical, tree-like structure </a:t>
            </a:r>
          </a:p>
          <a:p>
            <a:pPr eaLnBrk="1" hangingPunct="1"/>
            <a:r>
              <a:rPr lang="en-US" altLang="en-US" dirty="0" smtClean="0"/>
              <a:t>each directory can contain files and subdirectories </a:t>
            </a:r>
          </a:p>
          <a:p>
            <a:pPr eaLnBrk="1" hangingPunct="1"/>
            <a:r>
              <a:rPr lang="en-US" altLang="en-US" dirty="0" smtClean="0"/>
              <a:t>full names of UNIX files are pathnames, including </a:t>
            </a:r>
            <a:r>
              <a:rPr lang="en-US" altLang="en-US" dirty="0" smtClean="0"/>
              <a:t>directories</a:t>
            </a:r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 smtClean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 smtClean="0"/>
          </a:p>
          <a:p>
            <a:pPr eaLnBrk="1" hangingPunct="1"/>
            <a:r>
              <a:rPr lang="en-US" altLang="en-US" dirty="0" smtClean="0"/>
              <a:t>/users/faculty/</a:t>
            </a:r>
            <a:r>
              <a:rPr lang="en-US" altLang="en-US" dirty="0" err="1" smtClean="0"/>
              <a:t>eileen</a:t>
            </a:r>
            <a:r>
              <a:rPr lang="en-US" altLang="en-US" dirty="0" smtClean="0"/>
              <a:t>/junk.txt </a:t>
            </a:r>
          </a:p>
          <a:p>
            <a:pPr eaLnBrk="1" hangingPunct="1"/>
            <a:endParaRPr lang="en-US" altLang="en-US" dirty="0" smtClean="0"/>
          </a:p>
        </p:txBody>
      </p:sp>
      <p:sp>
        <p:nvSpPr>
          <p:cNvPr id="2" name="Oval 1"/>
          <p:cNvSpPr/>
          <p:nvPr/>
        </p:nvSpPr>
        <p:spPr>
          <a:xfrm>
            <a:off x="3657600" y="35052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149762" y="4011706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4640132" y="4555863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>
            <a:stCxn id="2" idx="0"/>
          </p:cNvCxnSpPr>
          <p:nvPr/>
        </p:nvCxnSpPr>
        <p:spPr>
          <a:xfrm>
            <a:off x="3733800" y="3505200"/>
            <a:ext cx="1501682" cy="165408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3352800" y="3657600"/>
            <a:ext cx="304800" cy="3541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3810000" y="4164106"/>
            <a:ext cx="339762" cy="3917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4302162" y="4708263"/>
            <a:ext cx="337970" cy="3971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3979881" y="3360581"/>
            <a:ext cx="29202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/users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484641" y="3857817"/>
            <a:ext cx="29202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Faculty	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5087471" y="4401974"/>
            <a:ext cx="29202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eileen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5440007" y="4907135"/>
            <a:ext cx="29202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dirty="0" smtClean="0"/>
              <a:t>junk.txt	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5087471" y="5105400"/>
            <a:ext cx="246529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2801918" y="3853942"/>
            <a:ext cx="4953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…</a:t>
            </a:r>
            <a:endParaRPr lang="en-US" sz="2400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3324111" y="4401974"/>
            <a:ext cx="4953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…</a:t>
            </a:r>
            <a:endParaRPr lang="en-US" sz="2400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3810000" y="4988867"/>
            <a:ext cx="4953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…</a:t>
            </a:r>
            <a:endParaRPr lang="en-US" sz="24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Example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42" charset="2"/>
              <a:buNone/>
            </a:pPr>
            <a:r>
              <a:rPr lang="en-US" altLang="en-US" dirty="0" smtClean="0"/>
              <a:t> /</a:t>
            </a:r>
            <a:r>
              <a:rPr lang="en-US" altLang="en-US" dirty="0" smtClean="0"/>
              <a:t>users/faculty/</a:t>
            </a:r>
            <a:r>
              <a:rPr lang="en-US" altLang="en-US" dirty="0" err="1" smtClean="0"/>
              <a:t>eileen</a:t>
            </a:r>
            <a:r>
              <a:rPr lang="en-US" altLang="en-US" dirty="0" smtClean="0"/>
              <a:t>/junk.txt </a:t>
            </a:r>
            <a:r>
              <a:rPr lang="en-US" altLang="en-US" dirty="0" smtClean="0"/>
              <a:t>(absolute pathname)</a:t>
            </a:r>
          </a:p>
          <a:p>
            <a:pPr eaLnBrk="1" hangingPunct="1">
              <a:buFont typeface="Wingdings 2" pitchFamily="42" charset="2"/>
              <a:buNone/>
            </a:pPr>
            <a:endParaRPr lang="en-US" altLang="en-US" dirty="0" smtClean="0"/>
          </a:p>
          <a:p>
            <a:pPr eaLnBrk="1" hangingPunct="1">
              <a:buFont typeface="Wingdings 2" pitchFamily="42" charset="2"/>
              <a:buNone/>
            </a:pPr>
            <a:r>
              <a:rPr lang="en-US" altLang="en-US" dirty="0" smtClean="0"/>
              <a:t> if _current working directory_ is /users/faculty/</a:t>
            </a:r>
            <a:r>
              <a:rPr lang="en-US" altLang="en-US" dirty="0" err="1" smtClean="0"/>
              <a:t>eileen</a:t>
            </a:r>
            <a:endParaRPr lang="en-US" altLang="en-US" dirty="0" smtClean="0"/>
          </a:p>
          <a:p>
            <a:pPr lvl="1" eaLnBrk="1" hangingPunct="1"/>
            <a:r>
              <a:rPr lang="en-US" altLang="en-US" dirty="0" smtClean="0">
                <a:ea typeface="ＭＳ Ｐゴシック" pitchFamily="42" charset="-128"/>
              </a:rPr>
              <a:t>	 can use </a:t>
            </a:r>
            <a:r>
              <a:rPr lang="en-US" altLang="en-US" dirty="0" smtClean="0">
                <a:ea typeface="ＭＳ Ｐゴシック" pitchFamily="42" charset="-128"/>
              </a:rPr>
              <a:t>junk.txt </a:t>
            </a:r>
            <a:r>
              <a:rPr lang="en-US" altLang="en-US" dirty="0" smtClean="0">
                <a:ea typeface="ＭＳ Ｐゴシック" pitchFamily="42" charset="-128"/>
              </a:rPr>
              <a:t>(relative pathname)</a:t>
            </a:r>
          </a:p>
          <a:p>
            <a:pPr eaLnBrk="1" hangingPunct="1"/>
            <a:endParaRPr lang="en-US" altLang="en-US" dirty="0" smtClean="0"/>
          </a:p>
          <a:p>
            <a:pPr eaLnBrk="1" hangingPunct="1">
              <a:buFont typeface="Wingdings 2" pitchFamily="42" charset="2"/>
              <a:buNone/>
            </a:pPr>
            <a:r>
              <a:rPr lang="en-US" altLang="en-US" dirty="0" smtClean="0"/>
              <a:t> if _current working directory_ is /users/faculty </a:t>
            </a:r>
          </a:p>
          <a:p>
            <a:pPr lvl="1" eaLnBrk="1" hangingPunct="1"/>
            <a:r>
              <a:rPr lang="en-US" altLang="en-US" dirty="0" smtClean="0">
                <a:ea typeface="ＭＳ Ｐゴシック" pitchFamily="42" charset="-128"/>
              </a:rPr>
              <a:t>	can use </a:t>
            </a:r>
            <a:r>
              <a:rPr lang="en-US" altLang="en-US" dirty="0" err="1" smtClean="0">
                <a:ea typeface="ＭＳ Ｐゴシック" pitchFamily="42" charset="-128"/>
              </a:rPr>
              <a:t>eileen</a:t>
            </a:r>
            <a:r>
              <a:rPr lang="en-US" altLang="en-US" dirty="0" smtClean="0">
                <a:ea typeface="ＭＳ Ｐゴシック" pitchFamily="42" charset="-128"/>
              </a:rPr>
              <a:t>/junk.txt </a:t>
            </a:r>
            <a:r>
              <a:rPr lang="en-US" altLang="en-US" dirty="0" smtClean="0">
                <a:ea typeface="ＭＳ Ｐゴシック" pitchFamily="42" charset="-128"/>
              </a:rPr>
              <a:t>(also a relative pathname)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Ownership, permissions 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each file has an owner</a:t>
            </a:r>
          </a:p>
          <a:p>
            <a:pPr lvl="1" eaLnBrk="1" hangingPunct="1"/>
            <a:r>
              <a:rPr lang="en-US" altLang="en-US" dirty="0" smtClean="0">
                <a:ea typeface="ＭＳ Ｐゴシック" pitchFamily="42" charset="-128"/>
              </a:rPr>
              <a:t>that owner is a member of a _group_ </a:t>
            </a:r>
          </a:p>
          <a:p>
            <a:pPr eaLnBrk="1" hangingPunct="1"/>
            <a:r>
              <a:rPr lang="en-US" altLang="en-US" dirty="0" smtClean="0"/>
              <a:t>each file has 3 sets of permissions:</a:t>
            </a:r>
          </a:p>
          <a:p>
            <a:pPr lvl="1" eaLnBrk="1" hangingPunct="1"/>
            <a:r>
              <a:rPr lang="en-US" altLang="en-US" dirty="0" smtClean="0">
                <a:ea typeface="ＭＳ Ｐゴシック" pitchFamily="42" charset="-128"/>
              </a:rPr>
              <a:t> read/write/execute </a:t>
            </a:r>
          </a:p>
          <a:p>
            <a:pPr lvl="1" eaLnBrk="1" hangingPunct="1"/>
            <a:r>
              <a:rPr lang="en-US" altLang="en-US" dirty="0" smtClean="0">
                <a:ea typeface="ＭＳ Ｐゴシック" pitchFamily="42" charset="-128"/>
              </a:rPr>
              <a:t>one set for owner, one set for group, one set for public</a:t>
            </a:r>
          </a:p>
          <a:p>
            <a:pPr lvl="1" eaLnBrk="1" hangingPunct="1"/>
            <a:endParaRPr lang="en-US" altLang="en-US" dirty="0" smtClean="0">
              <a:ea typeface="ＭＳ Ｐゴシック" pitchFamily="42" charset="-128"/>
            </a:endParaRPr>
          </a:p>
          <a:p>
            <a:pPr lvl="1" eaLnBrk="1" hangingPunct="1">
              <a:buFont typeface="Wingdings 2" pitchFamily="42" charset="2"/>
              <a:buNone/>
            </a:pPr>
            <a:r>
              <a:rPr lang="en-US" altLang="en-US" sz="1600" dirty="0" smtClean="0">
                <a:latin typeface="Courier" charset="0"/>
                <a:ea typeface="ＭＳ Ｐゴシック" pitchFamily="42" charset="-128"/>
              </a:rPr>
              <a:t>-</a:t>
            </a:r>
            <a:r>
              <a:rPr lang="en-US" altLang="en-US" sz="1600" dirty="0" err="1" smtClean="0">
                <a:latin typeface="Courier" charset="0"/>
                <a:ea typeface="ＭＳ Ｐゴシック" pitchFamily="42" charset="-128"/>
              </a:rPr>
              <a:t>rwxr</a:t>
            </a:r>
            <a:r>
              <a:rPr lang="en-US" altLang="en-US" sz="1600" dirty="0" smtClean="0">
                <a:latin typeface="Courier" charset="0"/>
                <a:ea typeface="ＭＳ Ｐゴシック" pitchFamily="42" charset="-128"/>
              </a:rPr>
              <a:t>-</a:t>
            </a:r>
            <a:r>
              <a:rPr lang="en-US" altLang="en-US" sz="1600" dirty="0" err="1" smtClean="0">
                <a:latin typeface="Courier" charset="0"/>
                <a:ea typeface="ＭＳ Ｐゴシック" pitchFamily="42" charset="-128"/>
              </a:rPr>
              <a:t>xr</a:t>
            </a:r>
            <a:r>
              <a:rPr lang="en-US" altLang="en-US" sz="1600" dirty="0" smtClean="0">
                <a:latin typeface="Courier" charset="0"/>
                <a:ea typeface="ＭＳ Ｐゴシック" pitchFamily="42" charset="-128"/>
              </a:rPr>
              <a:t>-x. 1 </a:t>
            </a:r>
            <a:r>
              <a:rPr lang="en-US" altLang="en-US" sz="1600" dirty="0" err="1" smtClean="0">
                <a:latin typeface="Courier" charset="0"/>
                <a:ea typeface="ＭＳ Ｐゴシック" pitchFamily="42" charset="-128"/>
              </a:rPr>
              <a:t>eileen</a:t>
            </a:r>
            <a:r>
              <a:rPr lang="en-US" altLang="en-US" sz="1600" dirty="0" smtClean="0">
                <a:latin typeface="Courier" charset="0"/>
                <a:ea typeface="ＭＳ Ｐゴシック" pitchFamily="42" charset="-128"/>
              </a:rPr>
              <a:t> users      50 Mar 31 20:29 play.exe</a:t>
            </a:r>
          </a:p>
          <a:p>
            <a:pPr lvl="1" eaLnBrk="1" hangingPunct="1">
              <a:buFont typeface="Wingdings 2" pitchFamily="42" charset="2"/>
              <a:buNone/>
            </a:pPr>
            <a:r>
              <a:rPr lang="en-US" altLang="en-US" sz="1600" dirty="0" smtClean="0">
                <a:latin typeface="Courier" charset="0"/>
                <a:ea typeface="ＭＳ Ｐゴシック" pitchFamily="42" charset="-128"/>
              </a:rPr>
              <a:t>-</a:t>
            </a:r>
            <a:r>
              <a:rPr lang="en-US" altLang="en-US" sz="1600" dirty="0" err="1" smtClean="0">
                <a:latin typeface="Courier" charset="0"/>
                <a:ea typeface="ＭＳ Ｐゴシック" pitchFamily="42" charset="-128"/>
              </a:rPr>
              <a:t>rw</a:t>
            </a:r>
            <a:r>
              <a:rPr lang="en-US" altLang="en-US" sz="1600" dirty="0" smtClean="0">
                <a:latin typeface="Courier" charset="0"/>
                <a:ea typeface="ＭＳ Ｐゴシック" pitchFamily="42" charset="-128"/>
              </a:rPr>
              <a:t>-r--r--.  </a:t>
            </a:r>
            <a:r>
              <a:rPr lang="en-US" altLang="en-US" sz="1600" dirty="0" smtClean="0">
                <a:latin typeface="Courier" charset="0"/>
                <a:ea typeface="ＭＳ Ｐゴシック" pitchFamily="42" charset="-128"/>
              </a:rPr>
              <a:t> 1 </a:t>
            </a:r>
            <a:r>
              <a:rPr lang="en-US" altLang="en-US" sz="1600" dirty="0" err="1" smtClean="0">
                <a:latin typeface="Courier" charset="0"/>
                <a:ea typeface="ＭＳ Ｐゴシック" pitchFamily="42" charset="-128"/>
              </a:rPr>
              <a:t>eileen</a:t>
            </a:r>
            <a:r>
              <a:rPr lang="en-US" altLang="en-US" sz="1600" dirty="0" smtClean="0">
                <a:latin typeface="Courier" charset="0"/>
                <a:ea typeface="ＭＳ Ｐゴシック" pitchFamily="42" charset="-128"/>
              </a:rPr>
              <a:t> users      50 Mar 31 20:28 junk3.txt</a:t>
            </a:r>
          </a:p>
          <a:p>
            <a:pPr lvl="1" eaLnBrk="1" hangingPunct="1">
              <a:buFont typeface="Wingdings 2" pitchFamily="42" charset="2"/>
              <a:buNone/>
            </a:pPr>
            <a:r>
              <a:rPr lang="en-US" altLang="en-US" sz="1600" dirty="0" smtClean="0">
                <a:latin typeface="Courier" charset="0"/>
                <a:ea typeface="ＭＳ Ｐゴシック" pitchFamily="42" charset="-128"/>
              </a:rPr>
              <a:t>-</a:t>
            </a:r>
            <a:r>
              <a:rPr lang="en-US" altLang="en-US" sz="1600" dirty="0" err="1" smtClean="0">
                <a:latin typeface="Courier" charset="0"/>
                <a:ea typeface="ＭＳ Ｐゴシック" pitchFamily="42" charset="-128"/>
              </a:rPr>
              <a:t>rw</a:t>
            </a:r>
            <a:r>
              <a:rPr lang="en-US" altLang="en-US" sz="1600" dirty="0" smtClean="0">
                <a:latin typeface="Courier" charset="0"/>
                <a:ea typeface="ＭＳ Ｐゴシック" pitchFamily="42" charset="-128"/>
              </a:rPr>
              <a:t>-r-----.  </a:t>
            </a:r>
            <a:r>
              <a:rPr lang="en-US" altLang="en-US" sz="1600" dirty="0" smtClean="0">
                <a:latin typeface="Courier" charset="0"/>
                <a:ea typeface="ＭＳ Ｐゴシック" pitchFamily="42" charset="-128"/>
              </a:rPr>
              <a:t> 1 </a:t>
            </a:r>
            <a:r>
              <a:rPr lang="en-US" altLang="en-US" sz="1600" dirty="0" err="1" smtClean="0">
                <a:latin typeface="Courier" charset="0"/>
                <a:ea typeface="ＭＳ Ｐゴシック" pitchFamily="42" charset="-128"/>
              </a:rPr>
              <a:t>eileen</a:t>
            </a:r>
            <a:r>
              <a:rPr lang="en-US" altLang="en-US" sz="1600" dirty="0" smtClean="0">
                <a:latin typeface="Courier" charset="0"/>
                <a:ea typeface="ＭＳ Ｐゴシック" pitchFamily="42" charset="-128"/>
              </a:rPr>
              <a:t> users      50 Mar 31 20:28 junk2.txt </a:t>
            </a:r>
          </a:p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1133</TotalTime>
  <Words>780</Words>
  <Application>Microsoft Office PowerPoint</Application>
  <PresentationFormat>On-screen Show (4:3)</PresentationFormat>
  <Paragraphs>354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8" baseType="lpstr">
      <vt:lpstr>Courier New</vt:lpstr>
      <vt:lpstr>ＭＳ Ｐゴシック</vt:lpstr>
      <vt:lpstr>Arial</vt:lpstr>
      <vt:lpstr>Calibri</vt:lpstr>
      <vt:lpstr>Constantia</vt:lpstr>
      <vt:lpstr>Wingdings 2</vt:lpstr>
      <vt:lpstr>Courier</vt:lpstr>
      <vt:lpstr>Flow</vt:lpstr>
      <vt:lpstr>System Programming with C and Unix</vt:lpstr>
      <vt:lpstr>Materials</vt:lpstr>
      <vt:lpstr>Text  </vt:lpstr>
      <vt:lpstr>The UNIX operating system</vt:lpstr>
      <vt:lpstr>Overview of UNIX portion of course </vt:lpstr>
      <vt:lpstr>Basics: Files and Processes </vt:lpstr>
      <vt:lpstr>Directories, pathnames</vt:lpstr>
      <vt:lpstr>Example</vt:lpstr>
      <vt:lpstr>Ownership, permissions </vt:lpstr>
      <vt:lpstr>Devices</vt:lpstr>
      <vt:lpstr>Processes </vt:lpstr>
      <vt:lpstr>IPC: Interprocess Communication</vt:lpstr>
      <vt:lpstr>IPC: InterProcess Communication</vt:lpstr>
      <vt:lpstr>The shell supports pipes:</vt:lpstr>
      <vt:lpstr>System calls and library functions</vt:lpstr>
      <vt:lpstr>Common shell commands </vt:lpstr>
      <vt:lpstr>Common system commands </vt:lpstr>
      <vt:lpstr>A “review” of C</vt:lpstr>
      <vt:lpstr>C review – 4 data types</vt:lpstr>
      <vt:lpstr>C review – arithmetic</vt:lpstr>
      <vt:lpstr>C review – loops</vt:lpstr>
      <vt:lpstr>C review – blocks</vt:lpstr>
      <vt:lpstr>C review – flow control</vt:lpstr>
      <vt:lpstr>System Programming</vt:lpstr>
      <vt:lpstr>ASCII</vt:lpstr>
      <vt:lpstr>sizeof() operator</vt:lpstr>
      <vt:lpstr>Bitwise NOT</vt:lpstr>
      <vt:lpstr>Bitwise AND</vt:lpstr>
      <vt:lpstr>Bitwise OR</vt:lpstr>
      <vt:lpstr>Bit operators (variables and constants) </vt:lpstr>
    </vt:vector>
  </TitlesOfParts>
  <Company>Clemson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System Programming</dc:title>
  <dc:creator>Adam Hoover</dc:creator>
  <cp:lastModifiedBy>Franklin Admin</cp:lastModifiedBy>
  <cp:revision>31</cp:revision>
  <dcterms:created xsi:type="dcterms:W3CDTF">2014-03-31T23:01:06Z</dcterms:created>
  <dcterms:modified xsi:type="dcterms:W3CDTF">2014-04-01T18:04:31Z</dcterms:modified>
</cp:coreProperties>
</file>