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57" r:id="rId3"/>
    <p:sldId id="268" r:id="rId4"/>
    <p:sldId id="269" r:id="rId5"/>
    <p:sldId id="270" r:id="rId6"/>
    <p:sldId id="271" r:id="rId7"/>
    <p:sldId id="295" r:id="rId8"/>
    <p:sldId id="296" r:id="rId9"/>
    <p:sldId id="297" r:id="rId10"/>
    <p:sldId id="298" r:id="rId11"/>
    <p:sldId id="299" r:id="rId12"/>
    <p:sldId id="300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24" r:id="rId22"/>
    <p:sldId id="323" r:id="rId23"/>
    <p:sldId id="325" r:id="rId24"/>
    <p:sldId id="326" r:id="rId25"/>
    <p:sldId id="328" r:id="rId26"/>
    <p:sldId id="327" r:id="rId27"/>
    <p:sldId id="329" r:id="rId28"/>
    <p:sldId id="330" r:id="rId29"/>
    <p:sldId id="33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33E15E9-4F22-49D0-9568-9CE6A98CBCA6}">
          <p14:sldIdLst>
            <p14:sldId id="279"/>
            <p14:sldId id="257"/>
            <p14:sldId id="268"/>
            <p14:sldId id="269"/>
            <p14:sldId id="270"/>
            <p14:sldId id="271"/>
            <p14:sldId id="295"/>
            <p14:sldId id="296"/>
            <p14:sldId id="297"/>
            <p14:sldId id="298"/>
            <p14:sldId id="299"/>
            <p14:sldId id="300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24"/>
            <p14:sldId id="323"/>
            <p14:sldId id="325"/>
            <p14:sldId id="326"/>
            <p14:sldId id="328"/>
            <p14:sldId id="327"/>
            <p14:sldId id="329"/>
            <p14:sldId id="330"/>
            <p14:sldId id="331"/>
          </p14:sldIdLst>
        </p14:section>
        <p14:section name="Untitled Section" id="{F8DE5458-34D8-476C-B28A-7FE9654D431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0347289-78AB-4ABD-A288-CFAD89BC8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539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27EB5-D20F-41A6-AA27-FC255D0E7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8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6F66A-BB18-40EC-B469-29508E925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2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88FFF-4553-4BCE-9C1A-B17DB4E7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63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FEAC06D-1D93-4893-A4C4-E234C869E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532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2BF94-F094-4B5A-8978-B5C47339F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685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41BA9-BFD0-4F81-9C37-9A64033F70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D8F54-4AF5-43C3-B3CC-572B42455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37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2E007-7CEE-4915-8352-B623BB1A4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16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3D6DC-2E2C-490A-BF49-DC12301E4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48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Constantia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0D0EEB7A-3125-43A7-8181-737784C322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25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EA2EDF6A-BF28-4A78-BCB9-6932E69C2495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22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itchFamily="42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42" charset="2"/>
        <a:buChar char=""/>
        <a:defRPr sz="2600" kern="1200">
          <a:solidFill>
            <a:schemeClr val="tx1"/>
          </a:solidFill>
          <a:latin typeface="+mn-lt"/>
          <a:ea typeface="ＭＳ Ｐゴシック" pitchFamily="42" charset="-128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42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4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/>
              <a:t>A “review” of C</a:t>
            </a:r>
            <a:endParaRPr/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CSCI 1730</a:t>
            </a:r>
          </a:p>
          <a:p>
            <a:pPr eaLnBrk="1" hangingPunct="1"/>
            <a:r>
              <a:rPr lang="en-US" altLang="en-US" dirty="0" smtClean="0"/>
              <a:t>April 2</a:t>
            </a:r>
            <a:r>
              <a:rPr lang="en-US" altLang="en-US" baseline="30000" dirty="0" smtClean="0"/>
              <a:t>nd</a:t>
            </a:r>
            <a:r>
              <a:rPr lang="en-US" altLang="en-US" dirty="0" smtClean="0"/>
              <a:t>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Bitwise AND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229864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and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</a:t>
            </a:r>
            <a:r>
              <a:rPr lang="en-US" altLang="en-US" dirty="0" err="1"/>
              <a:t>a,b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b=22;</a:t>
            </a:r>
          </a:p>
          <a:p>
            <a:pPr eaLnBrk="1" hangingPunct="1"/>
            <a:r>
              <a:rPr lang="en-US" altLang="en-US" dirty="0"/>
              <a:t>a=a &amp; b;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7175"/>
            <a:ext cx="8229600" cy="685800"/>
          </a:xfrm>
        </p:spPr>
        <p:txBody>
          <a:bodyPr/>
          <a:lstStyle/>
          <a:p>
            <a:r>
              <a:rPr lang="en-US" altLang="en-US" sz="2800" smtClean="0"/>
              <a:t>Bitwise OR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90600" y="1066800"/>
            <a:ext cx="7122463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or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</a:t>
            </a:r>
            <a:r>
              <a:rPr lang="en-US" altLang="en-US" dirty="0" err="1"/>
              <a:t>a,b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b=22;</a:t>
            </a:r>
          </a:p>
          <a:p>
            <a:pPr eaLnBrk="1" hangingPunct="1"/>
            <a:r>
              <a:rPr lang="en-US" altLang="en-US" dirty="0"/>
              <a:t>a=a | b;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 operators (variables and constants) 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123113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using the bitwise operators</a:t>
            </a:r>
          </a:p>
          <a:p>
            <a:pPr eaLnBrk="1" hangingPunct="1"/>
            <a:r>
              <a:rPr lang="en-US" altLang="en-US" dirty="0"/>
              <a:t>	** with variables and constants.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char 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x=7;</a:t>
            </a:r>
          </a:p>
          <a:p>
            <a:pPr eaLnBrk="1" hangingPunct="1"/>
            <a:r>
              <a:rPr lang="en-US" altLang="en-US" dirty="0"/>
              <a:t>y=6;</a:t>
            </a:r>
          </a:p>
          <a:p>
            <a:pPr eaLnBrk="1" hangingPunct="1"/>
            <a:r>
              <a:rPr lang="en-US" altLang="en-US" dirty="0"/>
              <a:t>x=</a:t>
            </a:r>
            <a:r>
              <a:rPr lang="en-US" altLang="en-US" dirty="0" err="1"/>
              <a:t>x&amp;y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y=x|16;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%d\n",</a:t>
            </a:r>
            <a:r>
              <a:rPr lang="en-US" altLang="en-US" dirty="0" err="1"/>
              <a:t>x,y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Left/Right shift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229475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dirty="0"/>
          </a:p>
          <a:p>
            <a:r>
              <a:rPr lang="en-US" dirty="0"/>
              <a:t>	/* This program demonstrates the bitwise shift operators,</a:t>
            </a:r>
          </a:p>
          <a:p>
            <a:r>
              <a:rPr lang="en-US" dirty="0"/>
              <a:t>	** left-shift and right-shift.</a:t>
            </a:r>
            <a:r>
              <a:rPr lang="en-US" dirty="0" smtClean="0"/>
              <a:t> *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main()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unsigned char </a:t>
            </a:r>
            <a:r>
              <a:rPr lang="en-US" dirty="0" err="1"/>
              <a:t>a,b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a=17;</a:t>
            </a:r>
          </a:p>
          <a:p>
            <a:r>
              <a:rPr lang="en-US" dirty="0"/>
              <a:t>a=a &lt;&lt; 2;</a:t>
            </a:r>
          </a:p>
          <a:p>
            <a:r>
              <a:rPr lang="en-US" dirty="0" err="1"/>
              <a:t>b</a:t>
            </a:r>
            <a:r>
              <a:rPr lang="en-US" dirty="0"/>
              <a:t>=64;</a:t>
            </a:r>
          </a:p>
          <a:p>
            <a:r>
              <a:rPr lang="en-US" dirty="0" err="1"/>
              <a:t>b</a:t>
            </a:r>
            <a:r>
              <a:rPr lang="en-US" dirty="0"/>
              <a:t>=</a:t>
            </a:r>
            <a:r>
              <a:rPr lang="en-US" dirty="0" err="1"/>
              <a:t>b</a:t>
            </a:r>
            <a:r>
              <a:rPr lang="en-US" dirty="0"/>
              <a:t> &gt;&gt; 3;</a:t>
            </a:r>
          </a:p>
          <a:p>
            <a:r>
              <a:rPr lang="en-US" dirty="0" err="1"/>
              <a:t>printf("%d</a:t>
            </a:r>
            <a:r>
              <a:rPr lang="en-US" dirty="0"/>
              <a:t> %</a:t>
            </a:r>
            <a:r>
              <a:rPr lang="en-US" dirty="0" err="1"/>
              <a:t>d\n",a,b</a:t>
            </a:r>
            <a:r>
              <a:rPr lang="en-US" dirty="0"/>
              <a:t>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Bitwise right-shift (negative)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767638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dirty="0"/>
          </a:p>
          <a:p>
            <a:r>
              <a:rPr lang="en-US" dirty="0"/>
              <a:t>	/* This program demonstrates right-shifting a negative integer</a:t>
            </a:r>
          </a:p>
          <a:p>
            <a:r>
              <a:rPr lang="en-US" dirty="0"/>
              <a:t>	** so that the shifted-in bits are 1 instead of 0</a:t>
            </a:r>
            <a:r>
              <a:rPr lang="en-US" dirty="0" smtClean="0"/>
              <a:t> *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main()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char </a:t>
            </a:r>
            <a:r>
              <a:rPr lang="en-US" dirty="0" err="1"/>
              <a:t>a,b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a=17;</a:t>
            </a:r>
          </a:p>
          <a:p>
            <a:r>
              <a:rPr lang="en-US" dirty="0"/>
              <a:t>a=a &gt;&gt; 2;</a:t>
            </a:r>
          </a:p>
          <a:p>
            <a:r>
              <a:rPr lang="en-US" dirty="0" err="1"/>
              <a:t>b</a:t>
            </a:r>
            <a:r>
              <a:rPr lang="en-US" dirty="0"/>
              <a:t>=-65;</a:t>
            </a:r>
          </a:p>
          <a:p>
            <a:r>
              <a:rPr lang="en-US" dirty="0" err="1"/>
              <a:t>b</a:t>
            </a:r>
            <a:r>
              <a:rPr lang="en-US" dirty="0"/>
              <a:t>=</a:t>
            </a:r>
            <a:r>
              <a:rPr lang="en-US" dirty="0" err="1"/>
              <a:t>b</a:t>
            </a:r>
            <a:r>
              <a:rPr lang="en-US" dirty="0"/>
              <a:t> &gt;&gt; 2;</a:t>
            </a:r>
          </a:p>
          <a:p>
            <a:r>
              <a:rPr lang="en-US" dirty="0" err="1"/>
              <a:t>printf("%d</a:t>
            </a:r>
            <a:r>
              <a:rPr lang="en-US" dirty="0"/>
              <a:t> %</a:t>
            </a:r>
            <a:r>
              <a:rPr lang="en-US" dirty="0" err="1"/>
              <a:t>d\n",a,b</a:t>
            </a:r>
            <a:r>
              <a:rPr lang="en-US" dirty="0"/>
              <a:t>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Bitmasks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8740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dirty="0"/>
          </a:p>
          <a:p>
            <a:r>
              <a:rPr lang="en-US" dirty="0"/>
              <a:t>	/* This program demonstrates setting a bit, clearing a bit, and</a:t>
            </a:r>
          </a:p>
          <a:p>
            <a:r>
              <a:rPr lang="en-US" dirty="0"/>
              <a:t>	** reading a bit.</a:t>
            </a:r>
            <a:r>
              <a:rPr lang="en-US" dirty="0" smtClean="0"/>
              <a:t> *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main()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char a;</a:t>
            </a:r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a=17;</a:t>
            </a:r>
          </a:p>
          <a:p>
            <a:r>
              <a:rPr lang="en-US" dirty="0"/>
              <a:t>a=a | (1 &lt;&lt; 3); /* set 3rd bit */</a:t>
            </a:r>
          </a:p>
          <a:p>
            <a:r>
              <a:rPr lang="en-US" dirty="0" err="1"/>
              <a:t>printf("%d\n",a</a:t>
            </a:r>
            <a:r>
              <a:rPr lang="en-US" dirty="0"/>
              <a:t>);</a:t>
            </a:r>
          </a:p>
          <a:p>
            <a:r>
              <a:rPr lang="en-US" dirty="0"/>
              <a:t>a=a &amp; (~(1&lt;&lt;4)); /* clear 4th bit */</a:t>
            </a:r>
          </a:p>
          <a:p>
            <a:r>
              <a:rPr lang="en-US" dirty="0" err="1"/>
              <a:t>printf("%d\n",a</a:t>
            </a:r>
            <a:r>
              <a:rPr lang="en-US" dirty="0"/>
              <a:t>);</a:t>
            </a:r>
          </a:p>
          <a:p>
            <a:r>
              <a:rPr lang="nn-NO" dirty="0"/>
              <a:t>for (i=7; i&gt;=0; i--)</a:t>
            </a:r>
          </a:p>
          <a:p>
            <a:r>
              <a:rPr lang="en-US" dirty="0"/>
              <a:t>  </a:t>
            </a:r>
            <a:r>
              <a:rPr lang="en-US" dirty="0" err="1"/>
              <a:t>printf("%d</a:t>
            </a:r>
            <a:r>
              <a:rPr lang="en-US" dirty="0"/>
              <a:t> ",(a&amp;(1&lt;&lt;</a:t>
            </a:r>
            <a:r>
              <a:rPr lang="en-US" dirty="0" err="1"/>
              <a:t>i</a:t>
            </a:r>
            <a:r>
              <a:rPr lang="en-US" dirty="0"/>
              <a:t>)) &gt;&gt; </a:t>
            </a:r>
            <a:r>
              <a:rPr lang="en-US" dirty="0" err="1"/>
              <a:t>i</a:t>
            </a:r>
            <a:r>
              <a:rPr lang="en-US" dirty="0"/>
              <a:t>); /* read </a:t>
            </a:r>
            <a:r>
              <a:rPr lang="en-US" dirty="0" err="1"/>
              <a:t>i'th</a:t>
            </a:r>
            <a:r>
              <a:rPr lang="en-US" dirty="0"/>
              <a:t> bit */</a:t>
            </a:r>
          </a:p>
          <a:p>
            <a:r>
              <a:rPr lang="en-US" dirty="0" err="1"/>
              <a:t>printf("\n</a:t>
            </a:r>
            <a:r>
              <a:rPr lang="en-US" dirty="0"/>
              <a:t>");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Memory map 1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61563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r>
              <a:rPr lang="en-US"/>
              <a:t>	/* Draw the memory map for this code (pg 65) */</a:t>
            </a:r>
          </a:p>
          <a:p>
            <a:endParaRPr lang="en-US"/>
          </a:p>
          <a:p>
            <a:r>
              <a:rPr lang="en-US"/>
              <a:t>#include &lt;stdio.h&gt;</a:t>
            </a:r>
          </a:p>
          <a:p>
            <a:endParaRPr lang="en-US"/>
          </a:p>
          <a:p>
            <a:r>
              <a:rPr lang="en-US"/>
              <a:t>main()</a:t>
            </a:r>
          </a:p>
          <a:p>
            <a:r>
              <a:rPr lang="en-US"/>
              <a:t>{</a:t>
            </a:r>
          </a:p>
          <a:p>
            <a:r>
              <a:rPr lang="en-US"/>
              <a:t>char a,b,c;</a:t>
            </a:r>
          </a:p>
          <a:p>
            <a:endParaRPr lang="en-US"/>
          </a:p>
          <a:p>
            <a:r>
              <a:rPr lang="en-US"/>
              <a:t>a=7;</a:t>
            </a:r>
          </a:p>
          <a:p>
            <a:r>
              <a:rPr lang="en-US"/>
              <a:t>b=-13;</a:t>
            </a:r>
          </a:p>
          <a:p>
            <a:r>
              <a:rPr lang="en-US"/>
              <a:t>c=0;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Memory map 2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685800" y="1219200"/>
            <a:ext cx="61563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r>
              <a:rPr lang="en-US"/>
              <a:t>	/* Draw the memory map for this code (pg 65) */</a:t>
            </a:r>
          </a:p>
          <a:p>
            <a:endParaRPr lang="en-US"/>
          </a:p>
          <a:p>
            <a:r>
              <a:rPr lang="en-US"/>
              <a:t>#include &lt;stdio.h&gt;</a:t>
            </a:r>
          </a:p>
          <a:p>
            <a:endParaRPr lang="en-US"/>
          </a:p>
          <a:p>
            <a:r>
              <a:rPr lang="en-US"/>
              <a:t>main()</a:t>
            </a:r>
          </a:p>
          <a:p>
            <a:r>
              <a:rPr lang="en-US"/>
              <a:t>{</a:t>
            </a:r>
          </a:p>
          <a:p>
            <a:r>
              <a:rPr lang="en-US"/>
              <a:t>char a;</a:t>
            </a:r>
          </a:p>
          <a:p>
            <a:r>
              <a:rPr lang="en-US"/>
              <a:t>int b;</a:t>
            </a:r>
          </a:p>
          <a:p>
            <a:r>
              <a:rPr lang="en-US"/>
              <a:t>float c;</a:t>
            </a:r>
          </a:p>
          <a:p>
            <a:r>
              <a:rPr lang="en-US"/>
              <a:t>double d;</a:t>
            </a:r>
          </a:p>
          <a:p>
            <a:endParaRPr lang="en-US"/>
          </a:p>
          <a:p>
            <a:r>
              <a:rPr lang="en-US"/>
              <a:t>a=7;</a:t>
            </a:r>
          </a:p>
          <a:p>
            <a:r>
              <a:rPr lang="en-US"/>
              <a:t>b=-13;</a:t>
            </a:r>
          </a:p>
          <a:p>
            <a:r>
              <a:rPr lang="en-US"/>
              <a:t>c=0.1;</a:t>
            </a:r>
          </a:p>
          <a:p>
            <a:r>
              <a:rPr lang="en-US"/>
              <a:t>d=42.5;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Memory map 3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8740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r>
              <a:rPr lang="en-US"/>
              <a:t>	/* Draw the memory map for this code.  Showing the bit patterns</a:t>
            </a:r>
          </a:p>
          <a:p>
            <a:r>
              <a:rPr lang="en-US"/>
              <a:t>	** emphasizes the differences in storage of "6" (pg 66) */</a:t>
            </a:r>
          </a:p>
          <a:p>
            <a:endParaRPr lang="en-US"/>
          </a:p>
          <a:p>
            <a:r>
              <a:rPr lang="en-US"/>
              <a:t>#include &lt;stdio.h&gt;</a:t>
            </a:r>
          </a:p>
          <a:p>
            <a:endParaRPr lang="en-US"/>
          </a:p>
          <a:p>
            <a:r>
              <a:rPr lang="en-US"/>
              <a:t>main()</a:t>
            </a:r>
          </a:p>
          <a:p>
            <a:r>
              <a:rPr lang="en-US"/>
              <a:t>{</a:t>
            </a:r>
          </a:p>
          <a:p>
            <a:r>
              <a:rPr lang="en-US"/>
              <a:t>char a;</a:t>
            </a:r>
          </a:p>
          <a:p>
            <a:r>
              <a:rPr lang="en-US"/>
              <a:t>short int b;</a:t>
            </a:r>
          </a:p>
          <a:p>
            <a:r>
              <a:rPr lang="en-US"/>
              <a:t>char c;</a:t>
            </a:r>
          </a:p>
          <a:p>
            <a:endParaRPr lang="en-US"/>
          </a:p>
          <a:p>
            <a:r>
              <a:rPr lang="en-US"/>
              <a:t>a=6;</a:t>
            </a:r>
          </a:p>
          <a:p>
            <a:r>
              <a:rPr lang="en-US"/>
              <a:t>b=13;</a:t>
            </a:r>
          </a:p>
          <a:p>
            <a:r>
              <a:rPr lang="en-US"/>
              <a:t>c='6';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sz="2800"/>
              <a:t>Memory map 4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551738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r>
              <a:rPr lang="en-US"/>
              <a:t>	/* Draw the memory map for this code.  It can emphasize the</a:t>
            </a:r>
          </a:p>
          <a:p>
            <a:r>
              <a:rPr lang="en-US"/>
              <a:t>	** value of a loop counter after the loop is done (pg 67) */</a:t>
            </a:r>
          </a:p>
          <a:p>
            <a:endParaRPr lang="en-US"/>
          </a:p>
          <a:p>
            <a:r>
              <a:rPr lang="en-US"/>
              <a:t>#include &lt;stdio.h&gt;</a:t>
            </a:r>
          </a:p>
          <a:p>
            <a:endParaRPr lang="en-US"/>
          </a:p>
          <a:p>
            <a:r>
              <a:rPr lang="en-US"/>
              <a:t>main()</a:t>
            </a:r>
          </a:p>
          <a:p>
            <a:r>
              <a:rPr lang="en-US"/>
              <a:t>{</a:t>
            </a:r>
          </a:p>
          <a:p>
            <a:r>
              <a:rPr lang="en-US"/>
              <a:t>int i,n;</a:t>
            </a:r>
          </a:p>
          <a:p>
            <a:endParaRPr lang="en-US"/>
          </a:p>
          <a:p>
            <a:r>
              <a:rPr lang="en-US"/>
              <a:t>n=0;</a:t>
            </a:r>
          </a:p>
          <a:p>
            <a:r>
              <a:rPr lang="nn-NO"/>
              <a:t>for (i=1; i&lt;=4; i++)</a:t>
            </a:r>
          </a:p>
          <a:p>
            <a:r>
              <a:rPr lang="en-US"/>
              <a:t>  n=n+i;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4 data types</a:t>
            </a: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685800" y="1219200"/>
            <a:ext cx="6048451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the basic data types in C. 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	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char	a;</a:t>
            </a:r>
          </a:p>
          <a:p>
            <a:pPr eaLnBrk="1" hangingPunct="1"/>
            <a:r>
              <a:rPr lang="en-US" altLang="en-US" dirty="0"/>
              <a:t>float	</a:t>
            </a:r>
            <a:r>
              <a:rPr lang="en-US" altLang="en-US" dirty="0" err="1"/>
              <a:t>f,e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double	d;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x=4;</a:t>
            </a:r>
          </a:p>
          <a:p>
            <a:pPr eaLnBrk="1" hangingPunct="1"/>
            <a:r>
              <a:rPr lang="en-US" altLang="en-US" dirty="0"/>
              <a:t>y=7;</a:t>
            </a:r>
          </a:p>
          <a:p>
            <a:pPr eaLnBrk="1" hangingPunct="1"/>
            <a:r>
              <a:rPr lang="en-US" altLang="en-US" dirty="0"/>
              <a:t>a='H';</a:t>
            </a:r>
          </a:p>
          <a:p>
            <a:pPr eaLnBrk="1" hangingPunct="1"/>
            <a:r>
              <a:rPr lang="en-US" altLang="en-US" dirty="0"/>
              <a:t>f=-3.4;</a:t>
            </a:r>
          </a:p>
          <a:p>
            <a:pPr eaLnBrk="1" hangingPunct="1"/>
            <a:r>
              <a:rPr lang="en-US" altLang="en-US" dirty="0"/>
              <a:t>d=54.123456789;</a:t>
            </a:r>
          </a:p>
          <a:p>
            <a:pPr eaLnBrk="1" hangingPunct="1"/>
            <a:r>
              <a:rPr lang="en-US" altLang="en-US" dirty="0"/>
              <a:t>e=54.123456789;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%c %f %lf\n",</a:t>
            </a:r>
            <a:r>
              <a:rPr lang="en-US" altLang="en-US" dirty="0" err="1"/>
              <a:t>x,a,e,d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%c %.9f %.9lf\n",</a:t>
            </a:r>
            <a:r>
              <a:rPr lang="en-US" altLang="en-US" dirty="0" err="1"/>
              <a:t>x,a,e,d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/>
              <a:t>Memory map 5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337425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r>
              <a:rPr lang="en-US"/>
              <a:t>	/* Draw the memory map for this code.  It can emphasize an</a:t>
            </a:r>
          </a:p>
          <a:p>
            <a:r>
              <a:rPr lang="en-US"/>
              <a:t>	** unitialized variable (pgs 67-68) */</a:t>
            </a:r>
          </a:p>
          <a:p>
            <a:endParaRPr lang="en-US"/>
          </a:p>
          <a:p>
            <a:r>
              <a:rPr lang="en-US"/>
              <a:t>#include &lt;stdio.h&gt;</a:t>
            </a:r>
          </a:p>
          <a:p>
            <a:endParaRPr lang="en-US"/>
          </a:p>
          <a:p>
            <a:r>
              <a:rPr lang="en-US"/>
              <a:t>main()</a:t>
            </a:r>
          </a:p>
          <a:p>
            <a:r>
              <a:rPr lang="en-US"/>
              <a:t>{</a:t>
            </a:r>
          </a:p>
          <a:p>
            <a:r>
              <a:rPr lang="en-US"/>
              <a:t>int i,sum;</a:t>
            </a:r>
          </a:p>
          <a:p>
            <a:endParaRPr lang="en-US"/>
          </a:p>
          <a:p>
            <a:r>
              <a:rPr lang="en-US"/>
              <a:t>printf("%d\n",sum);</a:t>
            </a:r>
          </a:p>
          <a:p>
            <a:r>
              <a:rPr lang="nn-NO"/>
              <a:t>for (i=1; i&lt;=10; i++)</a:t>
            </a:r>
          </a:p>
          <a:p>
            <a:r>
              <a:rPr lang="en-US"/>
              <a:t>if (i%2 == 0)</a:t>
            </a:r>
          </a:p>
          <a:p>
            <a:r>
              <a:rPr lang="en-US"/>
              <a:t>  sum=sum+i;</a:t>
            </a:r>
          </a:p>
          <a:p>
            <a:r>
              <a:rPr lang="en-US"/>
              <a:t>printf("%d\n",sum);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 smtClean="0"/>
              <a:t>Files and Directories</a:t>
            </a:r>
            <a:endParaRPr dirty="0"/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Types in Unix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3366FF"/>
                </a:solidFill>
              </a:rPr>
              <a:t>regular </a:t>
            </a:r>
            <a:r>
              <a:rPr lang="en-US" dirty="0" smtClean="0"/>
              <a:t>file - can be text, binary, can be executable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directory </a:t>
            </a:r>
            <a:r>
              <a:rPr lang="en-US" dirty="0" smtClean="0"/>
              <a:t>file - "folder type" file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FIFO </a:t>
            </a:r>
            <a:r>
              <a:rPr lang="en-US" dirty="0" smtClean="0"/>
              <a:t>file - special pipe device file, allows unrelated processes to </a:t>
            </a:r>
            <a:r>
              <a:rPr lang="en-US" dirty="0" err="1" smtClean="0"/>
              <a:t>communiate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block device </a:t>
            </a:r>
            <a:r>
              <a:rPr lang="en-US" dirty="0" smtClean="0"/>
              <a:t>file - represents physical device that transmit data a block at a time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character device </a:t>
            </a:r>
            <a:r>
              <a:rPr lang="en-US" dirty="0" smtClean="0"/>
              <a:t>file - represents physical device that doesn't necessarily transmit data a block at a time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symbolic link </a:t>
            </a:r>
            <a:r>
              <a:rPr lang="en-US" dirty="0" smtClean="0"/>
              <a:t>file - contains a pathname that references another file (some versions of UNIX)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removing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created using </a:t>
            </a:r>
            <a:r>
              <a:rPr lang="en-US" b="1" dirty="0" err="1" smtClean="0"/>
              <a:t>mkdir</a:t>
            </a:r>
            <a:r>
              <a:rPr lang="en-US" b="1" dirty="0" smtClean="0"/>
              <a:t> </a:t>
            </a:r>
            <a:r>
              <a:rPr lang="en-US" dirty="0" smtClean="0"/>
              <a:t>, removed using </a:t>
            </a:r>
            <a:r>
              <a:rPr lang="en-US" b="1" dirty="0" err="1" smtClean="0"/>
              <a:t>rmdir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 </a:t>
            </a:r>
            <a:r>
              <a:rPr lang="en-US" dirty="0" err="1" smtClean="0">
                <a:latin typeface="Courier New"/>
                <a:cs typeface="Courier New"/>
              </a:rPr>
              <a:t>mkdir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usr/tmp/junkdir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 lvl="1">
              <a:buNone/>
            </a:pPr>
            <a:r>
              <a:rPr lang="en-US" dirty="0" err="1" smtClean="0">
                <a:latin typeface="Courier New"/>
                <a:cs typeface="Courier New"/>
              </a:rPr>
              <a:t>rmdir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usr/tmp/junkdir</a:t>
            </a:r>
            <a:endParaRPr lang="en-US" dirty="0" smtClean="0">
              <a:latin typeface="Courier New"/>
              <a:cs typeface="Courier New"/>
            </a:endParaRPr>
          </a:p>
          <a:p>
            <a:pPr lvl="1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 device files created using </a:t>
            </a:r>
            <a:r>
              <a:rPr lang="en-US" b="1" dirty="0" err="1" smtClean="0"/>
              <a:t>mknod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(need to be </a:t>
            </a:r>
            <a:r>
              <a:rPr lang="en-US" dirty="0" err="1" smtClean="0"/>
              <a:t>superuser</a:t>
            </a:r>
            <a:r>
              <a:rPr lang="en-US" dirty="0" smtClean="0"/>
              <a:t>) </a:t>
            </a:r>
          </a:p>
          <a:p>
            <a:pPr lvl="2">
              <a:buNone/>
            </a:pPr>
            <a:r>
              <a:rPr lang="en-US" sz="2400" dirty="0" err="1" smtClean="0">
                <a:latin typeface="Courier New"/>
                <a:cs typeface="Courier New"/>
              </a:rPr>
              <a:t>mknod</a:t>
            </a:r>
            <a:r>
              <a:rPr lang="en-US" sz="2400" dirty="0" smtClean="0">
                <a:latin typeface="Courier New"/>
                <a:cs typeface="Courier New"/>
              </a:rPr>
              <a:t> /dev/</a:t>
            </a:r>
            <a:r>
              <a:rPr lang="en-US" sz="2400" dirty="0" err="1" smtClean="0">
                <a:latin typeface="Courier New"/>
                <a:cs typeface="Courier New"/>
              </a:rPr>
              <a:t>cdsk</a:t>
            </a:r>
            <a:r>
              <a:rPr lang="en-US" sz="2400" dirty="0" smtClean="0">
                <a:latin typeface="Courier New"/>
                <a:cs typeface="Courier New"/>
              </a:rPr>
              <a:t> c 115 5 </a:t>
            </a:r>
          </a:p>
          <a:p>
            <a:pPr lvl="2">
              <a:buNone/>
            </a:pPr>
            <a:r>
              <a:rPr lang="en-US" sz="2400" smtClean="0">
                <a:latin typeface="Courier New"/>
                <a:cs typeface="Courier New"/>
              </a:rPr>
              <a:t>mknod </a:t>
            </a:r>
            <a:r>
              <a:rPr lang="en-US" sz="2400" dirty="0" smtClean="0">
                <a:latin typeface="Courier New"/>
                <a:cs typeface="Courier New"/>
              </a:rPr>
              <a:t>/dev/</a:t>
            </a:r>
            <a:r>
              <a:rPr lang="en-US" sz="2400" dirty="0" err="1" smtClean="0">
                <a:latin typeface="Courier New"/>
                <a:cs typeface="Courier New"/>
              </a:rPr>
              <a:t>bdsk</a:t>
            </a:r>
            <a:r>
              <a:rPr lang="en-US" sz="2400" dirty="0" smtClean="0">
                <a:latin typeface="Courier New"/>
                <a:cs typeface="Courier New"/>
              </a:rPr>
              <a:t> b 287 101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removing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FIFO created using </a:t>
            </a:r>
            <a:r>
              <a:rPr lang="en-US" b="1" dirty="0" err="1" smtClean="0"/>
              <a:t>mkfifo</a:t>
            </a:r>
            <a:r>
              <a:rPr lang="en-US" b="1" dirty="0" smtClean="0"/>
              <a:t> </a:t>
            </a:r>
          </a:p>
          <a:p>
            <a:pPr lvl="1">
              <a:buNone/>
            </a:pPr>
            <a:r>
              <a:rPr lang="en-US" sz="2800" dirty="0" err="1" smtClean="0">
                <a:latin typeface="Courier New"/>
                <a:cs typeface="Courier New"/>
              </a:rPr>
              <a:t>mkfifo</a:t>
            </a:r>
            <a:r>
              <a:rPr lang="en-US" sz="2800" dirty="0" smtClean="0">
                <a:latin typeface="Courier New"/>
                <a:cs typeface="Courier New"/>
              </a:rPr>
              <a:t> /</a:t>
            </a:r>
            <a:r>
              <a:rPr lang="en-US" sz="2800" dirty="0" err="1" smtClean="0">
                <a:latin typeface="Courier New"/>
                <a:cs typeface="Courier New"/>
              </a:rPr>
              <a:t>usr/tmp/fifo.mine</a:t>
            </a:r>
            <a:endParaRPr lang="en-US" sz="2800" dirty="0" smtClean="0">
              <a:latin typeface="Courier New"/>
              <a:cs typeface="Courier New"/>
            </a:endParaRPr>
          </a:p>
          <a:p>
            <a:pPr lvl="1">
              <a:buNone/>
            </a:pPr>
            <a:r>
              <a:rPr lang="en-US" sz="2800" dirty="0" smtClean="0">
                <a:latin typeface="Courier New"/>
                <a:cs typeface="Courier New"/>
              </a:rPr>
              <a:t> </a:t>
            </a:r>
          </a:p>
          <a:p>
            <a:r>
              <a:rPr lang="en-US" dirty="0" smtClean="0"/>
              <a:t>to make a link, use </a:t>
            </a:r>
            <a:r>
              <a:rPr lang="en-US" b="1" dirty="0" err="1" smtClean="0"/>
              <a:t>ln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</a:p>
          <a:p>
            <a:pPr lvl="1">
              <a:buNone/>
            </a:pPr>
            <a:r>
              <a:rPr lang="en-US" dirty="0" err="1" smtClean="0">
                <a:latin typeface="Courier New"/>
                <a:cs typeface="Courier New"/>
              </a:rPr>
              <a:t>ln</a:t>
            </a:r>
            <a:r>
              <a:rPr lang="en-US" dirty="0" smtClean="0">
                <a:latin typeface="Courier New"/>
                <a:cs typeface="Courier New"/>
              </a:rPr>
              <a:t> -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usr/jose/original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usr/mary/slink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 then, if you type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more /</a:t>
            </a:r>
            <a:r>
              <a:rPr lang="en-US" dirty="0" err="1" smtClean="0">
                <a:latin typeface="Courier New"/>
                <a:cs typeface="Courier New"/>
              </a:rPr>
              <a:t>usr/mary/slink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r>
              <a:rPr lang="en-US" dirty="0" smtClean="0"/>
              <a:t>you get the contents of /</a:t>
            </a:r>
            <a:r>
              <a:rPr lang="en-US" dirty="0" err="1" smtClean="0"/>
              <a:t>usr/jose/original</a:t>
            </a:r>
            <a:r>
              <a:rPr lang="en-US" dirty="0" smtClean="0"/>
              <a:t> ... the link is followed (like a pointer)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file type </a:t>
            </a:r>
          </a:p>
          <a:p>
            <a:r>
              <a:rPr lang="en-US" sz="1800" dirty="0" smtClean="0"/>
              <a:t>access permission - for owner, group, other </a:t>
            </a:r>
          </a:p>
          <a:p>
            <a:r>
              <a:rPr lang="en-US" sz="1800" dirty="0" smtClean="0"/>
              <a:t>hard link count </a:t>
            </a:r>
          </a:p>
          <a:p>
            <a:r>
              <a:rPr lang="en-US" sz="1800" dirty="0" err="1" smtClean="0"/>
              <a:t>uid</a:t>
            </a:r>
            <a:r>
              <a:rPr lang="en-US" sz="1800" dirty="0" smtClean="0"/>
              <a:t> - user id of the file owner (linked to user via password file) </a:t>
            </a:r>
          </a:p>
          <a:p>
            <a:r>
              <a:rPr lang="en-US" sz="1800" dirty="0" err="1" smtClean="0"/>
              <a:t>gid</a:t>
            </a:r>
            <a:r>
              <a:rPr lang="en-US" sz="1800" dirty="0" smtClean="0"/>
              <a:t> - group id of the file owner </a:t>
            </a:r>
          </a:p>
          <a:p>
            <a:r>
              <a:rPr lang="en-US" sz="1800" dirty="0" smtClean="0"/>
              <a:t>file size - in bytes </a:t>
            </a:r>
          </a:p>
          <a:p>
            <a:r>
              <a:rPr lang="en-US" sz="1800" dirty="0" smtClean="0"/>
              <a:t>last access time </a:t>
            </a:r>
          </a:p>
          <a:p>
            <a:r>
              <a:rPr lang="en-US" sz="1800" dirty="0" smtClean="0"/>
              <a:t>last modify time </a:t>
            </a:r>
          </a:p>
          <a:p>
            <a:r>
              <a:rPr lang="en-US" sz="1800" dirty="0" smtClean="0"/>
              <a:t>last change time – time file permission, </a:t>
            </a:r>
            <a:r>
              <a:rPr lang="en-US" sz="1800" dirty="0" err="1" smtClean="0"/>
              <a:t>uid</a:t>
            </a:r>
            <a:r>
              <a:rPr lang="en-US" sz="1800" dirty="0" smtClean="0"/>
              <a:t>, </a:t>
            </a:r>
            <a:r>
              <a:rPr lang="en-US" sz="1800" dirty="0" err="1" smtClean="0"/>
              <a:t>gid</a:t>
            </a:r>
            <a:r>
              <a:rPr lang="en-US" sz="1800" dirty="0" smtClean="0"/>
              <a:t>, or hard link count changed </a:t>
            </a:r>
          </a:p>
          <a:p>
            <a:r>
              <a:rPr lang="en-US" sz="1800" dirty="0" err="1" smtClean="0"/>
              <a:t>inode</a:t>
            </a:r>
            <a:r>
              <a:rPr lang="en-US" sz="1800" dirty="0" smtClean="0"/>
              <a:t> number - </a:t>
            </a:r>
            <a:r>
              <a:rPr lang="en-US" sz="1800" dirty="0" err="1" smtClean="0"/>
              <a:t>sytem</a:t>
            </a:r>
            <a:r>
              <a:rPr lang="en-US" sz="1800" dirty="0" smtClean="0"/>
              <a:t> </a:t>
            </a:r>
            <a:r>
              <a:rPr lang="en-US" sz="1800" dirty="0" err="1" smtClean="0"/>
              <a:t>inode</a:t>
            </a:r>
            <a:r>
              <a:rPr lang="en-US" sz="1800" dirty="0" smtClean="0"/>
              <a:t> number of the file </a:t>
            </a:r>
          </a:p>
          <a:p>
            <a:r>
              <a:rPr lang="en-US" sz="1800" dirty="0" smtClean="0"/>
              <a:t>file system id </a:t>
            </a:r>
          </a:p>
          <a:p>
            <a:r>
              <a:rPr lang="en-US" sz="1800" dirty="0" smtClean="0"/>
              <a:t>major and minor device numbers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see many of the file attributes by typing: </a:t>
            </a:r>
          </a:p>
          <a:p>
            <a:pPr>
              <a:buNone/>
            </a:pPr>
            <a:r>
              <a:rPr lang="en-US" dirty="0" err="1" smtClean="0">
                <a:latin typeface="Courier New"/>
                <a:cs typeface="Courier New"/>
              </a:rPr>
              <a:t>ls</a:t>
            </a:r>
            <a:r>
              <a:rPr lang="en-US" dirty="0" smtClean="0">
                <a:latin typeface="Courier New"/>
                <a:cs typeface="Courier New"/>
              </a:rPr>
              <a:t> -</a:t>
            </a:r>
            <a:r>
              <a:rPr lang="en-US" dirty="0" err="1" smtClean="0">
                <a:latin typeface="Courier New"/>
                <a:cs typeface="Courier New"/>
              </a:rPr>
              <a:t>l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199 Apr  2 04:41 </a:t>
            </a:r>
            <a:r>
              <a:rPr lang="en-US" sz="1600" dirty="0" err="1" smtClean="0">
                <a:latin typeface="Courier New"/>
                <a:cs typeface="Courier New"/>
              </a:rPr>
              <a:t>arithmetic.c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142 Apr  2 04:41 </a:t>
            </a:r>
            <a:r>
              <a:rPr lang="en-US" sz="1600" dirty="0" err="1" smtClean="0">
                <a:latin typeface="Courier New"/>
                <a:cs typeface="Courier New"/>
              </a:rPr>
              <a:t>ascii.c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205 Apr  2 04:41 </a:t>
            </a:r>
            <a:r>
              <a:rPr lang="en-US" sz="1600" dirty="0" err="1" smtClean="0">
                <a:latin typeface="Courier New"/>
                <a:cs typeface="Courier New"/>
              </a:rPr>
              <a:t>basic_types.c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 91 Apr  2 04:41 </a:t>
            </a:r>
            <a:r>
              <a:rPr lang="en-US" sz="1600" dirty="0" err="1" smtClean="0">
                <a:latin typeface="Courier New"/>
                <a:cs typeface="Courier New"/>
              </a:rPr>
              <a:t>bit.c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253 Apr  2 04:41 </a:t>
            </a:r>
            <a:r>
              <a:rPr lang="en-US" sz="1600" dirty="0" err="1" smtClean="0">
                <a:latin typeface="Courier New"/>
                <a:cs typeface="Courier New"/>
              </a:rPr>
              <a:t>bitmask.c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155 Apr  2 04:41 </a:t>
            </a:r>
            <a:r>
              <a:rPr lang="en-US" sz="1600" dirty="0" err="1" smtClean="0">
                <a:latin typeface="Courier New"/>
                <a:cs typeface="Courier New"/>
              </a:rPr>
              <a:t>blocks.c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6021 Apr  1 08:41 </a:t>
            </a:r>
            <a:r>
              <a:rPr lang="en-US" sz="1600" dirty="0" err="1" smtClean="0">
                <a:latin typeface="Courier New"/>
                <a:cs typeface="Courier New"/>
              </a:rPr>
              <a:t>buggy.c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6178 Apr  1 08:33 </a:t>
            </a:r>
            <a:r>
              <a:rPr lang="en-US" sz="1600" dirty="0" err="1" smtClean="0">
                <a:latin typeface="Courier New"/>
                <a:cs typeface="Courier New"/>
              </a:rPr>
              <a:t>commented.c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by the kernel  in managing files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uid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latin typeface="Courier New"/>
                <a:cs typeface="Courier New"/>
              </a:rPr>
              <a:t>gid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are compared against those of a process attempting to access the file to determine which access permissions apply 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make </a:t>
            </a:r>
            <a:r>
              <a:rPr lang="en-US" dirty="0" smtClean="0"/>
              <a:t>utility looks at the last modification time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Not all fields make sense for every file: </a:t>
            </a:r>
          </a:p>
          <a:p>
            <a:pPr lvl="1"/>
            <a:r>
              <a:rPr lang="en-US" dirty="0" smtClean="0"/>
              <a:t>size doesn't apply to device files</a:t>
            </a:r>
          </a:p>
          <a:p>
            <a:pPr lvl="1"/>
            <a:r>
              <a:rPr lang="en-US" dirty="0" smtClean="0"/>
              <a:t>device number doesn't apply to regular files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Some file attributes can’t be changed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inode</a:t>
            </a:r>
            <a:r>
              <a:rPr lang="en-US" dirty="0" smtClean="0"/>
              <a:t> number</a:t>
            </a:r>
          </a:p>
          <a:p>
            <a:r>
              <a:rPr lang="en-US" dirty="0" smtClean="0"/>
              <a:t>file type</a:t>
            </a:r>
          </a:p>
          <a:p>
            <a:r>
              <a:rPr lang="en-US" dirty="0" smtClean="0"/>
              <a:t>file system id</a:t>
            </a:r>
          </a:p>
          <a:p>
            <a:r>
              <a:rPr lang="en-US" dirty="0" smtClean="0"/>
              <a:t>major and minor device number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Changing file attributes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686800" cy="4905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057400"/>
                <a:gridCol w="3733800"/>
              </a:tblGrid>
              <a:tr h="438750">
                <a:tc>
                  <a:txBody>
                    <a:bodyPr/>
                    <a:lstStyle/>
                    <a:p>
                      <a:r>
                        <a:rPr lang="en-US" dirty="0"/>
                        <a:t>-- UNIX command --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-- System call --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-- Attributes changed --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chmod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</a:t>
                      </a:r>
                      <a:r>
                        <a:rPr lang="en-US" dirty="0" smtClean="0"/>
                        <a:t>permissions</a:t>
                      </a:r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chown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chown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chgrp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chown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gid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</a:t>
                      </a:r>
                      <a:r>
                        <a:rPr lang="en-US" dirty="0" smtClean="0"/>
                        <a:t>permissions</a:t>
                      </a:r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touch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utime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last access </a:t>
                      </a:r>
                      <a:r>
                        <a:rPr lang="en-US" dirty="0" smtClean="0"/>
                        <a:t>time</a:t>
                      </a:r>
                    </a:p>
                    <a:p>
                      <a:r>
                        <a:rPr lang="en-US" dirty="0" smtClean="0"/>
                        <a:t>modification </a:t>
                      </a:r>
                      <a:r>
                        <a:rPr lang="en-US" dirty="0"/>
                        <a:t>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ln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link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increase hard link count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rm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unlink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 hard link count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arithmetic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015062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the basic arithmetic operators in C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x,y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r1,r2,r3,r4,r5;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x=4;</a:t>
            </a:r>
          </a:p>
          <a:p>
            <a:pPr eaLnBrk="1" hangingPunct="1"/>
            <a:r>
              <a:rPr lang="en-US" altLang="en-US" dirty="0"/>
              <a:t>y=7;</a:t>
            </a:r>
          </a:p>
          <a:p>
            <a:pPr eaLnBrk="1" hangingPunct="1"/>
            <a:r>
              <a:rPr lang="en-US" altLang="en-US" dirty="0"/>
              <a:t>r1=</a:t>
            </a:r>
            <a:r>
              <a:rPr lang="en-US" altLang="en-US" dirty="0" err="1"/>
              <a:t>x+y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r2=x-y;</a:t>
            </a:r>
          </a:p>
          <a:p>
            <a:pPr eaLnBrk="1" hangingPunct="1"/>
            <a:r>
              <a:rPr lang="en-US" altLang="en-US" dirty="0"/>
              <a:t>r3=x/y;</a:t>
            </a:r>
          </a:p>
          <a:p>
            <a:pPr eaLnBrk="1" hangingPunct="1"/>
            <a:r>
              <a:rPr lang="en-US" altLang="en-US" dirty="0"/>
              <a:t>r4=x*y;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 %d\n",r1,r2,r3,r4);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r3++;</a:t>
            </a:r>
          </a:p>
          <a:p>
            <a:pPr eaLnBrk="1" hangingPunct="1"/>
            <a:r>
              <a:rPr lang="en-US" altLang="en-US" dirty="0"/>
              <a:t>r4--;</a:t>
            </a:r>
          </a:p>
          <a:p>
            <a:pPr eaLnBrk="1" hangingPunct="1"/>
            <a:r>
              <a:rPr lang="en-US" altLang="en-US" dirty="0"/>
              <a:t>r5=r4%r1;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%d\n",r3,r4,r5);</a:t>
            </a:r>
          </a:p>
          <a:p>
            <a:pPr eaLnBrk="1" hangingPunct="1"/>
            <a:r>
              <a:rPr lang="en-US" altLang="en-US" dirty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loops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85800" y="838200"/>
            <a:ext cx="7250703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  </a:t>
            </a:r>
          </a:p>
          <a:p>
            <a:pPr eaLnBrk="1" hangingPunct="1"/>
            <a:r>
              <a:rPr lang="en-US" altLang="en-US" dirty="0"/>
              <a:t>			 /* A review of the loop types in C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i&lt;4;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while (i&lt;7)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i++;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do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i++;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while (i&lt;9);</a:t>
            </a:r>
          </a:p>
          <a:p>
            <a:pPr eaLnBrk="1" hangingPunct="1"/>
            <a:r>
              <a:rPr lang="en-US" altLang="en-US"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blocks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6370655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conditionals and blocks in C.  *</a:t>
            </a:r>
            <a:r>
              <a:rPr lang="en-US" altLang="en-US" dirty="0" smtClean="0"/>
              <a:t>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i&lt;5;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if (i%2 == 0 || i == 1)</a:t>
            </a:r>
          </a:p>
          <a:p>
            <a:pPr eaLnBrk="1" hangingPunct="1"/>
            <a:r>
              <a:rPr lang="en-US" altLang="en-US" dirty="0"/>
              <a:t>    x=</a:t>
            </a:r>
            <a:r>
              <a:rPr lang="en-US" altLang="en-US" dirty="0" err="1"/>
              <a:t>x+i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else</a:t>
            </a:r>
          </a:p>
          <a:p>
            <a:pPr eaLnBrk="1" hangingPunct="1"/>
            <a:r>
              <a:rPr lang="en-US" altLang="en-US" dirty="0"/>
              <a:t>    x=x-i;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 review – flow control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615585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A review of flow control statements in C.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i,x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x=0;</a:t>
            </a:r>
          </a:p>
          <a:p>
            <a:pPr eaLnBrk="1" hangingPunct="1"/>
            <a:r>
              <a:rPr lang="en-US" altLang="en-US" dirty="0"/>
              <a:t>for (i=0; i&lt;5; i++)</a:t>
            </a:r>
          </a:p>
          <a:p>
            <a:pPr eaLnBrk="1" hangingPunct="1"/>
            <a:r>
              <a:rPr lang="en-US" altLang="en-US" dirty="0"/>
              <a:t>  {</a:t>
            </a:r>
          </a:p>
          <a:p>
            <a:pPr eaLnBrk="1" hangingPunct="1"/>
            <a:r>
              <a:rPr lang="en-US" altLang="en-US" dirty="0"/>
              <a:t>  if (i%2 == 0)</a:t>
            </a:r>
          </a:p>
          <a:p>
            <a:pPr eaLnBrk="1" hangingPunct="1"/>
            <a:r>
              <a:rPr lang="en-US" altLang="en-US" dirty="0"/>
              <a:t>    continue;</a:t>
            </a:r>
          </a:p>
          <a:p>
            <a:pPr eaLnBrk="1" hangingPunct="1"/>
            <a:r>
              <a:rPr lang="en-US" altLang="en-US" dirty="0"/>
              <a:t>  x=x-i;</a:t>
            </a:r>
          </a:p>
          <a:p>
            <a:pPr eaLnBrk="1" hangingPunct="1"/>
            <a:r>
              <a:rPr lang="en-US" altLang="en-US" dirty="0"/>
              <a:t>  if (i%4 == 0)</a:t>
            </a:r>
          </a:p>
          <a:p>
            <a:pPr eaLnBrk="1" hangingPunct="1"/>
            <a:r>
              <a:rPr lang="en-US" altLang="en-US" dirty="0"/>
              <a:t>    break;</a:t>
            </a:r>
          </a:p>
          <a:p>
            <a:pPr eaLnBrk="1" hangingPunct="1"/>
            <a:r>
              <a:rPr lang="en-US" altLang="en-US" dirty="0"/>
              <a:t>  </a:t>
            </a:r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n",x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ASCII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337425" cy="418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shows the dual interpretations of char and</a:t>
            </a:r>
          </a:p>
          <a:p>
            <a:pPr eaLnBrk="1" hangingPunct="1"/>
            <a:r>
              <a:rPr lang="en-US" altLang="en-US" dirty="0"/>
              <a:t>	** unsigned char data types</a:t>
            </a:r>
            <a:r>
              <a:rPr lang="en-US" altLang="en-US" dirty="0" smtClean="0"/>
              <a:t>. </a:t>
            </a:r>
            <a:r>
              <a:rPr lang="en-US" altLang="en-US" dirty="0"/>
              <a:t>*/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char a;</a:t>
            </a:r>
          </a:p>
          <a:p>
            <a:pPr eaLnBrk="1" hangingPunct="1"/>
            <a:r>
              <a:rPr lang="en-US" altLang="en-US" dirty="0"/>
              <a:t>unsigned char b;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a='A';</a:t>
            </a:r>
          </a:p>
          <a:p>
            <a:pPr eaLnBrk="1" hangingPunct="1"/>
            <a:r>
              <a:rPr lang="en-US" altLang="en-US" dirty="0"/>
              <a:t>b='B';</a:t>
            </a:r>
          </a:p>
          <a:p>
            <a:pPr eaLnBrk="1" hangingPunct="1"/>
            <a:r>
              <a:rPr lang="pt-BR" altLang="en-US" dirty="0"/>
              <a:t>printf("%c %c %d %d\n",a,b,a,b);</a:t>
            </a:r>
          </a:p>
          <a:p>
            <a:pPr eaLnBrk="1" hangingPunct="1"/>
            <a:r>
              <a:rPr lang="en-US" altLang="en-US" dirty="0"/>
              <a:t>a=183;</a:t>
            </a:r>
          </a:p>
          <a:p>
            <a:pPr eaLnBrk="1" hangingPunct="1"/>
            <a:r>
              <a:rPr lang="en-US" altLang="en-US" dirty="0"/>
              <a:t>b=255;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%d\n",</a:t>
            </a:r>
            <a:r>
              <a:rPr lang="en-US" altLang="en-US" dirty="0" err="1"/>
              <a:t>a,b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sizeof() operator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767638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</a:t>
            </a:r>
            <a:r>
              <a:rPr lang="en-US" altLang="en-US" dirty="0" err="1"/>
              <a:t>sizeof</a:t>
            </a:r>
            <a:r>
              <a:rPr lang="en-US" altLang="en-US" dirty="0"/>
              <a:t>()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 err="1"/>
              <a:t>int</a:t>
            </a:r>
            <a:r>
              <a:rPr lang="en-US" altLang="en-US" dirty="0"/>
              <a:t> i;</a:t>
            </a:r>
          </a:p>
          <a:p>
            <a:pPr eaLnBrk="1" hangingPunct="1"/>
            <a:r>
              <a:rPr lang="en-US" altLang="en-US" dirty="0"/>
              <a:t>char c;</a:t>
            </a:r>
          </a:p>
          <a:p>
            <a:pPr eaLnBrk="1" hangingPunct="1"/>
            <a:r>
              <a:rPr lang="en-US" altLang="en-US" dirty="0"/>
              <a:t>double d;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 %d %d %d\n",</a:t>
            </a:r>
            <a:r>
              <a:rPr lang="en-US" altLang="en-US" dirty="0" err="1"/>
              <a:t>sizeof</a:t>
            </a:r>
            <a:r>
              <a:rPr lang="en-US" altLang="en-US" dirty="0"/>
              <a:t>(i),</a:t>
            </a:r>
            <a:r>
              <a:rPr lang="en-US" altLang="en-US" dirty="0" err="1"/>
              <a:t>sizeof</a:t>
            </a:r>
            <a:r>
              <a:rPr lang="en-US" altLang="en-US" dirty="0"/>
              <a:t>(c),</a:t>
            </a:r>
            <a:r>
              <a:rPr lang="en-US" altLang="en-US" dirty="0" err="1"/>
              <a:t>sizeof</a:t>
            </a:r>
            <a:r>
              <a:rPr lang="en-US" altLang="en-US" dirty="0"/>
              <a:t>(d),</a:t>
            </a:r>
            <a:r>
              <a:rPr lang="en-US" altLang="en-US" dirty="0" err="1"/>
              <a:t>sizeof</a:t>
            </a:r>
            <a:r>
              <a:rPr lang="en-US" altLang="en-US" dirty="0"/>
              <a:t>(float));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en-US" sz="2800" smtClean="0"/>
              <a:t>Bitwise NOT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722986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urier New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urier New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	/* This program demonstrates the bitwise not operator. </a:t>
            </a:r>
            <a:r>
              <a:rPr lang="en-US" altLang="en-US" dirty="0" smtClean="0"/>
              <a:t>*/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main()</a:t>
            </a:r>
          </a:p>
          <a:p>
            <a:pPr eaLnBrk="1" hangingPunct="1"/>
            <a:r>
              <a:rPr lang="en-US" altLang="en-US" dirty="0"/>
              <a:t>{</a:t>
            </a:r>
          </a:p>
          <a:p>
            <a:pPr eaLnBrk="1" hangingPunct="1"/>
            <a:r>
              <a:rPr lang="en-US" altLang="en-US" dirty="0"/>
              <a:t>unsigned char a;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a=17;</a:t>
            </a:r>
          </a:p>
          <a:p>
            <a:pPr eaLnBrk="1" hangingPunct="1"/>
            <a:r>
              <a:rPr lang="en-US" altLang="en-US" dirty="0"/>
              <a:t>a=~a;</a:t>
            </a:r>
          </a:p>
          <a:p>
            <a:pPr eaLnBrk="1" hangingPunct="1"/>
            <a:r>
              <a:rPr lang="en-US" altLang="en-US" dirty="0" err="1"/>
              <a:t>printf</a:t>
            </a:r>
            <a:r>
              <a:rPr lang="en-US" altLang="en-US" dirty="0"/>
              <a:t>("%d\</a:t>
            </a:r>
            <a:r>
              <a:rPr lang="en-US" altLang="en-US" dirty="0" err="1"/>
              <a:t>n",a</a:t>
            </a:r>
            <a:r>
              <a:rPr lang="en-US" altLang="en-US" dirty="0"/>
              <a:t>);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1247</TotalTime>
  <Words>611</Words>
  <Application>Microsoft Office PowerPoint</Application>
  <PresentationFormat>On-screen Show (4:3)</PresentationFormat>
  <Paragraphs>441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A “review” of C</vt:lpstr>
      <vt:lpstr>C review – 4 data types</vt:lpstr>
      <vt:lpstr>C review – arithmetic</vt:lpstr>
      <vt:lpstr>C review – loops</vt:lpstr>
      <vt:lpstr>C review – blocks</vt:lpstr>
      <vt:lpstr>C review – flow control</vt:lpstr>
      <vt:lpstr>ASCII</vt:lpstr>
      <vt:lpstr>sizeof() operator</vt:lpstr>
      <vt:lpstr>Bitwise NOT</vt:lpstr>
      <vt:lpstr>Bitwise AND</vt:lpstr>
      <vt:lpstr>Bitwise OR</vt:lpstr>
      <vt:lpstr>Bit operators (variables and constants) </vt:lpstr>
      <vt:lpstr>Left/Right shift</vt:lpstr>
      <vt:lpstr>Bitwise right-shift (negative)</vt:lpstr>
      <vt:lpstr>Bitmasks</vt:lpstr>
      <vt:lpstr>Memory map 1</vt:lpstr>
      <vt:lpstr>Memory map 2</vt:lpstr>
      <vt:lpstr>Memory map 3</vt:lpstr>
      <vt:lpstr>Memory map 4</vt:lpstr>
      <vt:lpstr>Memory map 5</vt:lpstr>
      <vt:lpstr>Files and Directories</vt:lpstr>
      <vt:lpstr>File Types in Unix </vt:lpstr>
      <vt:lpstr>creating and removing files</vt:lpstr>
      <vt:lpstr>Creating and removing files</vt:lpstr>
      <vt:lpstr>File attributes</vt:lpstr>
      <vt:lpstr>File attributes</vt:lpstr>
      <vt:lpstr>File attributes</vt:lpstr>
      <vt:lpstr>Some file attributes can’t be changed</vt:lpstr>
      <vt:lpstr>Changing file attributes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</dc:title>
  <dc:creator>Adam Hoover</dc:creator>
  <cp:lastModifiedBy>Franklin Admin</cp:lastModifiedBy>
  <cp:revision>47</cp:revision>
  <dcterms:created xsi:type="dcterms:W3CDTF">2014-04-02T08:44:06Z</dcterms:created>
  <dcterms:modified xsi:type="dcterms:W3CDTF">2014-04-03T17:34:24Z</dcterms:modified>
</cp:coreProperties>
</file>