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24" r:id="rId2"/>
    <p:sldId id="323" r:id="rId3"/>
    <p:sldId id="325" r:id="rId4"/>
    <p:sldId id="326" r:id="rId5"/>
    <p:sldId id="328" r:id="rId6"/>
    <p:sldId id="327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7" r:id="rId20"/>
    <p:sldId id="345" r:id="rId21"/>
    <p:sldId id="343" r:id="rId22"/>
    <p:sldId id="346" r:id="rId23"/>
    <p:sldId id="344" r:id="rId24"/>
    <p:sldId id="348" r:id="rId25"/>
    <p:sldId id="349" r:id="rId26"/>
    <p:sldId id="350" r:id="rId27"/>
    <p:sldId id="351" r:id="rId28"/>
    <p:sldId id="352" r:id="rId29"/>
    <p:sldId id="353" r:id="rId30"/>
    <p:sldId id="355" r:id="rId31"/>
    <p:sldId id="356" r:id="rId32"/>
    <p:sldId id="357" r:id="rId33"/>
    <p:sldId id="358" r:id="rId34"/>
    <p:sldId id="359" r:id="rId35"/>
    <p:sldId id="360" r:id="rId36"/>
    <p:sldId id="361" r:id="rId37"/>
    <p:sldId id="362" r:id="rId38"/>
    <p:sldId id="363" r:id="rId39"/>
    <p:sldId id="364" r:id="rId40"/>
    <p:sldId id="365" r:id="rId41"/>
    <p:sldId id="366" r:id="rId4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urier New" charset="0"/>
        <a:ea typeface="ＭＳ Ｐゴシック" pitchFamily="42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33E15E9-4F22-49D0-9568-9CE6A98CBCA6}">
          <p14:sldIdLst>
            <p14:sldId id="324"/>
            <p14:sldId id="323"/>
            <p14:sldId id="325"/>
            <p14:sldId id="326"/>
            <p14:sldId id="328"/>
            <p14:sldId id="327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7"/>
            <p14:sldId id="345"/>
            <p14:sldId id="343"/>
            <p14:sldId id="346"/>
            <p14:sldId id="344"/>
            <p14:sldId id="348"/>
            <p14:sldId id="349"/>
            <p14:sldId id="350"/>
            <p14:sldId id="351"/>
            <p14:sldId id="352"/>
            <p14:sldId id="353"/>
            <p14:sldId id="355"/>
            <p14:sldId id="356"/>
            <p14:sldId id="357"/>
          </p14:sldIdLst>
        </p14:section>
        <p14:section name="Untitled Section" id="{F8DE5458-34D8-476C-B28A-7FE9654D4313}">
          <p14:sldIdLst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0347289-78AB-4ABD-A288-CFAD89BC8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539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27EB5-D20F-41A6-AA27-FC255D0E7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8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6F66A-BB18-40EC-B469-29508E925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2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88FFF-4553-4BCE-9C1A-B17DB4E7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63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FEAC06D-1D93-4893-A4C4-E234C869E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532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2BF94-F094-4B5A-8978-B5C47339FD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685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41BA9-BFD0-4F81-9C37-9A64033F70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D8F54-4AF5-43C3-B3CC-572B42455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37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2E007-7CEE-4915-8352-B623BB1A4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16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3D6DC-2E2C-490A-BF49-DC12301E4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48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algn="ctr" eaLnBrk="1" hangingPunct="1"/>
            <a:endParaRPr lang="en-US" altLang="en-US">
              <a:solidFill>
                <a:srgbClr val="FFFFFF"/>
              </a:solidFill>
              <a:latin typeface="Constantia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0D0EEB7A-3125-43A7-8181-737784C322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25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1pPr>
            <a:lvl2pPr marL="37931725" indent="-37474525"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2pPr>
            <a:lvl3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3pPr>
            <a:lvl4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4pPr>
            <a:lvl5pPr eaLnBrk="0" hangingPunct="0"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urier New" charset="0"/>
                <a:ea typeface="ＭＳ Ｐゴシック" pitchFamily="42" charset="-128"/>
              </a:defRPr>
            </a:lvl9pPr>
          </a:lstStyle>
          <a:p>
            <a:pPr eaLnBrk="1" hangingPunct="1"/>
            <a:endParaRPr lang="en-US" altLang="en-US">
              <a:latin typeface="Constantia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EA2EDF6A-BF28-4A78-BCB9-6932E69C2495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1pPr>
              <a:lvl2pPr marL="37931725" indent="-37474525"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2pPr>
              <a:lvl3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3pPr>
              <a:lvl4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4pPr>
              <a:lvl5pPr eaLnBrk="0" hangingPunct="0"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Courier New" charset="0"/>
                  <a:ea typeface="ＭＳ Ｐゴシック" pitchFamily="42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22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itchFamily="42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pitchFamily="4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42" charset="2"/>
        <a:buChar char=""/>
        <a:defRPr sz="2600" kern="1200">
          <a:solidFill>
            <a:schemeClr val="tx1"/>
          </a:solidFill>
          <a:latin typeface="+mn-lt"/>
          <a:ea typeface="ＭＳ Ｐゴシック" pitchFamily="42" charset="-128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42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42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42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inter_(computer_programming)" TargetMode="External"/><Relationship Id="rId2" Type="http://schemas.openxmlformats.org/officeDocument/2006/relationships/hyperlink" Target="http://en.wikipedia.org/wiki/Data_typ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 smtClean="0"/>
              <a:t>Files and Directories</a:t>
            </a:r>
            <a:endParaRPr dirty="0"/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-nodes and directory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kernel does NOT use file names to identify files</a:t>
            </a:r>
          </a:p>
          <a:p>
            <a:pPr lvl="1"/>
            <a:r>
              <a:rPr lang="en-US" dirty="0" smtClean="0"/>
              <a:t>file names are not even one of the attributes that the kernel maintains</a:t>
            </a:r>
          </a:p>
          <a:p>
            <a:r>
              <a:rPr lang="en-US" dirty="0" smtClean="0"/>
              <a:t>the kernel’s file system has an </a:t>
            </a:r>
            <a:r>
              <a:rPr lang="en-US" b="1" dirty="0" err="1" smtClean="0"/>
              <a:t>i</a:t>
            </a:r>
            <a:r>
              <a:rPr lang="en-US" b="1" dirty="0" smtClean="0"/>
              <a:t>-node table </a:t>
            </a:r>
            <a:r>
              <a:rPr lang="en-US" dirty="0" smtClean="0"/>
              <a:t>to keeps track of all the files</a:t>
            </a:r>
          </a:p>
          <a:p>
            <a:r>
              <a:rPr lang="en-US" b="1" dirty="0" err="1" smtClean="0"/>
              <a:t>i</a:t>
            </a:r>
            <a:r>
              <a:rPr lang="en-US" b="1" dirty="0" smtClean="0"/>
              <a:t>-node table </a:t>
            </a:r>
            <a:r>
              <a:rPr lang="en-US" dirty="0" smtClean="0"/>
              <a:t>consists of  </a:t>
            </a:r>
            <a:r>
              <a:rPr lang="en-US" b="1" dirty="0" err="1" smtClean="0"/>
              <a:t>i</a:t>
            </a:r>
            <a:r>
              <a:rPr lang="en-US" b="1" dirty="0" smtClean="0"/>
              <a:t>-node records </a:t>
            </a:r>
            <a:r>
              <a:rPr lang="en-US" dirty="0" smtClean="0"/>
              <a:t>that contains the file's attributes, the physical address where the file is stored</a:t>
            </a:r>
          </a:p>
          <a:p>
            <a:r>
              <a:rPr lang="en-US" b="1" dirty="0" err="1" smtClean="0"/>
              <a:t>i</a:t>
            </a:r>
            <a:r>
              <a:rPr lang="en-US" b="1" dirty="0" smtClean="0"/>
              <a:t>-node number </a:t>
            </a:r>
            <a:r>
              <a:rPr lang="en-US" dirty="0" smtClean="0"/>
              <a:t>identifies the record within the table</a:t>
            </a:r>
          </a:p>
          <a:p>
            <a:pPr lvl="1"/>
            <a:r>
              <a:rPr lang="en-US" dirty="0" smtClean="0"/>
              <a:t>unique within a file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an </a:t>
            </a:r>
            <a:r>
              <a:rPr lang="en-US" dirty="0" err="1" smtClean="0"/>
              <a:t>i</a:t>
            </a:r>
            <a:r>
              <a:rPr lang="en-US" dirty="0" smtClean="0"/>
              <a:t>-node record?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/>
                <a:cs typeface="Courier New"/>
              </a:rPr>
              <a:t>stat</a:t>
            </a:r>
            <a:r>
              <a:rPr lang="en-US" dirty="0" smtClean="0"/>
              <a:t>, </a:t>
            </a:r>
            <a:r>
              <a:rPr lang="en-US" dirty="0" err="1" smtClean="0">
                <a:latin typeface="Courier New"/>
                <a:cs typeface="Courier New"/>
              </a:rPr>
              <a:t>lstat</a:t>
            </a:r>
            <a:r>
              <a:rPr lang="en-US" dirty="0" smtClean="0"/>
              <a:t>, or </a:t>
            </a:r>
            <a:r>
              <a:rPr lang="en-US" dirty="0" err="1" smtClean="0">
                <a:latin typeface="Courier New"/>
                <a:cs typeface="Courier New"/>
              </a:rPr>
              <a:t>fstat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will give you most of it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stat Apr_02_2014.html   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File: `Apr_02_2014.html'  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Size: 693       Blocks: 8          IO Block: 4096   regular file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Device: fd0ch/64780d	</a:t>
            </a:r>
            <a:r>
              <a:rPr lang="en-US" sz="1600" dirty="0" err="1" smtClean="0">
                <a:latin typeface="Courier New"/>
                <a:cs typeface="Courier New"/>
              </a:rPr>
              <a:t>Inode</a:t>
            </a:r>
            <a:r>
              <a:rPr lang="en-US" sz="1600" dirty="0" smtClean="0">
                <a:latin typeface="Courier New"/>
                <a:cs typeface="Courier New"/>
              </a:rPr>
              <a:t>: 32637256    Links: 1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Access: (0644/-rw-r--r--)  </a:t>
            </a:r>
            <a:r>
              <a:rPr lang="en-US" sz="1600" dirty="0" err="1" smtClean="0">
                <a:latin typeface="Courier New"/>
                <a:cs typeface="Courier New"/>
              </a:rPr>
              <a:t>Uid</a:t>
            </a:r>
            <a:r>
              <a:rPr lang="en-US" sz="1600" dirty="0" smtClean="0">
                <a:latin typeface="Courier New"/>
                <a:cs typeface="Courier New"/>
              </a:rPr>
              <a:t>: ( 1012/eileen)   </a:t>
            </a:r>
            <a:r>
              <a:rPr lang="en-US" sz="1600" dirty="0" err="1" smtClean="0">
                <a:latin typeface="Courier New"/>
                <a:cs typeface="Courier New"/>
              </a:rPr>
              <a:t>Gid</a:t>
            </a:r>
            <a:r>
              <a:rPr lang="en-US" sz="1600" dirty="0" smtClean="0">
                <a:latin typeface="Courier New"/>
                <a:cs typeface="Courier New"/>
              </a:rPr>
              <a:t>: (100/users)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Access: 2014-04-02 04:42:09.028711229 -0400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Modify: 2014-04-02 04:42:09.028711229 -0400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Change: 2014-04-02 04:42:09.029711272 -0400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-node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calls to </a:t>
            </a:r>
            <a:r>
              <a:rPr lang="en-US" dirty="0" err="1" smtClean="0"/>
              <a:t>fstat</a:t>
            </a:r>
            <a:r>
              <a:rPr lang="en-US" dirty="0" smtClean="0"/>
              <a:t>, </a:t>
            </a:r>
            <a:r>
              <a:rPr lang="en-US" dirty="0" err="1" smtClean="0"/>
              <a:t>lstat</a:t>
            </a:r>
            <a:r>
              <a:rPr lang="en-US" dirty="0" smtClean="0"/>
              <a:t> return a 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 stat</a:t>
            </a:r>
          </a:p>
          <a:p>
            <a:r>
              <a:rPr lang="en-US" dirty="0" smtClean="0">
                <a:cs typeface="Courier New"/>
              </a:rPr>
              <a:t>What’s a 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?</a:t>
            </a:r>
          </a:p>
          <a:p>
            <a:pPr lvl="1"/>
            <a:r>
              <a:rPr lang="en-US" dirty="0" smtClean="0"/>
              <a:t>a complex </a:t>
            </a:r>
            <a:r>
              <a:rPr lang="en-US" dirty="0" smtClean="0">
                <a:hlinkClick r:id="rId2" tooltip="Data type"/>
              </a:rPr>
              <a:t>data type</a:t>
            </a:r>
            <a:r>
              <a:rPr lang="en-US" dirty="0" smtClean="0"/>
              <a:t> declaration that defines a physically grouped list of variables placed under one name in a block of memory</a:t>
            </a:r>
          </a:p>
          <a:p>
            <a:pPr lvl="1"/>
            <a:r>
              <a:rPr lang="en-US" dirty="0" smtClean="0"/>
              <a:t>allows the different variables to be accessed via a single </a:t>
            </a:r>
            <a:r>
              <a:rPr lang="en-US" dirty="0" smtClean="0">
                <a:hlinkClick r:id="rId3" tooltip="Pointer (computer programming)"/>
              </a:rPr>
              <a:t>pointer</a:t>
            </a:r>
            <a:r>
              <a:rPr lang="en-US" dirty="0" smtClean="0"/>
              <a:t> or the </a:t>
            </a:r>
            <a:r>
              <a:rPr lang="en-US" dirty="0" err="1" smtClean="0"/>
              <a:t>struct</a:t>
            </a:r>
            <a:r>
              <a:rPr lang="en-US" dirty="0" smtClean="0"/>
              <a:t> declared name that returns the same address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stat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err="1" smtClean="0">
                <a:latin typeface="Courier New"/>
                <a:cs typeface="Courier New"/>
              </a:rPr>
              <a:t>struct</a:t>
            </a:r>
            <a:r>
              <a:rPr lang="en-US" sz="1800" dirty="0" smtClean="0">
                <a:latin typeface="Courier New"/>
                <a:cs typeface="Courier New"/>
              </a:rPr>
              <a:t> stat{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dev_t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st_dev</a:t>
            </a:r>
            <a:r>
              <a:rPr lang="en-US" sz="1800" dirty="0" smtClean="0">
                <a:latin typeface="Courier New"/>
                <a:cs typeface="Courier New"/>
              </a:rPr>
              <a:t>;	/*file system ID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ino_t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st_ino</a:t>
            </a:r>
            <a:r>
              <a:rPr lang="en-US" sz="1800" dirty="0" smtClean="0">
                <a:latin typeface="Courier New"/>
                <a:cs typeface="Courier New"/>
              </a:rPr>
              <a:t>;	/*file </a:t>
            </a:r>
            <a:r>
              <a:rPr lang="en-US" sz="1800" dirty="0" err="1" smtClean="0">
                <a:latin typeface="Courier New"/>
                <a:cs typeface="Courier New"/>
              </a:rPr>
              <a:t>inode</a:t>
            </a:r>
            <a:r>
              <a:rPr lang="en-US" sz="1800" dirty="0" smtClean="0">
                <a:latin typeface="Courier New"/>
                <a:cs typeface="Courier New"/>
              </a:rPr>
              <a:t> number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mode_t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st_mode</a:t>
            </a:r>
            <a:r>
              <a:rPr lang="en-US" sz="1800" dirty="0" smtClean="0">
                <a:latin typeface="Courier New"/>
                <a:cs typeface="Courier New"/>
              </a:rPr>
              <a:t>;	/*file type &amp;access flags*/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nlink_t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st_nlink</a:t>
            </a:r>
            <a:r>
              <a:rPr lang="en-US" sz="1800" dirty="0" smtClean="0">
                <a:latin typeface="Courier New"/>
                <a:cs typeface="Courier New"/>
              </a:rPr>
              <a:t>;	/*hard link count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uid_t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st_uid</a:t>
            </a:r>
            <a:r>
              <a:rPr lang="en-US" sz="1800" dirty="0" smtClean="0">
                <a:latin typeface="Courier New"/>
                <a:cs typeface="Courier New"/>
              </a:rPr>
              <a:t>;	/*file user ID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gid_t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st_gid</a:t>
            </a:r>
            <a:r>
              <a:rPr lang="en-US" sz="1800" dirty="0" smtClean="0">
                <a:latin typeface="Courier New"/>
                <a:cs typeface="Courier New"/>
              </a:rPr>
              <a:t>;	/*file group ID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dev_t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st_rdev</a:t>
            </a:r>
            <a:r>
              <a:rPr lang="en-US" sz="1800" dirty="0" smtClean="0">
                <a:latin typeface="Courier New"/>
                <a:cs typeface="Courier New"/>
              </a:rPr>
              <a:t>;	/*major &amp; minor device </a:t>
            </a:r>
            <a:r>
              <a:rPr lang="en-US" sz="1800" dirty="0" err="1" smtClean="0">
                <a:latin typeface="Courier New"/>
                <a:cs typeface="Courier New"/>
              </a:rPr>
              <a:t>nums</a:t>
            </a:r>
            <a:r>
              <a:rPr lang="en-US" sz="1800" dirty="0" smtClean="0">
                <a:latin typeface="Courier New"/>
                <a:cs typeface="Courier New"/>
              </a:rPr>
              <a:t>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off_t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st_size</a:t>
            </a:r>
            <a:r>
              <a:rPr lang="en-US" sz="1800" dirty="0" smtClean="0">
                <a:latin typeface="Courier New"/>
                <a:cs typeface="Courier New"/>
              </a:rPr>
              <a:t>;	/*file size in bytes*/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time_t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st_atime</a:t>
            </a:r>
            <a:r>
              <a:rPr lang="en-US" sz="1800" dirty="0" smtClean="0">
                <a:latin typeface="Courier New"/>
                <a:cs typeface="Courier New"/>
              </a:rPr>
              <a:t>;	/*last access time 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time_t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st_mtime</a:t>
            </a:r>
            <a:r>
              <a:rPr lang="en-US" sz="1800" dirty="0" smtClean="0">
                <a:latin typeface="Courier New"/>
                <a:cs typeface="Courier New"/>
              </a:rPr>
              <a:t>;	/*last modification time*/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time_t</a:t>
            </a:r>
            <a:r>
              <a:rPr lang="en-US" sz="1800" dirty="0" smtClean="0"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latin typeface="Courier New"/>
                <a:cs typeface="Courier New"/>
              </a:rPr>
              <a:t>st_ctime</a:t>
            </a:r>
            <a:r>
              <a:rPr lang="en-US" sz="1800" dirty="0" smtClean="0">
                <a:latin typeface="Courier New"/>
                <a:cs typeface="Courier New"/>
              </a:rPr>
              <a:t>;	/*last status change time*/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};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</a:p>
          <a:p>
            <a:pPr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directories are files </a:t>
            </a:r>
          </a:p>
          <a:p>
            <a:pPr lvl="1"/>
            <a:r>
              <a:rPr lang="en-US" dirty="0" smtClean="0"/>
              <a:t>contain the names and </a:t>
            </a:r>
            <a:r>
              <a:rPr lang="en-US" dirty="0" err="1" smtClean="0"/>
              <a:t>i</a:t>
            </a:r>
            <a:r>
              <a:rPr lang="en-US" dirty="0" smtClean="0"/>
              <a:t>-nodes of files in that directory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3200400"/>
          <a:ext cx="6858000" cy="3025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429000"/>
              </a:tblGrid>
              <a:tr h="4343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inode</a:t>
                      </a:r>
                      <a:r>
                        <a:rPr lang="en-US" dirty="0" smtClean="0"/>
                        <a:t>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file name</a:t>
                      </a:r>
                      <a:endParaRPr lang="en-US" dirty="0"/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115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.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89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..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201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xyz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346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Courier New"/>
                          <a:cs typeface="Courier New"/>
                        </a:rPr>
                        <a:t>a.out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201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ourier New"/>
                          <a:cs typeface="Courier New"/>
                        </a:rPr>
                        <a:t>xyz_ln1</a:t>
                      </a:r>
                      <a:endParaRPr lang="en-US" sz="280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Links: hard and symbolic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"Hard links” </a:t>
            </a:r>
          </a:p>
          <a:p>
            <a:pPr lvl="1"/>
            <a:r>
              <a:rPr lang="en-US" dirty="0" smtClean="0"/>
              <a:t>directory entries that associate a file name with an </a:t>
            </a:r>
            <a:r>
              <a:rPr lang="en-US" dirty="0" err="1" smtClean="0"/>
              <a:t>inode</a:t>
            </a:r>
            <a:r>
              <a:rPr lang="en-US" dirty="0" smtClean="0"/>
              <a:t> number. </a:t>
            </a:r>
          </a:p>
          <a:p>
            <a:r>
              <a:rPr lang="en-US" dirty="0" smtClean="0"/>
              <a:t>"Soft links” (symbolic links)</a:t>
            </a:r>
          </a:p>
          <a:p>
            <a:pPr lvl="1"/>
            <a:r>
              <a:rPr lang="en-US" dirty="0" smtClean="0"/>
              <a:t>files that contain the name (absolute or relative path name) of another file. </a:t>
            </a:r>
          </a:p>
          <a:p>
            <a:pPr lvl="1"/>
            <a:r>
              <a:rPr lang="en-US" dirty="0" smtClean="0"/>
              <a:t>followed by most commands and have the result of accessing the file named inside the soft link file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process-level and kernel level data structures involved in managing file access</a:t>
            </a:r>
            <a:endParaRPr lang="en-US" sz="3600" dirty="0"/>
          </a:p>
        </p:txBody>
      </p:sp>
      <p:pic>
        <p:nvPicPr>
          <p:cNvPr id="4" name="Content Placeholder 3" descr="file_manip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1225" r="-11225"/>
          <a:stretch>
            <a:fillRect/>
          </a:stretch>
        </p:blipFill>
        <p:spPr>
          <a:xfrm>
            <a:off x="-381000" y="1869091"/>
            <a:ext cx="9067800" cy="4836509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file access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open </a:t>
            </a:r>
            <a:r>
              <a:rPr lang="en-US" dirty="0" smtClean="0"/>
              <a:t>- open for reading, writing, or create empty file </a:t>
            </a:r>
          </a:p>
          <a:p>
            <a:r>
              <a:rPr lang="en-US" b="1" dirty="0" err="1" smtClean="0"/>
              <a:t>creat</a:t>
            </a:r>
            <a:r>
              <a:rPr lang="en-US" b="1" dirty="0" smtClean="0"/>
              <a:t> </a:t>
            </a:r>
            <a:r>
              <a:rPr lang="en-US" dirty="0" smtClean="0"/>
              <a:t>- create an empty file</a:t>
            </a:r>
          </a:p>
          <a:p>
            <a:r>
              <a:rPr lang="en-US" b="1" dirty="0" smtClean="0"/>
              <a:t>close </a:t>
            </a:r>
            <a:r>
              <a:rPr lang="en-US" dirty="0" smtClean="0"/>
              <a:t>- close a </a:t>
            </a:r>
            <a:r>
              <a:rPr lang="en-US" dirty="0" smtClean="0"/>
              <a:t>file</a:t>
            </a:r>
            <a:endParaRPr lang="en-US" dirty="0" smtClean="0"/>
          </a:p>
          <a:p>
            <a:r>
              <a:rPr lang="en-US" b="1" dirty="0" smtClean="0"/>
              <a:t>read </a:t>
            </a:r>
            <a:r>
              <a:rPr lang="en-US" dirty="0" smtClean="0"/>
              <a:t>- get info from file </a:t>
            </a:r>
          </a:p>
          <a:p>
            <a:r>
              <a:rPr lang="en-US" b="1" dirty="0" smtClean="0"/>
              <a:t>write </a:t>
            </a:r>
            <a:r>
              <a:rPr lang="en-US" dirty="0" smtClean="0"/>
              <a:t>- put info in file </a:t>
            </a:r>
          </a:p>
          <a:p>
            <a:r>
              <a:rPr lang="en-US" b="1" dirty="0" err="1" smtClean="0"/>
              <a:t>lseek</a:t>
            </a:r>
            <a:r>
              <a:rPr lang="en-US" b="1" dirty="0" smtClean="0"/>
              <a:t> </a:t>
            </a:r>
            <a:r>
              <a:rPr lang="en-US" dirty="0" smtClean="0"/>
              <a:t>- move to specific byte in file </a:t>
            </a:r>
          </a:p>
          <a:p>
            <a:r>
              <a:rPr lang="en-US" b="1" dirty="0" smtClean="0"/>
              <a:t>unlink </a:t>
            </a:r>
            <a:r>
              <a:rPr lang="en-US" dirty="0" smtClean="0"/>
              <a:t>- remove a file </a:t>
            </a:r>
          </a:p>
          <a:p>
            <a:r>
              <a:rPr lang="en-US" b="1" dirty="0" smtClean="0"/>
              <a:t>remove </a:t>
            </a:r>
            <a:r>
              <a:rPr lang="en-US" dirty="0" smtClean="0"/>
              <a:t>- remove a file </a:t>
            </a:r>
          </a:p>
          <a:p>
            <a:r>
              <a:rPr lang="en-US" b="1" dirty="0" err="1" smtClean="0"/>
              <a:t>fcntl</a:t>
            </a:r>
            <a:r>
              <a:rPr lang="en-US" b="1" dirty="0" smtClean="0"/>
              <a:t> </a:t>
            </a:r>
            <a:r>
              <a:rPr lang="en-US" dirty="0" smtClean="0"/>
              <a:t>- control attributes associated </a:t>
            </a:r>
            <a:r>
              <a:rPr lang="en-US" dirty="0" err="1" smtClean="0"/>
              <a:t>w</a:t>
            </a:r>
            <a:r>
              <a:rPr lang="en-US" dirty="0" smtClean="0"/>
              <a:t>/ file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open, read, close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fcntl.h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unistd.h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main() {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dirty="0" err="1" smtClean="0">
                <a:latin typeface="Courier New"/>
                <a:cs typeface="Courier New"/>
              </a:rPr>
              <a:t>int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fd</a:t>
            </a:r>
            <a:r>
              <a:rPr lang="en-US" sz="2000" dirty="0" smtClean="0">
                <a:latin typeface="Courier New"/>
                <a:cs typeface="Courier New"/>
              </a:rPr>
              <a:t>; 	</a:t>
            </a:r>
            <a:r>
              <a:rPr lang="en-US" sz="2000" dirty="0" err="1" smtClean="0">
                <a:latin typeface="Courier New"/>
                <a:cs typeface="Courier New"/>
              </a:rPr>
              <a:t>ssize_t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nread</a:t>
            </a:r>
            <a:r>
              <a:rPr lang="en-US" sz="2000" dirty="0" smtClean="0">
                <a:latin typeface="Courier New"/>
                <a:cs typeface="Courier New"/>
              </a:rPr>
              <a:t>; 	char buf[1024]; </a:t>
            </a:r>
          </a:p>
          <a:p>
            <a:pPr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/* open file "data" for reading */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fd</a:t>
            </a:r>
            <a:r>
              <a:rPr lang="en-US" sz="2000" b="1" dirty="0" smtClean="0">
                <a:latin typeface="Courier New"/>
                <a:cs typeface="Courier New"/>
              </a:rPr>
              <a:t> = </a:t>
            </a:r>
            <a:r>
              <a:rPr lang="en-US" sz="2000" b="1" dirty="0" err="1" smtClean="0">
                <a:latin typeface="Courier New"/>
                <a:cs typeface="Courier New"/>
              </a:rPr>
              <a:t>open("data</a:t>
            </a:r>
            <a:r>
              <a:rPr lang="en-US" sz="2000" b="1" dirty="0" smtClean="0">
                <a:latin typeface="Courier New"/>
                <a:cs typeface="Courier New"/>
              </a:rPr>
              <a:t>", O_RDONLY); </a:t>
            </a:r>
          </a:p>
          <a:p>
            <a:pPr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/* read in the data */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nread</a:t>
            </a:r>
            <a:r>
              <a:rPr lang="en-US" sz="2000" b="1" dirty="0" smtClean="0">
                <a:latin typeface="Courier New"/>
                <a:cs typeface="Courier New"/>
              </a:rPr>
              <a:t> = </a:t>
            </a:r>
            <a:r>
              <a:rPr lang="en-US" sz="2000" b="1" dirty="0" err="1" smtClean="0">
                <a:latin typeface="Courier New"/>
                <a:cs typeface="Courier New"/>
              </a:rPr>
              <a:t>read(fd</a:t>
            </a:r>
            <a:r>
              <a:rPr lang="en-US" sz="2000" b="1" dirty="0" smtClean="0">
                <a:latin typeface="Courier New"/>
                <a:cs typeface="Courier New"/>
              </a:rPr>
              <a:t>, </a:t>
            </a:r>
            <a:r>
              <a:rPr lang="en-US" sz="2000" b="1" dirty="0" err="1" smtClean="0">
                <a:latin typeface="Courier New"/>
                <a:cs typeface="Courier New"/>
              </a:rPr>
              <a:t>buf</a:t>
            </a:r>
            <a:r>
              <a:rPr lang="en-US" sz="2000" b="1" dirty="0" smtClean="0">
                <a:latin typeface="Courier New"/>
                <a:cs typeface="Courier New"/>
              </a:rPr>
              <a:t>, 1024);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/* close the file */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close(fd</a:t>
            </a:r>
            <a:r>
              <a:rPr lang="en-US" sz="2000" b="1" dirty="0" smtClean="0">
                <a:latin typeface="Courier New"/>
                <a:cs typeface="Courier New"/>
              </a:rPr>
              <a:t>);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}</a:t>
            </a:r>
            <a:endParaRPr lang="en-US" sz="20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for reading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…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/* open file "data" for reading */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fd</a:t>
            </a:r>
            <a:r>
              <a:rPr lang="en-US" b="1" dirty="0" smtClean="0">
                <a:latin typeface="Courier New"/>
                <a:cs typeface="Courier New"/>
              </a:rPr>
              <a:t> = </a:t>
            </a:r>
            <a:r>
              <a:rPr lang="en-US" b="1" dirty="0" err="1" smtClean="0">
                <a:latin typeface="Courier New"/>
                <a:cs typeface="Courier New"/>
              </a:rPr>
              <a:t>open("data</a:t>
            </a:r>
            <a:r>
              <a:rPr lang="en-US" b="1" dirty="0" smtClean="0">
                <a:latin typeface="Courier New"/>
                <a:cs typeface="Courier New"/>
              </a:rPr>
              <a:t>", O_RDONLY); </a:t>
            </a:r>
          </a:p>
          <a:p>
            <a:pPr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/* if </a:t>
            </a:r>
            <a:r>
              <a:rPr lang="en-US" sz="2000" dirty="0" err="1" smtClean="0">
                <a:latin typeface="Courier New"/>
                <a:cs typeface="Courier New"/>
              </a:rPr>
              <a:t>fd</a:t>
            </a:r>
            <a:r>
              <a:rPr lang="en-US" sz="2000" dirty="0" smtClean="0">
                <a:latin typeface="Courier New"/>
                <a:cs typeface="Courier New"/>
              </a:rPr>
              <a:t> is negative -- an error (-1) </a:t>
            </a:r>
          </a:p>
          <a:p>
            <a:pPr>
              <a:buNone/>
            </a:pPr>
            <a:r>
              <a:rPr lang="en-US" sz="2000" dirty="0" smtClean="0">
                <a:latin typeface="Courier New"/>
                <a:cs typeface="Courier New"/>
              </a:rPr>
              <a:t>   if </a:t>
            </a:r>
            <a:r>
              <a:rPr lang="en-US" sz="2000" dirty="0" err="1" smtClean="0">
                <a:latin typeface="Courier New"/>
                <a:cs typeface="Courier New"/>
              </a:rPr>
              <a:t>fd</a:t>
            </a:r>
            <a:r>
              <a:rPr lang="en-US" sz="2000" dirty="0" smtClean="0">
                <a:latin typeface="Courier New"/>
                <a:cs typeface="Courier New"/>
              </a:rPr>
              <a:t> is non-negative, it is a file descriptor that identifies the file and is used to further access it */</a:t>
            </a: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0325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Types in Unix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3366FF"/>
                </a:solidFill>
              </a:rPr>
              <a:t>regular </a:t>
            </a:r>
            <a:r>
              <a:rPr lang="en-US" dirty="0" smtClean="0"/>
              <a:t>file - can be text, binary, can be executable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directory </a:t>
            </a:r>
            <a:r>
              <a:rPr lang="en-US" dirty="0" smtClean="0"/>
              <a:t>file - "folder type" file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FIFO </a:t>
            </a:r>
            <a:r>
              <a:rPr lang="en-US" dirty="0" smtClean="0"/>
              <a:t>file - special pipe device file, allows unrelated processes to </a:t>
            </a:r>
            <a:r>
              <a:rPr lang="en-US" dirty="0" err="1" smtClean="0"/>
              <a:t>communiate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block device </a:t>
            </a:r>
            <a:r>
              <a:rPr lang="en-US" dirty="0" smtClean="0"/>
              <a:t>file - represents physical device that transmit data a block at a time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character device </a:t>
            </a:r>
            <a:r>
              <a:rPr lang="en-US" dirty="0" smtClean="0"/>
              <a:t>file - represents physical device that doesn't necessarily transmit data a block at a time 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symbolic link </a:t>
            </a:r>
            <a:r>
              <a:rPr lang="en-US" dirty="0" smtClean="0"/>
              <a:t>file - contains a pathname that references another file (some versions of UNIX)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“man open”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&lt;sys/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types.h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&lt;sys/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open(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*path,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oflag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/*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mode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*/...);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path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-- pathname, can be relative or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absolute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oflag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-- mode (defined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O_RDONLY	- read only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O_WRONLY	- write only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O_RDWR		- read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-1 indicates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other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 - index into file descriptor table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 of table determines number of open files possible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-- optional, used only with O_CREAT (more on this later)</a:t>
            </a:r>
          </a:p>
        </p:txBody>
      </p:sp>
    </p:spTree>
    <p:extLst>
      <p:ext uri="{BB962C8B-B14F-4D97-AF65-F5344CB8AC3E}">
        <p14:creationId xmlns:p14="http://schemas.microsoft.com/office/powerpoint/2010/main" val="1280798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in the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b="1" dirty="0" err="1" smtClean="0">
                <a:latin typeface="Courier New"/>
                <a:cs typeface="Courier New"/>
              </a:rPr>
              <a:t>nread</a:t>
            </a:r>
            <a:r>
              <a:rPr lang="en-US" b="1" dirty="0" smtClean="0">
                <a:latin typeface="Courier New"/>
                <a:cs typeface="Courier New"/>
              </a:rPr>
              <a:t> = </a:t>
            </a:r>
            <a:r>
              <a:rPr lang="en-US" b="1" dirty="0" err="1" smtClean="0">
                <a:latin typeface="Courier New"/>
                <a:cs typeface="Courier New"/>
              </a:rPr>
              <a:t>read(fd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buf</a:t>
            </a:r>
            <a:r>
              <a:rPr lang="en-US" b="1" dirty="0" smtClean="0">
                <a:latin typeface="Courier New"/>
                <a:cs typeface="Courier New"/>
              </a:rPr>
              <a:t>, 1024);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/* try to read 1024 bytes </a:t>
            </a:r>
          </a:p>
          <a:p>
            <a:pPr>
              <a:buNone/>
            </a:pPr>
            <a:r>
              <a:rPr lang="en-US" dirty="0" smtClean="0"/>
              <a:t>     from the file referred to by </a:t>
            </a:r>
            <a:r>
              <a:rPr lang="en-US" dirty="0" err="1" smtClean="0"/>
              <a:t>fd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into the memory named "</a:t>
            </a:r>
            <a:r>
              <a:rPr lang="en-US" dirty="0" err="1" smtClean="0"/>
              <a:t>buf</a:t>
            </a:r>
            <a:r>
              <a:rPr lang="en-US" dirty="0" smtClean="0"/>
              <a:t>" */ </a:t>
            </a:r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“man read”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read(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void *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nbyte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try to read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nbyte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bytes into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from file referred to by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-1 or number of bytes read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BUFSIZE 1024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[BUFSIZE];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O_RDONLY);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BUFSIZE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025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the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/* close the file */ </a:t>
            </a:r>
          </a:p>
          <a:p>
            <a:pPr>
              <a:buNone/>
            </a:pPr>
            <a:r>
              <a:rPr lang="en-US" b="1" dirty="0" err="1" smtClean="0">
                <a:latin typeface="Courier New"/>
                <a:cs typeface="Courier New"/>
              </a:rPr>
              <a:t>close(fd</a:t>
            </a:r>
            <a:r>
              <a:rPr lang="en-US" b="1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b="1" dirty="0" smtClean="0">
                <a:latin typeface="Courier New"/>
                <a:cs typeface="Courier New"/>
              </a:rPr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/* releases that </a:t>
            </a:r>
            <a:r>
              <a:rPr lang="en-US" dirty="0" err="1" smtClean="0"/>
              <a:t>fd</a:t>
            </a:r>
            <a:r>
              <a:rPr lang="en-US" dirty="0" smtClean="0"/>
              <a:t> for future use*/</a:t>
            </a:r>
          </a:p>
          <a:p>
            <a:pPr>
              <a:buNone/>
            </a:pPr>
            <a:r>
              <a:rPr lang="en-US" dirty="0" smtClean="0"/>
              <a:t>/* program termination would have same effect */</a:t>
            </a:r>
          </a:p>
          <a:p>
            <a:pPr>
              <a:buNone/>
            </a:pPr>
            <a:r>
              <a:rPr lang="en-US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“man close”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#include 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close(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 closes a file descriptor, so that it no longer refers to any file and may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 reused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is the last file descriptor referring to the underlying open  file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description the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resources associated with the open file description are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freed …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83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for read &amp;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##include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="junk";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O_RDWR)) == -1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("Couldn't open %s\n",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exit(1); /* abnormal (error) exit */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/* read/write in loop until EOF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exit(0); /* normal exit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020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for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PERMS 0644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*filename="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newfile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note: 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filename already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exists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it will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open(filename, O_WRONLY|O_CREAT, PERMS)) == -1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("Couldn't open %s\n", filename);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exit(1); /* abnormal (error) exit */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/* read/write in loop until EOF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exit(0); /* normal exit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41888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pen … refinements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instead, we had written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open(filename, O_WRONLY|O_CREAT|O_EXCL, PERMS)) == -1)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then would fail if file already exists.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we had written: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open(filename, O_WRONLY|O_CREAT|O_TRUNC, PERMS)) == -1)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file already exists, would succeed, but would truncate it to size 0.</a:t>
            </a:r>
          </a:p>
        </p:txBody>
      </p:sp>
    </p:spTree>
    <p:extLst>
      <p:ext uri="{BB962C8B-B14F-4D97-AF65-F5344CB8AC3E}">
        <p14:creationId xmlns:p14="http://schemas.microsoft.com/office/powerpoint/2010/main" val="1952642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dirty="0" err="1" smtClean="0"/>
              <a:t>reat</a:t>
            </a:r>
            <a:r>
              <a:rPr lang="en-US" dirty="0" smtClean="0"/>
              <a:t> – old way to open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 create a new file or rewrite an existing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include &lt; sys/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include &lt; sys/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*path,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or -1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always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truncates an existing file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always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opens for writing only</a:t>
            </a:r>
          </a:p>
          <a:p>
            <a:pPr marL="0" indent="0">
              <a:buNone/>
            </a:pP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("/users/students/you/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testfile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0644);</a:t>
            </a:r>
          </a:p>
          <a:p>
            <a:pPr marL="366713" lvl="1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equivalent to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open("/users/students/you/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testfile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O_WRONLY|O_CREAT|O_TRUNC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0644);</a:t>
            </a:r>
          </a:p>
        </p:txBody>
      </p:sp>
    </p:spTree>
    <p:extLst>
      <p:ext uri="{BB962C8B-B14F-4D97-AF65-F5344CB8AC3E}">
        <p14:creationId xmlns:p14="http://schemas.microsoft.com/office/powerpoint/2010/main" val="4980888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ile pointer (R/W pointer)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BUFSIZE 1024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buf1[BUFSIZE];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buf2[BUFSIZE];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O_RDONLY);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buf1, BUFSIZE);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bytes_read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buf2, BUFSIZE);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cs typeface="Courier New" panose="02070309020205020404" pitchFamily="49" charset="0"/>
              </a:rPr>
              <a:t>each </a:t>
            </a:r>
            <a:r>
              <a:rPr lang="en-US" sz="2000" dirty="0">
                <a:cs typeface="Courier New" panose="02070309020205020404" pitchFamily="49" charset="0"/>
              </a:rPr>
              <a:t>read gets </a:t>
            </a:r>
            <a:r>
              <a:rPr lang="en-US" sz="2000" dirty="0" smtClean="0">
                <a:cs typeface="Courier New" panose="02070309020205020404" pitchFamily="49" charset="0"/>
              </a:rPr>
              <a:t>the  </a:t>
            </a:r>
            <a:r>
              <a:rPr lang="en-US" sz="2000" b="1" dirty="0" smtClean="0">
                <a:cs typeface="Courier New" panose="02070309020205020404" pitchFamily="49" charset="0"/>
              </a:rPr>
              <a:t>next</a:t>
            </a:r>
            <a:r>
              <a:rPr lang="en-US" sz="2000" dirty="0"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cs typeface="Courier New" panose="02070309020205020404" pitchFamily="49" charset="0"/>
              </a:rPr>
              <a:t>chunk </a:t>
            </a:r>
            <a:r>
              <a:rPr lang="en-US" sz="2000" dirty="0">
                <a:cs typeface="Courier New" panose="02070309020205020404" pitchFamily="49" charset="0"/>
              </a:rPr>
              <a:t>of bytes</a:t>
            </a:r>
          </a:p>
          <a:p>
            <a:r>
              <a:rPr lang="en-US" sz="2000" dirty="0" smtClean="0">
                <a:cs typeface="Courier New" panose="02070309020205020404" pitchFamily="49" charset="0"/>
              </a:rPr>
              <a:t>system </a:t>
            </a:r>
            <a:r>
              <a:rPr lang="en-US" sz="2000" dirty="0">
                <a:cs typeface="Courier New" panose="02070309020205020404" pitchFamily="49" charset="0"/>
              </a:rPr>
              <a:t>keeps track of location in file with file </a:t>
            </a:r>
            <a:r>
              <a:rPr lang="en-US" sz="2000" dirty="0" smtClean="0">
                <a:cs typeface="Courier New" panose="02070309020205020404" pitchFamily="49" charset="0"/>
              </a:rPr>
              <a:t>pointer, a.k.a</a:t>
            </a:r>
            <a:r>
              <a:rPr lang="en-US" sz="2000" dirty="0">
                <a:cs typeface="Courier New" panose="02070309020205020404" pitchFamily="49" charset="0"/>
              </a:rPr>
              <a:t>. the read/write pointer </a:t>
            </a:r>
          </a:p>
          <a:p>
            <a:r>
              <a:rPr lang="en-US" sz="2000" dirty="0" smtClean="0">
                <a:cs typeface="Courier New" panose="02070309020205020404" pitchFamily="49" charset="0"/>
              </a:rPr>
              <a:t> </a:t>
            </a:r>
            <a:r>
              <a:rPr lang="en-US" sz="2000" dirty="0">
                <a:cs typeface="Courier New" panose="02070309020205020404" pitchFamily="49" charset="0"/>
              </a:rPr>
              <a:t>maintains the </a:t>
            </a:r>
            <a:r>
              <a:rPr lang="en-US" sz="2000" dirty="0" smtClean="0">
                <a:cs typeface="Courier New" panose="02070309020205020404" pitchFamily="49" charset="0"/>
              </a:rPr>
              <a:t>number of </a:t>
            </a:r>
            <a:r>
              <a:rPr lang="en-US" sz="2000" dirty="0">
                <a:cs typeface="Courier New" panose="02070309020205020404" pitchFamily="49" charset="0"/>
              </a:rPr>
              <a:t>the next byte to be read or written through that </a:t>
            </a:r>
            <a:r>
              <a:rPr lang="en-US" sz="2000" dirty="0" smtClean="0">
                <a:cs typeface="Courier New" panose="02070309020205020404" pitchFamily="49" charset="0"/>
              </a:rPr>
              <a:t> file </a:t>
            </a:r>
            <a:r>
              <a:rPr lang="en-US" sz="2000" dirty="0">
                <a:cs typeface="Courier New" panose="02070309020205020404" pitchFamily="49" charset="0"/>
              </a:rPr>
              <a:t>descriptor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7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removing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created using </a:t>
            </a:r>
            <a:r>
              <a:rPr lang="en-US" b="1" dirty="0" err="1" smtClean="0"/>
              <a:t>mkdir</a:t>
            </a:r>
            <a:r>
              <a:rPr lang="en-US" b="1" dirty="0" smtClean="0"/>
              <a:t> </a:t>
            </a:r>
            <a:r>
              <a:rPr lang="en-US" dirty="0" smtClean="0"/>
              <a:t>, removed using </a:t>
            </a:r>
            <a:r>
              <a:rPr lang="en-US" b="1" dirty="0" err="1" smtClean="0"/>
              <a:t>rmdir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 </a:t>
            </a:r>
            <a:r>
              <a:rPr lang="en-US" dirty="0" err="1" smtClean="0">
                <a:latin typeface="Courier New"/>
                <a:cs typeface="Courier New"/>
              </a:rPr>
              <a:t>mkdir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usr/tmp/junkdir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 lvl="1">
              <a:buNone/>
            </a:pPr>
            <a:r>
              <a:rPr lang="en-US" dirty="0" err="1" smtClean="0">
                <a:latin typeface="Courier New"/>
                <a:cs typeface="Courier New"/>
              </a:rPr>
              <a:t>rmdir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usr/tmp/junkdir</a:t>
            </a:r>
            <a:endParaRPr lang="en-US" dirty="0" smtClean="0">
              <a:latin typeface="Courier New"/>
              <a:cs typeface="Courier New"/>
            </a:endParaRPr>
          </a:p>
          <a:p>
            <a:pPr lvl="1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 device files created using </a:t>
            </a:r>
            <a:r>
              <a:rPr lang="en-US" b="1" dirty="0" err="1" smtClean="0"/>
              <a:t>mknod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(need to be </a:t>
            </a:r>
            <a:r>
              <a:rPr lang="en-US" dirty="0" err="1" smtClean="0"/>
              <a:t>superuser</a:t>
            </a:r>
            <a:r>
              <a:rPr lang="en-US" dirty="0" smtClean="0"/>
              <a:t>) </a:t>
            </a:r>
          </a:p>
          <a:p>
            <a:pPr lvl="2">
              <a:buNone/>
            </a:pPr>
            <a:r>
              <a:rPr lang="en-US" sz="2400" dirty="0" err="1" smtClean="0">
                <a:latin typeface="Courier New"/>
                <a:cs typeface="Courier New"/>
              </a:rPr>
              <a:t>mknod</a:t>
            </a:r>
            <a:r>
              <a:rPr lang="en-US" sz="2400" dirty="0" smtClean="0">
                <a:latin typeface="Courier New"/>
                <a:cs typeface="Courier New"/>
              </a:rPr>
              <a:t> </a:t>
            </a:r>
            <a:r>
              <a:rPr lang="en-US" sz="2400" dirty="0" smtClean="0">
                <a:latin typeface="Courier New"/>
                <a:cs typeface="Courier New"/>
              </a:rPr>
              <a:t>/dev/</a:t>
            </a:r>
            <a:r>
              <a:rPr lang="en-US" sz="2400" dirty="0" err="1" smtClean="0">
                <a:latin typeface="Courier New"/>
                <a:cs typeface="Courier New"/>
              </a:rPr>
              <a:t>cdsk</a:t>
            </a:r>
            <a:r>
              <a:rPr lang="en-US" sz="2400" dirty="0" smtClean="0">
                <a:latin typeface="Courier New"/>
                <a:cs typeface="Courier New"/>
              </a:rPr>
              <a:t> c 115 5 </a:t>
            </a:r>
          </a:p>
          <a:p>
            <a:pPr lvl="2">
              <a:buNone/>
            </a:pPr>
            <a:r>
              <a:rPr lang="en-US" sz="2400" dirty="0" err="1" smtClean="0">
                <a:latin typeface="Courier New"/>
                <a:cs typeface="Courier New"/>
              </a:rPr>
              <a:t>mknod</a:t>
            </a:r>
            <a:r>
              <a:rPr lang="en-US" sz="2400" dirty="0" smtClean="0">
                <a:latin typeface="Courier New"/>
                <a:cs typeface="Courier New"/>
              </a:rPr>
              <a:t> </a:t>
            </a:r>
            <a:r>
              <a:rPr lang="en-US" sz="2400" dirty="0" smtClean="0">
                <a:latin typeface="Courier New"/>
                <a:cs typeface="Courier New"/>
              </a:rPr>
              <a:t>/dev/</a:t>
            </a:r>
            <a:r>
              <a:rPr lang="en-US" sz="2400" dirty="0" err="1" smtClean="0">
                <a:latin typeface="Courier New"/>
                <a:cs typeface="Courier New"/>
              </a:rPr>
              <a:t>bdsk</a:t>
            </a:r>
            <a:r>
              <a:rPr lang="en-US" sz="2400" dirty="0" smtClean="0">
                <a:latin typeface="Courier New"/>
                <a:cs typeface="Courier New"/>
              </a:rPr>
              <a:t> b 287 101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pointer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 access to files </a:t>
            </a:r>
            <a:r>
              <a:rPr lang="en-US" dirty="0" smtClean="0"/>
              <a:t>– </a:t>
            </a:r>
          </a:p>
          <a:p>
            <a:pPr lvl="1"/>
            <a:r>
              <a:rPr lang="en-US" dirty="0" smtClean="0"/>
              <a:t>just </a:t>
            </a:r>
            <a:r>
              <a:rPr lang="en-US" dirty="0"/>
              <a:t>keep reading/writing, system updates for you </a:t>
            </a:r>
            <a:endParaRPr lang="en-US" dirty="0" smtClean="0"/>
          </a:p>
          <a:p>
            <a:r>
              <a:rPr lang="en-US" dirty="0" smtClean="0"/>
              <a:t>random </a:t>
            </a:r>
            <a:r>
              <a:rPr lang="en-US" dirty="0"/>
              <a:t>access to files </a:t>
            </a:r>
            <a:r>
              <a:rPr lang="en-US" dirty="0" smtClean="0"/>
              <a:t>–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programmer explicitly changes the position of the read/write pointer. </a:t>
            </a:r>
            <a:endParaRPr lang="en-US" dirty="0" smtClean="0"/>
          </a:p>
          <a:p>
            <a:pPr lvl="1"/>
            <a:r>
              <a:rPr lang="en-US" dirty="0" smtClean="0"/>
              <a:t>How</a:t>
            </a:r>
            <a:r>
              <a:rPr lang="en-US" dirty="0"/>
              <a:t>? with </a:t>
            </a:r>
            <a:r>
              <a:rPr lang="en-US" dirty="0" err="1"/>
              <a:t>lseek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How </a:t>
            </a:r>
            <a:r>
              <a:rPr lang="en-US" dirty="0"/>
              <a:t>do we know when we're finished reading</a:t>
            </a:r>
            <a:r>
              <a:rPr lang="en-US" dirty="0" smtClean="0"/>
              <a:t>???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read returns a </a:t>
            </a:r>
            <a:r>
              <a:rPr lang="en-US" dirty="0" smtClean="0"/>
              <a:t>zero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Note: read attempt before last may succeed in reading fewer than requested bytes ... </a:t>
            </a:r>
          </a:p>
        </p:txBody>
      </p:sp>
    </p:spTree>
    <p:extLst>
      <p:ext uri="{BB962C8B-B14F-4D97-AF65-F5344CB8AC3E}">
        <p14:creationId xmlns:p14="http://schemas.microsoft.com/office/powerpoint/2010/main" val="28768284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BUFSIZE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512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char buffer[BUFSIZE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		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long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total = 0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/* open the test file */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open("test.txt", O_RDONLY)) == -1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("Couldn't open test.txt \n");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exit(1);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567030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/* read in loop until EOF */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buffer, BUFSIZE))  &gt; 0)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("Read %d bytes this time 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+=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("Read %d bytes in total \n", total);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exit(0); /* normal exit */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/>
              <a:t>For maximum efficiency, read in chunks same as system block size -- check BUFSIZ in /</a:t>
            </a:r>
            <a:r>
              <a:rPr lang="en-US" sz="1600" dirty="0" err="1"/>
              <a:t>usr</a:t>
            </a:r>
            <a:r>
              <a:rPr lang="en-US" sz="1600" dirty="0"/>
              <a:t>/include/</a:t>
            </a:r>
            <a:r>
              <a:rPr lang="en-US" sz="1600" dirty="0" err="1"/>
              <a:t>stdio.h</a:t>
            </a:r>
            <a:r>
              <a:rPr lang="en-US" sz="1600" dirty="0"/>
              <a:t> to find out.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2969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write(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void *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nbyte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The write() function attempts to write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nbyte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bytes from  the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buffer  pointed  to  by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to the file associated with the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open file descriptor,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returns -1 (error) or number of bytes written.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438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w1, w2;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buf1[512],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buf2[1024]l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 fill buf1 and buf2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O_WRONLY | O_CREAT | O_EXCL, 0644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))==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-1)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return (-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w1 = write(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buf1, 512);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w2 = write(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buf2, 1024);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smtClean="0">
                <a:cs typeface="Courier New" panose="02070309020205020404" pitchFamily="49" charset="0"/>
              </a:rPr>
              <a:t>will </a:t>
            </a:r>
            <a:r>
              <a:rPr lang="en-US" sz="1800" dirty="0">
                <a:cs typeface="Courier New" panose="02070309020205020404" pitchFamily="49" charset="0"/>
              </a:rPr>
              <a:t>write 1536 bytes to </a:t>
            </a:r>
            <a:r>
              <a:rPr lang="en-US" sz="1800" dirty="0" err="1">
                <a:cs typeface="Courier New" panose="02070309020205020404" pitchFamily="49" charset="0"/>
              </a:rPr>
              <a:t>somefile</a:t>
            </a:r>
            <a:r>
              <a:rPr lang="en-US" sz="1800" dirty="0">
                <a:cs typeface="Courier New" panose="02070309020205020404" pitchFamily="49" charset="0"/>
              </a:rPr>
              <a:t>, overwriting anything there </a:t>
            </a:r>
            <a:r>
              <a:rPr lang="en-US" sz="1800" dirty="0" smtClean="0">
                <a:cs typeface="Courier New" panose="02070309020205020404" pitchFamily="49" charset="0"/>
              </a:rPr>
              <a:t>already</a:t>
            </a:r>
          </a:p>
          <a:p>
            <a:r>
              <a:rPr lang="en-US" sz="1800" dirty="0" smtClean="0">
                <a:cs typeface="Courier New" panose="02070309020205020404" pitchFamily="49" charset="0"/>
              </a:rPr>
              <a:t>to </a:t>
            </a:r>
            <a:r>
              <a:rPr lang="en-US" sz="1800" dirty="0">
                <a:cs typeface="Courier New" panose="02070309020205020404" pitchFamily="49" charset="0"/>
              </a:rPr>
              <a:t>avoid over-writing: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O_WRONLY | O_APPEND);</a:t>
            </a:r>
          </a:p>
        </p:txBody>
      </p:sp>
    </p:spTree>
    <p:extLst>
      <p:ext uri="{BB962C8B-B14F-4D97-AF65-F5344CB8AC3E}">
        <p14:creationId xmlns:p14="http://schemas.microsoft.com/office/powerpoint/2010/main" val="1351231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</a:t>
            </a:r>
            <a:r>
              <a:rPr lang="en-US" dirty="0" err="1" smtClean="0"/>
              <a:t>copyfile.c</a:t>
            </a:r>
            <a:endParaRPr lang="en-US" dirty="0" smtClean="0"/>
          </a:p>
          <a:p>
            <a:r>
              <a:rPr lang="en-US" dirty="0" smtClean="0"/>
              <a:t>Then alter </a:t>
            </a:r>
            <a:r>
              <a:rPr lang="en-US" dirty="0" err="1" smtClean="0"/>
              <a:t>copyfile</a:t>
            </a:r>
            <a:r>
              <a:rPr lang="en-US" dirty="0" smtClean="0"/>
              <a:t> to accept BUFSIZE as a parameter as an input </a:t>
            </a:r>
            <a:r>
              <a:rPr lang="en-US" dirty="0" err="1" smtClean="0"/>
              <a:t>paramater</a:t>
            </a:r>
            <a:r>
              <a:rPr lang="en-US" dirty="0" smtClean="0"/>
              <a:t> and time it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copyfile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in.tst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out.tst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64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128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copyfile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out.tst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256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11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err="1"/>
              <a:t>l</a:t>
            </a:r>
            <a:r>
              <a:rPr lang="en-US" dirty="0" err="1" smtClean="0"/>
              <a:t>seek</a:t>
            </a:r>
            <a:r>
              <a:rPr lang="en-US" dirty="0" smtClean="0"/>
              <a:t>, random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943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&lt; sys/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lseek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offset,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whence);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lseek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function sets the file pointer  associated  with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open file descriptor specified by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follows: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whence is SEEK_SET, the pointer is  set  to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offset bytes.</a:t>
            </a:r>
          </a:p>
          <a:p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whence is SEEK_CUR,  the  pointer  is  set  to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its current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location plus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offset.</a:t>
            </a:r>
          </a:p>
          <a:p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whence is SEEK_END, the pointer is set to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size of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the file plus offset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Returns resulting offset or error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5646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</a:t>
            </a:r>
            <a:r>
              <a:rPr lang="en-US" dirty="0" err="1" smtClean="0"/>
              <a:t>seek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Sample use: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open (filename, O_RDWR);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lseek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)0, SEEK_END);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write(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OBSIZE);</a:t>
            </a:r>
          </a:p>
        </p:txBody>
      </p:sp>
    </p:spTree>
    <p:extLst>
      <p:ext uri="{BB962C8B-B14F-4D97-AF65-F5344CB8AC3E}">
        <p14:creationId xmlns:p14="http://schemas.microsoft.com/office/powerpoint/2010/main" val="36337104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#include &lt;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unlink(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char *path);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#include &lt;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remove(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char *path);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 for success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-1 for failure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5216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</a:t>
            </a:r>
            <a:r>
              <a:rPr lang="en-US" dirty="0" err="1" smtClean="0"/>
              <a:t>cntl</a:t>
            </a:r>
            <a:r>
              <a:rPr lang="en-US" dirty="0" smtClean="0"/>
              <a:t> – making adjustments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SYNOPSIS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&lt;sys/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types.h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#include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fcntl.h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/*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*/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function provides for control over  open  files.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fildes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argument is an open file descriptor.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function may take a third argument,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whose data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type, value and use depend upon the value of cmd.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argument specifies the  operation  to  be  performed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by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400852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removing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FIFO created using </a:t>
            </a:r>
            <a:r>
              <a:rPr lang="en-US" b="1" dirty="0" err="1" smtClean="0"/>
              <a:t>mkfifo</a:t>
            </a:r>
            <a:r>
              <a:rPr lang="en-US" b="1" dirty="0" smtClean="0"/>
              <a:t> </a:t>
            </a:r>
          </a:p>
          <a:p>
            <a:pPr lvl="1">
              <a:buNone/>
            </a:pPr>
            <a:r>
              <a:rPr lang="en-US" sz="2800" dirty="0" err="1" smtClean="0">
                <a:latin typeface="Courier New"/>
                <a:cs typeface="Courier New"/>
              </a:rPr>
              <a:t>mkfifo</a:t>
            </a:r>
            <a:r>
              <a:rPr lang="en-US" sz="2800" dirty="0" smtClean="0">
                <a:latin typeface="Courier New"/>
                <a:cs typeface="Courier New"/>
              </a:rPr>
              <a:t> /</a:t>
            </a:r>
            <a:r>
              <a:rPr lang="en-US" sz="2800" dirty="0" err="1" smtClean="0">
                <a:latin typeface="Courier New"/>
                <a:cs typeface="Courier New"/>
              </a:rPr>
              <a:t>usr/tmp/fifo.mine</a:t>
            </a:r>
            <a:endParaRPr lang="en-US" sz="2800" dirty="0" smtClean="0">
              <a:latin typeface="Courier New"/>
              <a:cs typeface="Courier New"/>
            </a:endParaRPr>
          </a:p>
          <a:p>
            <a:pPr lvl="1">
              <a:buNone/>
            </a:pPr>
            <a:r>
              <a:rPr lang="en-US" sz="2800" dirty="0" smtClean="0">
                <a:latin typeface="Courier New"/>
                <a:cs typeface="Courier New"/>
              </a:rPr>
              <a:t> </a:t>
            </a:r>
          </a:p>
          <a:p>
            <a:r>
              <a:rPr lang="en-US" dirty="0" smtClean="0"/>
              <a:t>to make a link, use </a:t>
            </a:r>
            <a:r>
              <a:rPr lang="en-US" b="1" dirty="0" err="1" smtClean="0"/>
              <a:t>ln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</a:p>
          <a:p>
            <a:pPr lvl="1">
              <a:buNone/>
            </a:pPr>
            <a:r>
              <a:rPr lang="en-US" dirty="0" err="1" smtClean="0">
                <a:latin typeface="Courier New"/>
                <a:cs typeface="Courier New"/>
              </a:rPr>
              <a:t>ln</a:t>
            </a:r>
            <a:r>
              <a:rPr lang="en-US" dirty="0" smtClean="0">
                <a:latin typeface="Courier New"/>
                <a:cs typeface="Courier New"/>
              </a:rPr>
              <a:t> -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usr/jose/original</a:t>
            </a:r>
            <a:r>
              <a:rPr lang="en-US" dirty="0" smtClean="0">
                <a:latin typeface="Courier New"/>
                <a:cs typeface="Courier New"/>
              </a:rPr>
              <a:t> /</a:t>
            </a:r>
            <a:r>
              <a:rPr lang="en-US" dirty="0" err="1" smtClean="0">
                <a:latin typeface="Courier New"/>
                <a:cs typeface="Courier New"/>
              </a:rPr>
              <a:t>usr/mary/slink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 then, if you type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more /</a:t>
            </a:r>
            <a:r>
              <a:rPr lang="en-US" dirty="0" err="1" smtClean="0">
                <a:latin typeface="Courier New"/>
                <a:cs typeface="Courier New"/>
              </a:rPr>
              <a:t>usr/mary/slink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r>
              <a:rPr lang="en-US" dirty="0" smtClean="0"/>
              <a:t>you get the contents of /</a:t>
            </a:r>
            <a:r>
              <a:rPr lang="en-US" dirty="0" err="1" smtClean="0"/>
              <a:t>usr/jose/original</a:t>
            </a:r>
            <a:r>
              <a:rPr lang="en-US" dirty="0" smtClean="0"/>
              <a:t> ... the link is followed (like a pointer)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err="1" smtClean="0"/>
              <a:t>fcntl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cs typeface="Courier New" panose="02070309020205020404" pitchFamily="49" charset="0"/>
              </a:rPr>
              <a:t>The available values for  </a:t>
            </a:r>
            <a:r>
              <a:rPr lang="en-US" sz="2400" dirty="0" err="1">
                <a:cs typeface="Courier New" panose="02070309020205020404" pitchFamily="49" charset="0"/>
              </a:rPr>
              <a:t>cmd</a:t>
            </a:r>
            <a:r>
              <a:rPr lang="en-US" sz="2400" dirty="0">
                <a:cs typeface="Courier New" panose="02070309020205020404" pitchFamily="49" charset="0"/>
              </a:rPr>
              <a:t>  are  defined  in  the  header</a:t>
            </a:r>
          </a:p>
          <a:p>
            <a:pPr marL="0" indent="0">
              <a:buNone/>
            </a:pPr>
            <a:r>
              <a:rPr lang="en-US" sz="2400" dirty="0">
                <a:cs typeface="Courier New" panose="02070309020205020404" pitchFamily="49" charset="0"/>
              </a:rPr>
              <a:t>     </a:t>
            </a:r>
            <a:r>
              <a:rPr lang="en-US" sz="2400" dirty="0" smtClean="0">
                <a:cs typeface="Courier New" panose="02070309020205020404" pitchFamily="49" charset="0"/>
              </a:rPr>
              <a:t>&lt;</a:t>
            </a:r>
            <a:r>
              <a:rPr lang="en-US" sz="2400" dirty="0" err="1" smtClean="0">
                <a:cs typeface="Courier New" panose="02070309020205020404" pitchFamily="49" charset="0"/>
              </a:rPr>
              <a:t>fcntl.h</a:t>
            </a:r>
            <a:r>
              <a:rPr lang="en-US" sz="2400" dirty="0" smtClean="0">
                <a:cs typeface="Courier New" panose="02070309020205020404" pitchFamily="49" charset="0"/>
              </a:rPr>
              <a:t>&gt; </a:t>
            </a:r>
            <a:r>
              <a:rPr lang="en-US" sz="2400" dirty="0">
                <a:cs typeface="Courier New" panose="02070309020205020404" pitchFamily="49" charset="0"/>
              </a:rPr>
              <a:t>and include :</a:t>
            </a:r>
          </a:p>
          <a:p>
            <a:pPr marL="0" indent="0">
              <a:buNone/>
            </a:pPr>
            <a:endParaRPr lang="en-US" sz="24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cs typeface="Courier New" panose="02070309020205020404" pitchFamily="49" charset="0"/>
              </a:rPr>
              <a:t>.. there's a good-sized list of them.  </a:t>
            </a:r>
            <a:endParaRPr lang="en-US" sz="2400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Right </a:t>
            </a:r>
            <a:r>
              <a:rPr lang="en-US" sz="2400" dirty="0">
                <a:cs typeface="Courier New" panose="02070309020205020404" pitchFamily="49" charset="0"/>
              </a:rPr>
              <a:t>now, we </a:t>
            </a:r>
            <a:r>
              <a:rPr lang="en-US" sz="2400" dirty="0" smtClean="0">
                <a:cs typeface="Courier New" panose="02070309020205020404" pitchFamily="49" charset="0"/>
              </a:rPr>
              <a:t>care about</a:t>
            </a:r>
            <a:r>
              <a:rPr lang="en-US" sz="2400" dirty="0"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F_GETFL - get current file status flags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F_SETFL - set file status flags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1893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fcntl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arg1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((arg1=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fcntl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F_GETFL)) == -1)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filestatus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failed \n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switch(arg1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&amp; O_ACCMODE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case O_WRONLY:  .. do something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break;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case O_RDWR:	... do something else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break;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case O_RDONLY:	... do something else again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break;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default: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(arg1 &amp;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O_APPEND)	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 append flag set ");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("\n");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return(0);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925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file type </a:t>
            </a:r>
          </a:p>
          <a:p>
            <a:r>
              <a:rPr lang="en-US" sz="1800" dirty="0" smtClean="0"/>
              <a:t>access permission - for owner, group, other </a:t>
            </a:r>
          </a:p>
          <a:p>
            <a:r>
              <a:rPr lang="en-US" sz="1800" dirty="0" smtClean="0"/>
              <a:t>hard link count </a:t>
            </a:r>
          </a:p>
          <a:p>
            <a:r>
              <a:rPr lang="en-US" sz="1800" dirty="0" err="1" smtClean="0"/>
              <a:t>uid</a:t>
            </a:r>
            <a:r>
              <a:rPr lang="en-US" sz="1800" dirty="0" smtClean="0"/>
              <a:t> - user id of the file owner (linked to user via password file) </a:t>
            </a:r>
          </a:p>
          <a:p>
            <a:r>
              <a:rPr lang="en-US" sz="1800" dirty="0" err="1" smtClean="0"/>
              <a:t>gid</a:t>
            </a:r>
            <a:r>
              <a:rPr lang="en-US" sz="1800" dirty="0" smtClean="0"/>
              <a:t> - group id of the file owner </a:t>
            </a:r>
          </a:p>
          <a:p>
            <a:r>
              <a:rPr lang="en-US" sz="1800" dirty="0" smtClean="0"/>
              <a:t>file size - in bytes </a:t>
            </a:r>
          </a:p>
          <a:p>
            <a:r>
              <a:rPr lang="en-US" sz="1800" dirty="0" smtClean="0"/>
              <a:t>last access time </a:t>
            </a:r>
          </a:p>
          <a:p>
            <a:r>
              <a:rPr lang="en-US" sz="1800" dirty="0" smtClean="0"/>
              <a:t>last modify time </a:t>
            </a:r>
          </a:p>
          <a:p>
            <a:r>
              <a:rPr lang="en-US" sz="1800" dirty="0" smtClean="0"/>
              <a:t>last change time – time file permission, </a:t>
            </a:r>
            <a:r>
              <a:rPr lang="en-US" sz="1800" dirty="0" err="1" smtClean="0"/>
              <a:t>uid</a:t>
            </a:r>
            <a:r>
              <a:rPr lang="en-US" sz="1800" dirty="0" smtClean="0"/>
              <a:t>, </a:t>
            </a:r>
            <a:r>
              <a:rPr lang="en-US" sz="1800" dirty="0" err="1" smtClean="0"/>
              <a:t>gid</a:t>
            </a:r>
            <a:r>
              <a:rPr lang="en-US" sz="1800" dirty="0" smtClean="0"/>
              <a:t>, or hard link count changed </a:t>
            </a:r>
          </a:p>
          <a:p>
            <a:r>
              <a:rPr lang="en-US" sz="1800" dirty="0" err="1" smtClean="0"/>
              <a:t>inode</a:t>
            </a:r>
            <a:r>
              <a:rPr lang="en-US" sz="1800" dirty="0" smtClean="0"/>
              <a:t> number - </a:t>
            </a:r>
            <a:r>
              <a:rPr lang="en-US" sz="1800" dirty="0" err="1" smtClean="0"/>
              <a:t>sytem</a:t>
            </a:r>
            <a:r>
              <a:rPr lang="en-US" sz="1800" dirty="0" smtClean="0"/>
              <a:t> </a:t>
            </a:r>
            <a:r>
              <a:rPr lang="en-US" sz="1800" dirty="0" err="1" smtClean="0"/>
              <a:t>inode</a:t>
            </a:r>
            <a:r>
              <a:rPr lang="en-US" sz="1800" dirty="0" smtClean="0"/>
              <a:t> number of the file </a:t>
            </a:r>
          </a:p>
          <a:p>
            <a:r>
              <a:rPr lang="en-US" sz="1800" dirty="0" smtClean="0"/>
              <a:t>file system id </a:t>
            </a:r>
          </a:p>
          <a:p>
            <a:r>
              <a:rPr lang="en-US" sz="1800" dirty="0" smtClean="0"/>
              <a:t>major and minor device numbers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see many of the file attributes by typing: </a:t>
            </a:r>
          </a:p>
          <a:p>
            <a:pPr>
              <a:buNone/>
            </a:pPr>
            <a:r>
              <a:rPr lang="en-US" dirty="0" err="1" smtClean="0">
                <a:latin typeface="Courier New"/>
                <a:cs typeface="Courier New"/>
              </a:rPr>
              <a:t>ls</a:t>
            </a:r>
            <a:r>
              <a:rPr lang="en-US" dirty="0" smtClean="0">
                <a:latin typeface="Courier New"/>
                <a:cs typeface="Courier New"/>
              </a:rPr>
              <a:t> -</a:t>
            </a:r>
            <a:r>
              <a:rPr lang="en-US" dirty="0" err="1" smtClean="0">
                <a:latin typeface="Courier New"/>
                <a:cs typeface="Courier New"/>
              </a:rPr>
              <a:t>l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199 Apr  2 04:41 </a:t>
            </a:r>
            <a:r>
              <a:rPr lang="en-US" sz="1600" dirty="0" err="1" smtClean="0">
                <a:latin typeface="Courier New"/>
                <a:cs typeface="Courier New"/>
              </a:rPr>
              <a:t>arithmetic.c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142 Apr  2 04:41 </a:t>
            </a:r>
            <a:r>
              <a:rPr lang="en-US" sz="1600" dirty="0" err="1" smtClean="0">
                <a:latin typeface="Courier New"/>
                <a:cs typeface="Courier New"/>
              </a:rPr>
              <a:t>ascii.c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205 Apr  2 04:41 </a:t>
            </a:r>
            <a:r>
              <a:rPr lang="en-US" sz="1600" dirty="0" err="1" smtClean="0">
                <a:latin typeface="Courier New"/>
                <a:cs typeface="Courier New"/>
              </a:rPr>
              <a:t>basic_types.c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 91 Apr  2 04:41 </a:t>
            </a:r>
            <a:r>
              <a:rPr lang="en-US" sz="1600" dirty="0" err="1" smtClean="0">
                <a:latin typeface="Courier New"/>
                <a:cs typeface="Courier New"/>
              </a:rPr>
              <a:t>bit.c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253 Apr  2 04:41 </a:t>
            </a:r>
            <a:r>
              <a:rPr lang="en-US" sz="1600" dirty="0" err="1" smtClean="0">
                <a:latin typeface="Courier New"/>
                <a:cs typeface="Courier New"/>
              </a:rPr>
              <a:t>bitmask.c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 155 Apr  2 04:41 </a:t>
            </a:r>
            <a:r>
              <a:rPr lang="en-US" sz="1600" dirty="0" err="1" smtClean="0">
                <a:latin typeface="Courier New"/>
                <a:cs typeface="Courier New"/>
              </a:rPr>
              <a:t>blocks.c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6021 Apr  1 08:41 </a:t>
            </a:r>
            <a:r>
              <a:rPr lang="en-US" sz="1600" dirty="0" err="1" smtClean="0">
                <a:latin typeface="Courier New"/>
                <a:cs typeface="Courier New"/>
              </a:rPr>
              <a:t>buggy.c</a:t>
            </a:r>
            <a:endParaRPr lang="en-US" sz="16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600" dirty="0" smtClean="0">
                <a:latin typeface="Courier New"/>
                <a:cs typeface="Courier New"/>
              </a:rPr>
              <a:t>-</a:t>
            </a:r>
            <a:r>
              <a:rPr lang="en-US" sz="1600" dirty="0" err="1" smtClean="0">
                <a:latin typeface="Courier New"/>
                <a:cs typeface="Courier New"/>
              </a:rPr>
              <a:t>rw-r--r</a:t>
            </a:r>
            <a:r>
              <a:rPr lang="en-US" sz="1600" dirty="0" smtClean="0">
                <a:latin typeface="Courier New"/>
                <a:cs typeface="Courier New"/>
              </a:rPr>
              <a:t>--. 1 </a:t>
            </a:r>
            <a:r>
              <a:rPr lang="en-US" sz="1600" dirty="0" err="1" smtClean="0">
                <a:latin typeface="Courier New"/>
                <a:cs typeface="Courier New"/>
              </a:rPr>
              <a:t>eileen</a:t>
            </a:r>
            <a:r>
              <a:rPr lang="en-US" sz="1600" dirty="0" smtClean="0">
                <a:latin typeface="Courier New"/>
                <a:cs typeface="Courier New"/>
              </a:rPr>
              <a:t> users    6178 Apr  1 08:33 </a:t>
            </a:r>
            <a:r>
              <a:rPr lang="en-US" sz="1600" dirty="0" err="1" smtClean="0">
                <a:latin typeface="Courier New"/>
                <a:cs typeface="Courier New"/>
              </a:rPr>
              <a:t>commented.c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by the kernel  in managing files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uid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latin typeface="Courier New"/>
                <a:cs typeface="Courier New"/>
              </a:rPr>
              <a:t>gid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are compared against those of a process attempting to access the file to determine which access permissions apply 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make </a:t>
            </a:r>
            <a:r>
              <a:rPr lang="en-US" dirty="0" smtClean="0"/>
              <a:t>utility looks at the last modification time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Not all fields make sense for every file: </a:t>
            </a:r>
          </a:p>
          <a:p>
            <a:pPr lvl="1"/>
            <a:r>
              <a:rPr lang="en-US" dirty="0" smtClean="0"/>
              <a:t>size doesn't apply to device files</a:t>
            </a:r>
          </a:p>
          <a:p>
            <a:pPr lvl="1"/>
            <a:r>
              <a:rPr lang="en-US" dirty="0" smtClean="0"/>
              <a:t>device number doesn't apply to regular files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Some file attributes can’t be changed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inode</a:t>
            </a:r>
            <a:r>
              <a:rPr lang="en-US" dirty="0" smtClean="0"/>
              <a:t> number</a:t>
            </a:r>
          </a:p>
          <a:p>
            <a:r>
              <a:rPr lang="en-US" dirty="0" smtClean="0"/>
              <a:t>file type</a:t>
            </a:r>
          </a:p>
          <a:p>
            <a:r>
              <a:rPr lang="en-US" dirty="0" smtClean="0"/>
              <a:t>file system id</a:t>
            </a:r>
          </a:p>
          <a:p>
            <a:r>
              <a:rPr lang="en-US" dirty="0" smtClean="0"/>
              <a:t>major and minor device number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Changing file attributes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686800" cy="4905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057400"/>
                <a:gridCol w="3733800"/>
              </a:tblGrid>
              <a:tr h="438750">
                <a:tc>
                  <a:txBody>
                    <a:bodyPr/>
                    <a:lstStyle/>
                    <a:p>
                      <a:r>
                        <a:rPr lang="en-US" dirty="0"/>
                        <a:t>-- UNIX command --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-- System call --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-- Attributes changed --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chmod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</a:t>
                      </a:r>
                      <a:r>
                        <a:rPr lang="en-US" dirty="0" smtClean="0"/>
                        <a:t>permissions</a:t>
                      </a:r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chown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chown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uid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chgrp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Courier New"/>
                          <a:cs typeface="Courier New"/>
                        </a:rPr>
                        <a:t>chown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gid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chmod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</a:t>
                      </a:r>
                      <a:r>
                        <a:rPr lang="en-US" dirty="0" smtClean="0"/>
                        <a:t>permissions</a:t>
                      </a:r>
                    </a:p>
                    <a:p>
                      <a:r>
                        <a:rPr lang="en-US" dirty="0" smtClean="0"/>
                        <a:t>last </a:t>
                      </a:r>
                      <a:r>
                        <a:rPr lang="en-US" dirty="0"/>
                        <a:t>change time </a:t>
                      </a:r>
                    </a:p>
                  </a:txBody>
                  <a:tcPr anchor="ctr"/>
                </a:tc>
              </a:tr>
              <a:tr h="757295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touch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utime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last access </a:t>
                      </a:r>
                      <a:r>
                        <a:rPr lang="en-US" dirty="0" smtClean="0"/>
                        <a:t>time</a:t>
                      </a:r>
                    </a:p>
                    <a:p>
                      <a:r>
                        <a:rPr lang="en-US" dirty="0" smtClean="0"/>
                        <a:t>modification </a:t>
                      </a:r>
                      <a:r>
                        <a:rPr lang="en-US" dirty="0"/>
                        <a:t>time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ln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link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increase hard link count </a:t>
                      </a:r>
                    </a:p>
                  </a:txBody>
                  <a:tcPr anchor="ctr"/>
                </a:tc>
              </a:tr>
              <a:tr h="438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ourier New"/>
                          <a:cs typeface="Courier New"/>
                        </a:rPr>
                        <a:t>rm</a:t>
                      </a:r>
                      <a:r>
                        <a:rPr lang="en-US" sz="2400" dirty="0">
                          <a:latin typeface="Courier New"/>
                          <a:cs typeface="Courier New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ourier New"/>
                          <a:cs typeface="Courier New"/>
                        </a:rPr>
                        <a:t>unlink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 hard link count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1338</TotalTime>
  <Words>2109</Words>
  <Application>Microsoft Office PowerPoint</Application>
  <PresentationFormat>On-screen Show (4:3)</PresentationFormat>
  <Paragraphs>467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Flow</vt:lpstr>
      <vt:lpstr>Files and Directories</vt:lpstr>
      <vt:lpstr>File Types in Unix </vt:lpstr>
      <vt:lpstr>creating and removing files</vt:lpstr>
      <vt:lpstr>Creating and removing files</vt:lpstr>
      <vt:lpstr>File attributes</vt:lpstr>
      <vt:lpstr>File attributes</vt:lpstr>
      <vt:lpstr>File attributes</vt:lpstr>
      <vt:lpstr>Some file attributes can’t be changed</vt:lpstr>
      <vt:lpstr>Changing file attributes</vt:lpstr>
      <vt:lpstr>i-nodes and directory structure</vt:lpstr>
      <vt:lpstr>What’s in an i-node record?</vt:lpstr>
      <vt:lpstr>i-node records</vt:lpstr>
      <vt:lpstr>struct stat</vt:lpstr>
      <vt:lpstr>Directory structure</vt:lpstr>
      <vt:lpstr>Links: hard and symbolic</vt:lpstr>
      <vt:lpstr>process-level and kernel level data structures involved in managing file access</vt:lpstr>
      <vt:lpstr>UNIX file access primitives</vt:lpstr>
      <vt:lpstr>open, read, close</vt:lpstr>
      <vt:lpstr>open for reading </vt:lpstr>
      <vt:lpstr>“man open”</vt:lpstr>
      <vt:lpstr>read in the data </vt:lpstr>
      <vt:lpstr>“man read”</vt:lpstr>
      <vt:lpstr>close the file</vt:lpstr>
      <vt:lpstr>“man close”</vt:lpstr>
      <vt:lpstr>open for read &amp; write</vt:lpstr>
      <vt:lpstr>open for write</vt:lpstr>
      <vt:lpstr>open … refinements</vt:lpstr>
      <vt:lpstr>creat – old way to open a file</vt:lpstr>
      <vt:lpstr>File pointer (R/W pointer)</vt:lpstr>
      <vt:lpstr>File pointer </vt:lpstr>
      <vt:lpstr>Example</vt:lpstr>
      <vt:lpstr>Example, continued</vt:lpstr>
      <vt:lpstr>write</vt:lpstr>
      <vt:lpstr>write</vt:lpstr>
      <vt:lpstr>Example</vt:lpstr>
      <vt:lpstr>lseek, random access</vt:lpstr>
      <vt:lpstr>lseek example</vt:lpstr>
      <vt:lpstr>Deleting files</vt:lpstr>
      <vt:lpstr>fcntl – making adjustments</vt:lpstr>
      <vt:lpstr>fcntl</vt:lpstr>
      <vt:lpstr>fcntl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</dc:title>
  <dc:creator>Adam Hoover</dc:creator>
  <cp:lastModifiedBy>Franklin Admin</cp:lastModifiedBy>
  <cp:revision>65</cp:revision>
  <dcterms:created xsi:type="dcterms:W3CDTF">2014-04-02T08:44:06Z</dcterms:created>
  <dcterms:modified xsi:type="dcterms:W3CDTF">2014-04-03T19:04:10Z</dcterms:modified>
</cp:coreProperties>
</file>