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399" r:id="rId3"/>
    <p:sldId id="269" r:id="rId4"/>
    <p:sldId id="270" r:id="rId5"/>
    <p:sldId id="271" r:id="rId6"/>
    <p:sldId id="272" r:id="rId7"/>
    <p:sldId id="418" r:id="rId8"/>
    <p:sldId id="400" r:id="rId9"/>
    <p:sldId id="402" r:id="rId10"/>
    <p:sldId id="403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299" r:id="rId24"/>
    <p:sldId id="300" r:id="rId25"/>
    <p:sldId id="342" r:id="rId26"/>
    <p:sldId id="344" r:id="rId27"/>
    <p:sldId id="363" r:id="rId28"/>
    <p:sldId id="345" r:id="rId29"/>
    <p:sldId id="364" r:id="rId30"/>
    <p:sldId id="398" r:id="rId31"/>
    <p:sldId id="365" r:id="rId32"/>
    <p:sldId id="346" r:id="rId33"/>
    <p:sldId id="366" r:id="rId34"/>
    <p:sldId id="347" r:id="rId35"/>
    <p:sldId id="367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8" autoAdjust="0"/>
    <p:restoredTop sz="85595" autoAdjust="0"/>
  </p:normalViewPr>
  <p:slideViewPr>
    <p:cSldViewPr>
      <p:cViewPr varScale="1">
        <p:scale>
          <a:sx n="56" d="100"/>
          <a:sy n="5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DE3E1A2-B5E0-4970-8105-813AB0CE36C9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D5A7B2-2711-4CBB-8E7B-2E7637A9A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21E3B-7310-4D5B-B601-A032B8EC37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951E6-04C2-4E98-9B8B-7C2578126D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2F73E-74CB-473B-AC44-E43F71251A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E20D55-12E1-4D73-87A7-EC9BA66204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D0595-49D8-4903-BFCE-2C843BACF3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EDD22-3B3E-4864-B803-8783CCAC52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C4971-EDA1-47C1-A006-E6B5F603C7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5841D-73A3-48DA-A9C0-60E1BC48B46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46E42-B800-4CF1-B19F-B19FE7A29EC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1638A-F729-40B5-98ED-5084603E65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2FB27-B508-4A67-A12B-7A601FD26A8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647A8-04CB-4F0E-8F85-98749BC9A2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27A3F-EEF1-4F93-917F-EB4D33D207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C2B6D-E3C3-4ADA-8198-1D5BE7C7DE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126C1-CD28-4AAB-B3E9-045D28EF08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CF7A4-9781-4068-AB2D-87191A72F8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16D95-1962-4BAD-B083-B10C2434B3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8D6DF-4FCF-4407-953D-6ACF7FFE9B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AA552-DBCC-46DA-BF11-6D2B4E969F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C568D4-CF47-4D14-B6B1-2D4C815AC580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12462A-5E4C-4BEF-A3B3-F1A8857EB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426C-14A9-4B5A-9819-E32E0A404331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E225-696D-4D42-9BE1-362DCE24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873E-B420-4BBF-861A-710CA51393AC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ACB5-5530-487F-8B18-8071FF407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7AEF-FD73-4500-924F-268383EF3012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1EC2-9C67-437F-8CE2-4AB648680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1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39081B-CF07-47F6-8358-C42949557820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	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1ACD05-FE1F-4A13-B6B7-E07EECCCA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5B8F1-8B3A-43EF-B2D6-024D13FE383B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1C1AB5-E812-47EE-87D9-9F8840E4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45516-2AE2-49B6-9F4E-00174523E81B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EDE816-E8C5-433C-BE9C-41C019144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3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C3488-7267-4C34-95AC-04727075F052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31DF05-3F4D-4F0A-8943-8C838C58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0C47BD-AFCE-460E-875A-B635F1E5DC6E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F57A3-2EC0-4514-ABCE-E133B692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83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35C1-9032-4FAF-AFB2-E849806930B5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DEAD-89E1-4620-9C01-06889B225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39485-CC1E-4CE0-9301-ECEC4B39DF78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6D3F2-4076-426F-A623-85385E0B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01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33ADFF-D11B-4152-A7A2-E004F6403B93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C420AB-B567-4058-B21C-72932883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FB3A64-4065-482A-B48B-C7FCB84B5808}" type="datetime1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5FF063-72B6-4D77-B763-0D1386D6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22" r:id="rId7"/>
    <p:sldLayoutId id="2147483732" r:id="rId8"/>
    <p:sldLayoutId id="2147483733" r:id="rId9"/>
    <p:sldLayoutId id="2147483723" r:id="rId10"/>
    <p:sldLayoutId id="2147483724" r:id="rId11"/>
    <p:sldLayoutId id="214748372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3380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338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vs. C++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 dirty="0" smtClean="0"/>
              <a:t>CSCI 1730</a:t>
            </a:r>
          </a:p>
          <a:p>
            <a:pPr marR="0" eaLnBrk="1" hangingPunct="1"/>
            <a:r>
              <a:rPr lang="en-US" altLang="en-US" dirty="0" smtClean="0"/>
              <a:t>January </a:t>
            </a:r>
            <a:r>
              <a:rPr lang="en-US" altLang="en-US" dirty="0"/>
              <a:t>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2014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jhtp_01_BoilDownImages_Page_3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9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2: Compile</a:t>
            </a:r>
          </a:p>
          <a:p>
            <a:pPr eaLnBrk="1" hangingPunct="1"/>
            <a:endParaRPr lang="en-US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 the java program into </a:t>
            </a:r>
            <a:r>
              <a:rPr lang="en-US" alt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endParaRPr lang="en-US" alt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7" indent="-514350" eaLnBrk="1" hangingPunct="1">
              <a:buFont typeface="+mj-lt"/>
              <a:buAutoNum type="arabicPeriod" startAt="2"/>
            </a:pPr>
            <a:endParaRPr lang="en-US" alt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javac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Welcome.java</a:t>
            </a:r>
          </a:p>
          <a:p>
            <a:pPr lvl="1" eaLnBrk="1" hangingPunct="1"/>
            <a:endParaRPr lang="en-US" alt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program compiles, the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is: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.class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called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Welcome.class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contains the compiled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(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9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jhtp_01_BoilDownImages_Page_37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4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</a:t>
            </a:r>
            <a:r>
              <a:rPr lang="en-US" altLang="en-US" sz="25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 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tasks to 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execute, but are not directly executable on the hardware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 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altLang="en-US" sz="2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JVM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 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Machine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JVM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)—a part of the JDK and the foundation of the Java platform.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machine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)—a software application that simulates a 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Hides the underlying operating system and hardware from the programs that interact with it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JVM 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implemented on many computer platforms, applications that it executes can be used on all those platforms.</a:t>
            </a:r>
          </a:p>
        </p:txBody>
      </p:sp>
    </p:spTree>
    <p:extLst>
      <p:ext uri="{BB962C8B-B14F-4D97-AF65-F5344CB8AC3E}">
        <p14:creationId xmlns:p14="http://schemas.microsoft.com/office/powerpoint/2010/main" val="327963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24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platform independent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 not depend on a particular hardware platform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altLang="en-US" sz="2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alt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execute on any platform containing a JVM that understands the version of Java in which the </a:t>
            </a:r>
            <a:r>
              <a:rPr lang="en-US" alt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compiled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JVM is invoked by the </a:t>
            </a:r>
            <a:r>
              <a:rPr lang="en-US" altLang="en-US" sz="2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command. For example, to execute a Java application called Welcome, you’d type the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Welcome</a:t>
            </a:r>
          </a:p>
        </p:txBody>
      </p:sp>
    </p:spTree>
    <p:extLst>
      <p:ext uri="{BB962C8B-B14F-4D97-AF65-F5344CB8AC3E}">
        <p14:creationId xmlns:p14="http://schemas.microsoft.com/office/powerpoint/2010/main" val="271618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34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3: Loading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into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marL="623887" indent="-514350" eaLnBrk="1" hangingPunct="1">
              <a:lnSpc>
                <a:spcPct val="90000"/>
              </a:lnSpc>
              <a:buFont typeface="+mj-lt"/>
              <a:buAutoNum type="arabicPeriod" startAt="3"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JVM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loader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.class files containing the program’s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transfers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to primary memory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Incrementally loads additional .class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.class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 can be loaded from a disk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9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 descr="jhtp_01_BoilDownImages_Page_38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7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4: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Verification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classes are loaded, the </a:t>
            </a:r>
            <a:r>
              <a:rPr lang="en-US" alt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verifier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examines their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they’re valid and do not violate Java’s security restrictions.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enforces strong security to make sure that Java programs arriving over the network do not damage your files or your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(worms, viruses, etc.)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9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jhtp_01_BoilDownImages_Page_39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52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5: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JVM 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program’s </a:t>
            </a:r>
            <a:r>
              <a:rPr lang="en-US" alt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lvl="1" indent="0" eaLnBrk="1" hangingPunct="1">
              <a:lnSpc>
                <a:spcPct val="90000"/>
              </a:lnSpc>
              <a:buNone/>
            </a:pP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JVMs typically execute </a:t>
            </a:r>
            <a:r>
              <a:rPr lang="en-US" alt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a combination of interpretation and so-called 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just-in-time (JIT) 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compilation </a:t>
            </a: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Analyzes the </a:t>
            </a:r>
            <a:r>
              <a:rPr lang="en-US" alt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they’re interpreted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just-in-time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compiler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—known as the 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</a:t>
            </a:r>
            <a:r>
              <a:rPr lang="en-US" altLang="en-US" sz="21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HotSpot</a:t>
            </a: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compiler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—translates the </a:t>
            </a:r>
            <a:r>
              <a:rPr lang="en-US" alt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underlying computer’s machine language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JVM encounters these compiled parts again, the faster machine-language code executes.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1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 environment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Java 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C++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 programs 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C++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 for today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085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altLang="en-US" sz="21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Java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go through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alt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compilation </a:t>
            </a:r>
            <a:r>
              <a:rPr lang="en-US" alt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1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 which source code is translated into </a:t>
            </a:r>
            <a:r>
              <a:rPr lang="en-US" alt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 portability across JVMs on different computer platforms</a:t>
            </a: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second, </a:t>
            </a: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execution, </a:t>
            </a: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the </a:t>
            </a:r>
            <a:r>
              <a:rPr lang="en-US" alt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bytecodes</a:t>
            </a:r>
            <a:r>
              <a:rPr lang="en-US" alt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translated into machine language for the actual computer on which the program executes.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50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 descr="jhtp_01_BoilDownImages_Page_40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Lucida Sans Unicode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628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6764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</a:t>
            </a:r>
            <a:r>
              <a:rPr lang="en-US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Environment</a:t>
            </a:r>
            <a:endParaRPr lang="en-US" sz="4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systems generally consist of three parts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development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lvl="1" eaLnBrk="1" hangingPunct="1"/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Standard Library.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programs typically go through six phases: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2" indent="-45720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</a:p>
          <a:p>
            <a:pPr marL="1087438" lvl="2" indent="-45720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</a:t>
            </a:r>
          </a:p>
          <a:p>
            <a:pPr marL="1087438" lvl="2" indent="-45720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</a:t>
            </a:r>
          </a:p>
          <a:p>
            <a:pPr marL="1087438" lvl="2" indent="-45720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 marL="1087438" lvl="2" indent="-45720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  <a:p>
            <a:pPr marL="1087438" lvl="2" indent="-45720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Editing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editing a file with an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program, normally known simply as an editor.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C++ program (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using the editor.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any necessary corrections.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program.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source code filenames often end with the .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.cxx, .cc or .C extensions (note that C is in uppercase) which indicate that a file contains C++ source code. 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01imageslides_Page_40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2: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solidFill>
                  <a:srgbClr val="338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preprocessor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executes automatically before the compiler’s translation phase begins (so we call preprocessing Phase 2 and compiling Phase 3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typing the compile command kicks off both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preprocessor directives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certain manipulations are to be performed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compilation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to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other text files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perform text replacement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ch01imageslides_Page_41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 –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ompilation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compiler translates the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pre-processed code into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machine-language code—also referred to as object code.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ch01imageslides_Page_42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2667000"/>
            <a:ext cx="5562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Machine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Languages, Assembly Languages and High-Level Languages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Programmers write instructions in various programming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understandable by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intermediate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 steps. </a:t>
            </a:r>
            <a:endParaRPr lang="en-US" alt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may be divided into three general types: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languages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languag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languages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endParaRPr lang="en-US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 code produced by the C++ compiler typically contains “holes” due to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“missing parts”  -- code that the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programmer has “promised” the compiler will be available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 the object code with the code for the missing functions to produce an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executable program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program compiles and links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</a:p>
          <a:p>
            <a:pPr lvl="2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executable image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ch01imageslides_Page_43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 program can be executed, it must first be placed in memory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done by the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loader,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takes the executable image from disk and transfers it to memory.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components from shared libraries that support the program are also loaded.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ch01imageslides_Page_44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C++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6: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the computer, under the control of its CPU,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program one instruction at a time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modern computer architectures can execute several instructions in parallel. 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ch01imageslides_Page_45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Machine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Languages, Assembly Languages and High-Level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Languages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achine language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that computer can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its hardware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strings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numbers (ultimately reduced to 1s and 0s) that instruct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perform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at a time.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dependent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—a particular machine language can be used on only one type of computer.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ssembly languages: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English-like </a:t>
            </a:r>
            <a:r>
              <a:rPr lang="en-US" alt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 to represent elementary operations. </a:t>
            </a:r>
            <a:endParaRPr lang="en-US" altLang="en-US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ssemblers</a:t>
            </a:r>
            <a:r>
              <a:rPr lang="en-US" altLang="en-US" sz="2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assembly-language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machine language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Machine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Languages, Assembly Languages and High-Level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Languages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languages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statements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accomplish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Compilers: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high-level language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lvl="1" eaLnBrk="1" hangingPunct="1"/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Programmers write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that look almost like everyday English and contain commonly used mathematical notations.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payroll program written in a high-level language might contain a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such as</a:t>
            </a:r>
          </a:p>
          <a:p>
            <a:pPr lvl="2" eaLnBrk="1" hangingPunct="1"/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grossPay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basePay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overTimePay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Machine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Languages, Assembly Languages and High-Level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Languages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Compiling a high-level language program into machine language can take a considerable amount of computer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in the past than now</a:t>
            </a:r>
          </a:p>
          <a:p>
            <a:pPr marL="392113" lvl="1" indent="0" eaLnBrk="1" hangingPunct="1">
              <a:buNone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execute high-level language programs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</a:p>
          <a:p>
            <a:pPr lvl="2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run slower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compiled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6764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</a:p>
          <a:p>
            <a:r>
              <a:rPr lang="en-US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Environment</a:t>
            </a:r>
            <a:endParaRPr lang="en-US" sz="4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8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lnSpc>
                <a:spcPct val="80000"/>
              </a:lnSpc>
              <a:buNone/>
            </a:pPr>
            <a:endParaRPr lang="en-US" alt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normally go through five 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2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</a:t>
            </a:r>
            <a:endParaRPr lang="en-US" altLang="en-US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2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ompile</a:t>
            </a:r>
            <a:endParaRPr lang="en-US" altLang="en-US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2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oad</a:t>
            </a:r>
            <a:endParaRPr lang="en-US" altLang="en-US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2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erify</a:t>
            </a:r>
            <a:endParaRPr lang="en-US" altLang="en-US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2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xecute</a:t>
            </a:r>
            <a:endParaRPr lang="en-US" altLang="en-US" sz="26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2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Typical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Development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Environment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952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Editing</a:t>
            </a:r>
            <a:endParaRPr lang="en-US" altLang="en-US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475" lvl="1" indent="-514350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Java program (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using the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editor.</a:t>
            </a:r>
          </a:p>
          <a:p>
            <a:pPr marL="879475" lvl="1" indent="-514350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necessary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corrections.</a:t>
            </a:r>
          </a:p>
          <a:p>
            <a:pPr marL="879475" lvl="1" indent="-514350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9475" lvl="1" indent="-514350" eaLnBrk="1" hangingPunct="1"/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0" eaLnBrk="1" hangingPunct="1"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filename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 with the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.java 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95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334</TotalTime>
  <Words>1214</Words>
  <Application>Microsoft Office PowerPoint</Application>
  <PresentationFormat>On-screen Show (4:3)</PresentationFormat>
  <Paragraphs>190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Times New Roman</vt:lpstr>
      <vt:lpstr>Lucida Console</vt:lpstr>
      <vt:lpstr>AGaramond Bold</vt:lpstr>
      <vt:lpstr>AGaramond</vt:lpstr>
      <vt:lpstr>Concourse</vt:lpstr>
      <vt:lpstr> Java vs. C++ </vt:lpstr>
      <vt:lpstr>Outline for today</vt:lpstr>
      <vt:lpstr>Machine Languages, Assembly Languages and High-Level Languages</vt:lpstr>
      <vt:lpstr>Machine Languages, Assembly Languages and High-Level Languages</vt:lpstr>
      <vt:lpstr>Machine Languages, Assembly Languages and High-Level Languages</vt:lpstr>
      <vt:lpstr>Machine Languages, Assembly Languages and High-Level Languages</vt:lpstr>
      <vt:lpstr>PowerPoint Presentation</vt:lpstr>
      <vt:lpstr>Typical Java Development Environment</vt:lpstr>
      <vt:lpstr>Typical Java Development Environment</vt:lpstr>
      <vt:lpstr>PowerPoint Presentation</vt:lpstr>
      <vt:lpstr>Typical Java Development Environment</vt:lpstr>
      <vt:lpstr>PowerPoint Presentation</vt:lpstr>
      <vt:lpstr>Typical Java Development Environment</vt:lpstr>
      <vt:lpstr>Typical Java Development Environment</vt:lpstr>
      <vt:lpstr>Typical Java Development Environment</vt:lpstr>
      <vt:lpstr>PowerPoint Presentation</vt:lpstr>
      <vt:lpstr>Typical Java Development Environment</vt:lpstr>
      <vt:lpstr>PowerPoint Presentation</vt:lpstr>
      <vt:lpstr>Typical Java Development Environment</vt:lpstr>
      <vt:lpstr>Typical Java Development Environment</vt:lpstr>
      <vt:lpstr>PowerPoint Presentation</vt:lpstr>
      <vt:lpstr>PowerPoint Presentation</vt:lpstr>
      <vt:lpstr>Typical C++ Development Environment</vt:lpstr>
      <vt:lpstr>Typical C++ Development Environment</vt:lpstr>
      <vt:lpstr>PowerPoint Presentation</vt:lpstr>
      <vt:lpstr>Typical C++ Development Environment</vt:lpstr>
      <vt:lpstr>PowerPoint Presentation</vt:lpstr>
      <vt:lpstr>Typical C++ Development Environment</vt:lpstr>
      <vt:lpstr>PowerPoint Presentation</vt:lpstr>
      <vt:lpstr>Typical C++ Development Environment</vt:lpstr>
      <vt:lpstr>PowerPoint Presentation</vt:lpstr>
      <vt:lpstr>Typical C++ Development Environment</vt:lpstr>
      <vt:lpstr>PowerPoint Presentation</vt:lpstr>
      <vt:lpstr>Typical C++ Development Environment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Computers and C++</dc:title>
  <dc:creator>Abbey Deitel</dc:creator>
  <cp:lastModifiedBy>Franklin Admin</cp:lastModifiedBy>
  <cp:revision>65</cp:revision>
  <dcterms:created xsi:type="dcterms:W3CDTF">2011-03-24T18:49:08Z</dcterms:created>
  <dcterms:modified xsi:type="dcterms:W3CDTF">2014-01-09T18:20:15Z</dcterms:modified>
</cp:coreProperties>
</file>