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0" r:id="rId2"/>
    <p:sldId id="272" r:id="rId3"/>
    <p:sldId id="273" r:id="rId4"/>
    <p:sldId id="274" r:id="rId5"/>
    <p:sldId id="277" r:id="rId6"/>
    <p:sldId id="278" r:id="rId7"/>
    <p:sldId id="275" r:id="rId8"/>
    <p:sldId id="276" r:id="rId9"/>
    <p:sldId id="279" r:id="rId10"/>
    <p:sldId id="280" r:id="rId11"/>
    <p:sldId id="281" r:id="rId12"/>
    <p:sldId id="282" r:id="rId13"/>
    <p:sldId id="283" r:id="rId14"/>
    <p:sldId id="284" r:id="rId15"/>
    <p:sldId id="285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0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68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bjectiver.com/fileadmin/download/documents/KaosTutorial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-stc.org/proceedings/2010/pdfs/jwm2677.pdf" TargetMode="External"/><Relationship Id="rId2" Type="http://schemas.openxmlformats.org/officeDocument/2006/relationships/hyperlink" Target="http://www.math.uaa.alaska.edu/~afkjm/cs401/IEEE830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belia.com/docs/12207cpt.pdf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11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Requirements analysis </a:t>
            </a:r>
            <a:r>
              <a:rPr lang="en-US" dirty="0" smtClean="0">
                <a:solidFill>
                  <a:schemeClr val="tx1"/>
                </a:solidFill>
              </a:rPr>
              <a:t>methods, cont’d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</a:p>
          <a:p>
            <a:r>
              <a:rPr lang="en-US" dirty="0" smtClean="0"/>
              <a:t>Partitioning – break system into parts such as ODB, phone, and cloud</a:t>
            </a:r>
          </a:p>
          <a:p>
            <a:r>
              <a:rPr lang="en-US" dirty="0" smtClean="0"/>
              <a:t>Projection – break system into views – such as data flow from car to cloud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230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702" y="1905000"/>
            <a:ext cx="8229600" cy="4525963"/>
          </a:xfrm>
        </p:spPr>
        <p:txBody>
          <a:bodyPr/>
          <a:lstStyle/>
          <a:p>
            <a:r>
              <a:rPr lang="en-US" dirty="0" smtClean="0"/>
              <a:t>There is a system hierarchy</a:t>
            </a:r>
          </a:p>
          <a:p>
            <a:r>
              <a:rPr lang="en-US" dirty="0" smtClean="0"/>
              <a:t>It is a containment hierarchy</a:t>
            </a:r>
          </a:p>
          <a:p>
            <a:r>
              <a:rPr lang="en-US" dirty="0" smtClean="0"/>
              <a:t>Using an o-o approach  each top leve</a:t>
            </a:r>
            <a:r>
              <a:rPr lang="en-US" dirty="0"/>
              <a:t>l</a:t>
            </a:r>
            <a:r>
              <a:rPr lang="en-US" dirty="0" smtClean="0"/>
              <a:t> object decomposes into object that implement those objects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627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can be an effective analysis technique for a system such as ours that is largely computational.</a:t>
            </a:r>
          </a:p>
          <a:p>
            <a:r>
              <a:rPr lang="en-US" dirty="0" smtClean="0"/>
              <a:t>Trace flows from actor into center if system and on to destination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22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www.objectiver.com/fileadmin/download/documents/KaosTutorial.pdf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38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http://www.math.uaa.alaska.edu/~</a:t>
            </a:r>
            <a:r>
              <a:rPr lang="en-US" dirty="0" smtClean="0">
                <a:hlinkClick r:id="rId2"/>
              </a:rPr>
              <a:t>afkjm/cs401/IEEE830.pdf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www.ieee-stc.org/proceedings/2010/pdfs/jwm2677.pdf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www.abelia.com/docs/12207cpt.pdf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18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 an IEEE 830 compliant SRS for the software that will run in the cell phone for our OBD to cloud system.</a:t>
            </a:r>
          </a:p>
          <a:p>
            <a:r>
              <a:rPr lang="en-US" dirty="0" smtClean="0"/>
              <a:t>Due Oct 1 by 11:59 pm.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362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landscape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389" y="1417638"/>
            <a:ext cx="6429519" cy="544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559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requirements have been identified through elicitation; written in the language of the customer</a:t>
            </a:r>
          </a:p>
          <a:p>
            <a:r>
              <a:rPr lang="en-US" dirty="0" smtClean="0"/>
              <a:t>Product requirements have been identified through domain analysis; written in the language of domain experts</a:t>
            </a:r>
          </a:p>
          <a:p>
            <a:r>
              <a:rPr lang="en-US" dirty="0" smtClean="0"/>
              <a:t>“Derived” requirements are constructed by making these other requirements more explicit; written in the language of the developer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017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be several levels</a:t>
            </a:r>
          </a:p>
          <a:p>
            <a:r>
              <a:rPr lang="en-US" dirty="0" smtClean="0"/>
              <a:t>Customer =&gt; Systems engineer =&gt; software engineer </a:t>
            </a:r>
          </a:p>
          <a:p>
            <a:r>
              <a:rPr lang="en-US" dirty="0" err="1" smtClean="0"/>
              <a:t>DoD</a:t>
            </a:r>
            <a:r>
              <a:rPr lang="en-US" dirty="0" smtClean="0"/>
              <a:t> usually has 4 levels starting with commanders</a:t>
            </a:r>
          </a:p>
          <a:p>
            <a:r>
              <a:rPr lang="en-US" dirty="0" smtClean="0"/>
              <a:t>Lowest level is sufficient as a contract  with developers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136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Accurate representation of needed behavior</a:t>
            </a:r>
          </a:p>
          <a:p>
            <a:r>
              <a:rPr lang="en-US" dirty="0" smtClean="0"/>
              <a:t>Complete</a:t>
            </a:r>
          </a:p>
          <a:p>
            <a:pPr lvl="1"/>
            <a:r>
              <a:rPr lang="en-US" dirty="0" smtClean="0"/>
              <a:t>Includes all needed behaviors</a:t>
            </a:r>
          </a:p>
          <a:p>
            <a:r>
              <a:rPr lang="en-US" dirty="0" smtClean="0"/>
              <a:t>Consistent </a:t>
            </a:r>
          </a:p>
          <a:p>
            <a:pPr lvl="1"/>
            <a:r>
              <a:rPr lang="en-US" dirty="0" smtClean="0"/>
              <a:t>No requirement contradicts another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907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1030"/>
          <p:cNvSpPr>
            <a:spLocks noChangeArrowheads="1"/>
          </p:cNvSpPr>
          <p:nvPr/>
        </p:nvSpPr>
        <p:spPr bwMode="auto">
          <a:xfrm>
            <a:off x="1066800" y="4343400"/>
            <a:ext cx="7696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77850" indent="-57785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952500" indent="-49530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27150" indent="-41275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743075" indent="-371475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200275" indent="-371475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6574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1146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5718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40290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327150" marR="0" lvl="2" indent="-412750" defTabSz="91440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3333CC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0" lang="en-US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R5.4:  	When the vehicle is cruising at a speed </a:t>
            </a:r>
            <a:r>
              <a:rPr kumimoji="0" lang="en-US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greater 		than 300 mph</a:t>
            </a:r>
            <a:r>
              <a:rPr kumimoji="0" lang="en-US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, a special “watchdog” safety 		mechanism will be automatically activated.</a:t>
            </a:r>
            <a:endParaRPr kumimoji="0" lang="en-US" altLang="en-US" sz="16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</a:endParaRPr>
          </a:p>
        </p:txBody>
      </p:sp>
      <p:sp>
        <p:nvSpPr>
          <p:cNvPr id="5" name="Rectangle 1031"/>
          <p:cNvSpPr>
            <a:spLocks noChangeArrowheads="1"/>
          </p:cNvSpPr>
          <p:nvPr/>
        </p:nvSpPr>
        <p:spPr bwMode="auto">
          <a:xfrm>
            <a:off x="1066800" y="2819400"/>
            <a:ext cx="7924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77850" indent="-57785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952500" indent="-49530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327150" indent="-41275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743075" indent="-371475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200275" indent="-371475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6574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1146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5718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4029075" indent="-371475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327150" marR="0" lvl="2" indent="-41275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3333CC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0" lang="en-US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Example:</a:t>
            </a:r>
          </a:p>
          <a:p>
            <a:pPr marL="1327150" marR="0" lvl="2" indent="-41275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3333CC"/>
              </a:buClr>
              <a:buSzPct val="50000"/>
              <a:buFont typeface="Monotype Sorts" pitchFamily="2" charset="2"/>
              <a:buNone/>
              <a:tabLst/>
              <a:defRPr/>
            </a:pPr>
            <a:endParaRPr kumimoji="0" lang="en-US" altLang="en-US" sz="20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</a:endParaRPr>
          </a:p>
          <a:p>
            <a:pPr marL="1327150" marR="0" lvl="2" indent="-412750" defTabSz="91440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3333CC"/>
              </a:buClr>
              <a:buSzPct val="50000"/>
              <a:buFont typeface="Monotype Sorts" pitchFamily="2" charset="2"/>
              <a:buNone/>
              <a:tabLst/>
              <a:defRPr/>
            </a:pPr>
            <a:r>
              <a:rPr kumimoji="0" lang="en-US" alt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 </a:t>
            </a:r>
            <a:r>
              <a:rPr kumimoji="0" lang="en-US" altLang="en-US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</a:rPr>
              <a:t>R1.2: The speed of the vehicle will never exceed 250 mph.</a:t>
            </a:r>
            <a:endParaRPr kumimoji="0" lang="en-US" altLang="en-US" sz="16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7817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move from one level to another need to be certain that:</a:t>
            </a:r>
          </a:p>
          <a:p>
            <a:pPr lvl="1"/>
            <a:r>
              <a:rPr lang="en-US" dirty="0" smtClean="0"/>
              <a:t>All requirements at one level are represented at the next lower level</a:t>
            </a:r>
          </a:p>
          <a:p>
            <a:pPr lvl="1"/>
            <a:r>
              <a:rPr lang="en-US" dirty="0" smtClean="0"/>
              <a:t>The statement of the more specific requirement does not contradict the higher level</a:t>
            </a:r>
          </a:p>
          <a:p>
            <a:pPr lvl="1"/>
            <a:r>
              <a:rPr lang="en-US" dirty="0" smtClean="0"/>
              <a:t>All requirements must be correct – require behaviors that are the ones needed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171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able to show the relationship between a requirement at one level and another</a:t>
            </a:r>
          </a:p>
          <a:p>
            <a:r>
              <a:rPr lang="en-US" dirty="0" smtClean="0"/>
              <a:t>Usually a matrix maps the requirements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9450" y="3657600"/>
            <a:ext cx="816120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 1: #5 The OBD reader provides access to values on the CAN bus. </a:t>
            </a:r>
          </a:p>
          <a:p>
            <a:endParaRPr lang="en-US" dirty="0"/>
          </a:p>
          <a:p>
            <a:r>
              <a:rPr lang="en-US" dirty="0" smtClean="0"/>
              <a:t>Level 2: #7.5 The OBD reader provides access to the following values that are </a:t>
            </a:r>
          </a:p>
          <a:p>
            <a:r>
              <a:rPr lang="en-US" dirty="0" smtClean="0"/>
              <a:t>available on the CAN Bus: </a:t>
            </a:r>
          </a:p>
          <a:p>
            <a:r>
              <a:rPr lang="en-US" dirty="0" smtClean="0"/>
              <a:t>$</a:t>
            </a:r>
            <a:r>
              <a:rPr lang="en-US" dirty="0"/>
              <a:t>01 Rich to Lean sensor threshold voltage, (Constant)</a:t>
            </a:r>
          </a:p>
          <a:p>
            <a:r>
              <a:rPr lang="en-US" dirty="0"/>
              <a:t>$02 Lean to Rich sensor threshold voltage, (Constant)</a:t>
            </a:r>
          </a:p>
          <a:p>
            <a:r>
              <a:rPr lang="en-US" dirty="0"/>
              <a:t>$</a:t>
            </a:r>
            <a:r>
              <a:rPr lang="en-US" dirty="0" smtClean="0"/>
              <a:t>03 Low </a:t>
            </a:r>
            <a:r>
              <a:rPr lang="en-US" dirty="0"/>
              <a:t>sensor voltage for switch time calculation, </a:t>
            </a:r>
            <a:r>
              <a:rPr lang="en-US" dirty="0" smtClean="0"/>
              <a:t> (</a:t>
            </a:r>
            <a:r>
              <a:rPr lang="en-US" dirty="0"/>
              <a:t>Constant)</a:t>
            </a:r>
          </a:p>
          <a:p>
            <a:r>
              <a:rPr lang="en-US" dirty="0"/>
              <a:t>$</a:t>
            </a:r>
            <a:r>
              <a:rPr lang="en-US" dirty="0" smtClean="0"/>
              <a:t>04 High </a:t>
            </a:r>
            <a:r>
              <a:rPr lang="en-US" dirty="0"/>
              <a:t>sensor voltage for switch time calculation, </a:t>
            </a:r>
            <a:r>
              <a:rPr lang="en-US" dirty="0" smtClean="0"/>
              <a:t>(</a:t>
            </a:r>
            <a:r>
              <a:rPr lang="en-US" dirty="0"/>
              <a:t>Constant)</a:t>
            </a:r>
          </a:p>
          <a:p>
            <a:r>
              <a:rPr lang="en-US" dirty="0"/>
              <a:t>$05 Rich to Lean sensor switch time, (Calculated)</a:t>
            </a:r>
          </a:p>
          <a:p>
            <a:r>
              <a:rPr lang="en-US" dirty="0"/>
              <a:t>$</a:t>
            </a:r>
            <a:r>
              <a:rPr lang="en-US" dirty="0" smtClean="0"/>
              <a:t>06 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5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</a:p>
          <a:p>
            <a:r>
              <a:rPr lang="en-US" dirty="0" smtClean="0"/>
              <a:t>Objects</a:t>
            </a:r>
          </a:p>
          <a:p>
            <a:r>
              <a:rPr lang="en-US" dirty="0" smtClean="0"/>
              <a:t>Data </a:t>
            </a:r>
          </a:p>
          <a:p>
            <a:r>
              <a:rPr lang="en-US" dirty="0" smtClean="0"/>
              <a:t>Sequential, parallel, interactive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677211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48992</TotalTime>
  <Words>462</Words>
  <Application>Microsoft Office PowerPoint</Application>
  <PresentationFormat>On-screen Show (4:3)</PresentationFormat>
  <Paragraphs>73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syse802Template</vt:lpstr>
      <vt:lpstr>CPSC 371</vt:lpstr>
      <vt:lpstr>The landscape</vt:lpstr>
      <vt:lpstr>Requirements Analysis </vt:lpstr>
      <vt:lpstr>Derived requirements</vt:lpstr>
      <vt:lpstr>Qualities</vt:lpstr>
      <vt:lpstr>Consistency</vt:lpstr>
      <vt:lpstr>Checks</vt:lpstr>
      <vt:lpstr>Traceability</vt:lpstr>
      <vt:lpstr>System elements</vt:lpstr>
      <vt:lpstr>Operations</vt:lpstr>
      <vt:lpstr>hierarchy</vt:lpstr>
      <vt:lpstr>Data flow</vt:lpstr>
      <vt:lpstr>Kaos</vt:lpstr>
      <vt:lpstr>IEEE 830</vt:lpstr>
      <vt:lpstr>Assignment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107</cp:revision>
  <dcterms:created xsi:type="dcterms:W3CDTF">2011-07-20T15:12:54Z</dcterms:created>
  <dcterms:modified xsi:type="dcterms:W3CDTF">2014-09-25T12:23:52Z</dcterms:modified>
</cp:coreProperties>
</file>