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321" r:id="rId3"/>
    <p:sldId id="308" r:id="rId4"/>
    <p:sldId id="310" r:id="rId5"/>
    <p:sldId id="320" r:id="rId6"/>
    <p:sldId id="311" r:id="rId7"/>
    <p:sldId id="312" r:id="rId8"/>
    <p:sldId id="313" r:id="rId9"/>
    <p:sldId id="314" r:id="rId10"/>
    <p:sldId id="315" r:id="rId11"/>
    <p:sldId id="317" r:id="rId12"/>
    <p:sldId id="318" r:id="rId13"/>
    <p:sldId id="316" r:id="rId14"/>
    <p:sldId id="319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9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ei.cmu.edu/aadl/index.php/Isolette_example#Behavior_descrip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l.acm.org/citation.cfm?id=2527271" TargetMode="External"/><Relationship Id="rId4" Type="http://schemas.openxmlformats.org/officeDocument/2006/relationships/hyperlink" Target="http://www.santoslab.org/pub/high-assurance/module-aadl/slides/AADL-Isolette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17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More on AADL for Specification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Inheritance of a specification</a:t>
            </a:r>
          </a:p>
          <a:p>
            <a:pPr marL="0" indent="0">
              <a:buNone/>
            </a:pPr>
            <a:r>
              <a:rPr lang="en-US" sz="2800" dirty="0"/>
              <a:t>s</a:t>
            </a:r>
            <a:r>
              <a:rPr lang="en-US" sz="2800" dirty="0" smtClean="0"/>
              <a:t>ystem </a:t>
            </a:r>
            <a:r>
              <a:rPr lang="en-US" sz="2800" dirty="0" err="1" smtClean="0"/>
              <a:t>Complete_rt</a:t>
            </a:r>
            <a:r>
              <a:rPr lang="en-US" sz="2800" dirty="0" smtClean="0"/>
              <a:t> extends Complete</a:t>
            </a:r>
          </a:p>
          <a:p>
            <a:pPr marL="0" indent="0">
              <a:buNone/>
            </a:pPr>
            <a:r>
              <a:rPr lang="en-US" sz="2800" dirty="0"/>
              <a:t>e</a:t>
            </a:r>
            <a:r>
              <a:rPr lang="en-US" sz="2800" dirty="0" smtClean="0"/>
              <a:t>nd </a:t>
            </a:r>
            <a:r>
              <a:rPr lang="en-US" sz="2800" dirty="0" err="1" smtClean="0"/>
              <a:t>Complete_rt</a:t>
            </a:r>
            <a:r>
              <a:rPr lang="en-US" sz="2800" dirty="0" smtClean="0"/>
              <a:t>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s</a:t>
            </a:r>
            <a:r>
              <a:rPr lang="en-US" sz="2800" dirty="0" smtClean="0"/>
              <a:t>ystem implementation </a:t>
            </a:r>
            <a:r>
              <a:rPr lang="en-US" sz="2800" dirty="0" err="1" smtClean="0"/>
              <a:t>Complete_rt.PBS_speed_control_ab</a:t>
            </a:r>
            <a:r>
              <a:rPr lang="en-US" sz="2800" dirty="0" smtClean="0"/>
              <a:t> extends </a:t>
            </a:r>
            <a:r>
              <a:rPr lang="en-US" sz="2800" dirty="0" err="1" smtClean="0"/>
              <a:t>Complete.PBA_speed_control_ab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…</a:t>
            </a:r>
          </a:p>
          <a:p>
            <a:pPr marL="0" indent="0">
              <a:buNone/>
            </a:pPr>
            <a:r>
              <a:rPr lang="en-US" sz="2800" dirty="0" smtClean="0"/>
              <a:t>end </a:t>
            </a:r>
            <a:r>
              <a:rPr lang="en-US" sz="2800" dirty="0" err="1" smtClean="0"/>
              <a:t>Complete_rt.PBS_speed_control_ab</a:t>
            </a:r>
            <a:r>
              <a:rPr lang="en-US" sz="2800" dirty="0" smtClean="0"/>
              <a:t>;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67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efines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process control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features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input: in data port signal;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output: feature group </a:t>
            </a:r>
            <a:r>
              <a:rPr lang="en-US" sz="2400" dirty="0" err="1" smtClean="0"/>
              <a:t>output_set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e</a:t>
            </a:r>
            <a:r>
              <a:rPr lang="en-US" sz="2400" dirty="0" smtClean="0"/>
              <a:t>nd control;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process </a:t>
            </a:r>
            <a:r>
              <a:rPr lang="en-US" sz="2400" dirty="0" err="1" smtClean="0"/>
              <a:t>hf_controller</a:t>
            </a:r>
            <a:r>
              <a:rPr lang="en-US" sz="2400" dirty="0" smtClean="0"/>
              <a:t> extends control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features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input: refined to in data port </a:t>
            </a:r>
            <a:r>
              <a:rPr lang="en-US" sz="2400" dirty="0" err="1" smtClean="0"/>
              <a:t>hf_signal.basic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output: refined to feature group </a:t>
            </a:r>
            <a:r>
              <a:rPr lang="en-US" sz="2400" dirty="0" err="1" smtClean="0"/>
              <a:t>hf_output.basic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e</a:t>
            </a:r>
            <a:r>
              <a:rPr lang="en-US" sz="2400" dirty="0" smtClean="0"/>
              <a:t>nd </a:t>
            </a:r>
            <a:r>
              <a:rPr lang="en-US" sz="2400" dirty="0" err="1" smtClean="0"/>
              <a:t>hf_controller</a:t>
            </a:r>
            <a:r>
              <a:rPr lang="en-US" sz="2400" dirty="0" smtClean="0"/>
              <a:t>;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1580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a</a:t>
            </a:r>
            <a:r>
              <a:rPr lang="en-US" sz="2400" dirty="0" smtClean="0"/>
              <a:t>bstract monitor</a:t>
            </a:r>
          </a:p>
          <a:p>
            <a:pPr marL="0" indent="0">
              <a:buNone/>
            </a:pPr>
            <a:r>
              <a:rPr lang="en-US" sz="2400" dirty="0" smtClean="0"/>
              <a:t>end monitor;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</a:t>
            </a:r>
            <a:r>
              <a:rPr lang="en-US" sz="2400" dirty="0" smtClean="0"/>
              <a:t>ystem </a:t>
            </a:r>
            <a:r>
              <a:rPr lang="en-US" sz="2400" dirty="0" err="1" smtClean="0"/>
              <a:t>monitorRT</a:t>
            </a:r>
            <a:r>
              <a:rPr lang="en-US" sz="2400" dirty="0" smtClean="0"/>
              <a:t> extends monitor</a:t>
            </a:r>
          </a:p>
          <a:p>
            <a:pPr marL="0" indent="0">
              <a:buNone/>
            </a:pPr>
            <a:r>
              <a:rPr lang="en-US" sz="2400" dirty="0" smtClean="0"/>
              <a:t>End monitor;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0275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irtual bus secure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nd secure;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irtual bus implementation secure.bit_12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nd secure.bit_12;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494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</a:t>
            </a:r>
            <a:r>
              <a:rPr lang="en-US" sz="2800" smtClean="0"/>
              <a:t>bstract/concrete; type/instantiation</a:t>
            </a:r>
            <a:r>
              <a:rPr lang="en-US" sz="2800" dirty="0" smtClean="0"/>
              <a:t>; design time/compile time/runtime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omits specific type information</a:t>
            </a:r>
          </a:p>
          <a:p>
            <a:r>
              <a:rPr lang="en-US" dirty="0" smtClean="0"/>
              <a:t>Concrete refers to actual types</a:t>
            </a:r>
          </a:p>
          <a:p>
            <a:r>
              <a:rPr lang="en-US" dirty="0" smtClean="0"/>
              <a:t>Type – a definition; a spec</a:t>
            </a:r>
          </a:p>
          <a:p>
            <a:r>
              <a:rPr lang="en-US" dirty="0" smtClean="0"/>
              <a:t>Instantiation – a realization of one instance of a type that will be populated with specific instances for each of its data members</a:t>
            </a:r>
          </a:p>
          <a:p>
            <a:r>
              <a:rPr lang="en-US" dirty="0" smtClean="0"/>
              <a:t>Design time – specifies what resources it will need</a:t>
            </a:r>
          </a:p>
          <a:p>
            <a:r>
              <a:rPr lang="en-US" dirty="0" smtClean="0"/>
              <a:t>Runtime – an instance bound to real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6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310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wiki.sei.cmu.edu/aadl/index.php/Isolette_example#Behavior_description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www.santoslab.org/pub/high-assurance/module-aadl/slides/AADL-Isolette.pdf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dl.acm.org/citation.cfm?id=2527271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33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what the system can do</a:t>
            </a:r>
          </a:p>
          <a:p>
            <a:pPr lvl="1"/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Properties </a:t>
            </a:r>
          </a:p>
          <a:p>
            <a:r>
              <a:rPr lang="en-US" dirty="0" smtClean="0"/>
              <a:t>Be independent of runtime issues</a:t>
            </a:r>
          </a:p>
          <a:p>
            <a:pPr lvl="1"/>
            <a:r>
              <a:rPr lang="en-US" dirty="0" smtClean="0"/>
              <a:t>No implementation specific definitions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9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specification and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AADL uses a wiring approach to connect  component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1440" y="4401764"/>
            <a:ext cx="8915401" cy="1588891"/>
            <a:chOff x="-1" y="4401764"/>
            <a:chExt cx="9144000" cy="1588891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4401764"/>
              <a:ext cx="4080681" cy="14797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3444" y="4565384"/>
              <a:ext cx="3930555" cy="1425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Freeform 6"/>
            <p:cNvSpPr/>
            <p:nvPr/>
          </p:nvSpPr>
          <p:spPr bwMode="auto">
            <a:xfrm>
              <a:off x="3330054" y="4948342"/>
              <a:ext cx="3057098" cy="520775"/>
            </a:xfrm>
            <a:custGeom>
              <a:avLst/>
              <a:gdLst>
                <a:gd name="connsiteX0" fmla="*/ 0 w 3057098"/>
                <a:gd name="connsiteY0" fmla="*/ 33091 h 520775"/>
                <a:gd name="connsiteX1" fmla="*/ 1473958 w 3057098"/>
                <a:gd name="connsiteY1" fmla="*/ 46739 h 520775"/>
                <a:gd name="connsiteX2" fmla="*/ 2074459 w 3057098"/>
                <a:gd name="connsiteY2" fmla="*/ 483467 h 520775"/>
                <a:gd name="connsiteX3" fmla="*/ 3057098 w 3057098"/>
                <a:gd name="connsiteY3" fmla="*/ 497115 h 520775"/>
                <a:gd name="connsiteX4" fmla="*/ 3057098 w 3057098"/>
                <a:gd name="connsiteY4" fmla="*/ 497115 h 520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098" h="520775">
                  <a:moveTo>
                    <a:pt x="0" y="33091"/>
                  </a:moveTo>
                  <a:cubicBezTo>
                    <a:pt x="564107" y="2383"/>
                    <a:pt x="1128215" y="-28324"/>
                    <a:pt x="1473958" y="46739"/>
                  </a:cubicBezTo>
                  <a:cubicBezTo>
                    <a:pt x="1819701" y="121802"/>
                    <a:pt x="1810602" y="408404"/>
                    <a:pt x="2074459" y="483467"/>
                  </a:cubicBezTo>
                  <a:cubicBezTo>
                    <a:pt x="2338316" y="558530"/>
                    <a:pt x="3057098" y="497115"/>
                    <a:pt x="3057098" y="497115"/>
                  </a:cubicBezTo>
                  <a:lnTo>
                    <a:pt x="3057098" y="497115"/>
                  </a:ln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457200" tIns="457200" rIns="457200" bIns="4572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3894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</a:endParaRPr>
            </a:p>
          </p:txBody>
        </p:sp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013" y="4690872"/>
              <a:ext cx="2274650" cy="622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3425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 and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is internal to a system </a:t>
            </a:r>
          </a:p>
          <a:p>
            <a:r>
              <a:rPr lang="en-US" dirty="0" smtClean="0"/>
              <a:t>Connection is between two systems</a:t>
            </a:r>
          </a:p>
          <a:p>
            <a:r>
              <a:rPr lang="en-US" dirty="0" smtClean="0"/>
              <a:t>Connections between ports are </a:t>
            </a:r>
            <a:r>
              <a:rPr lang="en-US" dirty="0" err="1" smtClean="0"/>
              <a:t>uni</a:t>
            </a:r>
            <a:r>
              <a:rPr lang="en-US" dirty="0" smtClean="0"/>
              <a:t>-directional and typed</a:t>
            </a:r>
          </a:p>
          <a:p>
            <a:r>
              <a:rPr lang="en-US" dirty="0" smtClean="0"/>
              <a:t>Ports are either for nominal or error flow</a:t>
            </a:r>
          </a:p>
          <a:p>
            <a:r>
              <a:rPr lang="en-US" dirty="0" smtClean="0"/>
              <a:t>Port may be a source or a sink or neither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temp_sensor_source</a:t>
            </a:r>
            <a:r>
              <a:rPr lang="en-US" sz="2400" dirty="0" smtClean="0"/>
              <a:t> : flow source </a:t>
            </a:r>
            <a:r>
              <a:rPr lang="en-US" sz="2400" dirty="0" err="1" smtClean="0"/>
              <a:t>current_temperature</a:t>
            </a:r>
            <a:r>
              <a:rPr lang="en-US" sz="2400" dirty="0" smtClean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0343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of ports that will be treated as one</a:t>
            </a:r>
          </a:p>
          <a:p>
            <a:r>
              <a:rPr lang="en-US" dirty="0" smtClean="0"/>
              <a:t>“inverse” defines a second set of ports that flow in the reverse direction</a:t>
            </a:r>
          </a:p>
          <a:p>
            <a:pPr marL="0" indent="0">
              <a:buNone/>
            </a:pPr>
            <a:r>
              <a:rPr lang="en-US" sz="1800" b="1" dirty="0" smtClean="0"/>
              <a:t>feature group </a:t>
            </a:r>
            <a:r>
              <a:rPr lang="en-US" sz="1800" b="1" dirty="0" err="1" smtClean="0"/>
              <a:t>Current_Temperature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features</a:t>
            </a:r>
          </a:p>
          <a:p>
            <a:pPr marL="457200" lvl="1" indent="0">
              <a:buNone/>
            </a:pPr>
            <a:r>
              <a:rPr lang="en-US" sz="1400" dirty="0" smtClean="0"/>
              <a:t>value : </a:t>
            </a:r>
            <a:r>
              <a:rPr lang="en-US" sz="1400" b="1" dirty="0" smtClean="0"/>
              <a:t>in data port </a:t>
            </a:r>
            <a:r>
              <a:rPr lang="en-US" sz="1400" b="1" dirty="0" err="1" smtClean="0"/>
              <a:t>Current_Temp_Value</a:t>
            </a:r>
            <a:r>
              <a:rPr lang="en-US" sz="1400" b="1" dirty="0" smtClean="0"/>
              <a:t>;</a:t>
            </a:r>
          </a:p>
          <a:p>
            <a:pPr marL="457200" lvl="1" indent="0">
              <a:buNone/>
            </a:pPr>
            <a:r>
              <a:rPr lang="en-US" sz="1400" dirty="0" smtClean="0"/>
              <a:t>status : </a:t>
            </a:r>
            <a:r>
              <a:rPr lang="en-US" sz="1400" b="1" dirty="0" smtClean="0"/>
              <a:t>in data port </a:t>
            </a:r>
            <a:r>
              <a:rPr lang="en-US" sz="1400" b="1" dirty="0" err="1" smtClean="0"/>
              <a:t>Current_Temp_Status</a:t>
            </a:r>
            <a:r>
              <a:rPr lang="en-US" sz="1400" b="1" dirty="0" smtClean="0"/>
              <a:t>;</a:t>
            </a:r>
          </a:p>
          <a:p>
            <a:pPr marL="0" indent="0">
              <a:buNone/>
            </a:pPr>
            <a:r>
              <a:rPr lang="en-US" sz="1800" b="1" dirty="0" smtClean="0"/>
              <a:t>End </a:t>
            </a:r>
            <a:r>
              <a:rPr lang="en-US" sz="1800" b="1" dirty="0" err="1" smtClean="0"/>
              <a:t>Current_Temperature</a:t>
            </a:r>
            <a:r>
              <a:rPr lang="en-US" sz="1800" b="1" dirty="0" smtClean="0"/>
              <a:t>;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dirty="0" err="1"/>
              <a:t>current_temperature</a:t>
            </a:r>
            <a:r>
              <a:rPr lang="en-US" sz="1800" dirty="0"/>
              <a:t> : </a:t>
            </a:r>
            <a:r>
              <a:rPr lang="en-US" sz="1800" b="1" dirty="0"/>
              <a:t>feature group inverse of </a:t>
            </a:r>
            <a:r>
              <a:rPr lang="en-US" sz="1800" b="1" dirty="0" err="1"/>
              <a:t>Current_Temperature</a:t>
            </a:r>
            <a:r>
              <a:rPr lang="en-US" sz="1800" b="1" dirty="0"/>
              <a:t>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13000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Isolette_Properties</a:t>
            </a:r>
            <a:r>
              <a:rPr lang="en-US" sz="2000" dirty="0"/>
              <a:t>::</a:t>
            </a:r>
            <a:r>
              <a:rPr lang="en-US" sz="2000" dirty="0" err="1"/>
              <a:t>Temperature_Increase_Rate</a:t>
            </a:r>
            <a:r>
              <a:rPr lang="en-US" sz="2000" dirty="0"/>
              <a:t> =&gt; 0.5 </a:t>
            </a:r>
            <a:r>
              <a:rPr lang="en-US" sz="2000" dirty="0" err="1"/>
              <a:t>Fdeg_Minute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 err="1" smtClean="0"/>
              <a:t>Isolette_Properties</a:t>
            </a:r>
            <a:r>
              <a:rPr lang="en-US" sz="2000" dirty="0"/>
              <a:t>::</a:t>
            </a:r>
            <a:r>
              <a:rPr lang="en-US" sz="2000" dirty="0" err="1"/>
              <a:t>Temperature_Decrease_Rate</a:t>
            </a:r>
            <a:r>
              <a:rPr lang="en-US" sz="2000" dirty="0"/>
              <a:t> =&gt; 0.5 </a:t>
            </a:r>
            <a:r>
              <a:rPr lang="en-US" sz="2000" dirty="0" err="1"/>
              <a:t>Fdeg_Minute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Data_Model</a:t>
            </a:r>
            <a:r>
              <a:rPr lang="en-US" sz="2000" dirty="0"/>
              <a:t>::</a:t>
            </a:r>
            <a:r>
              <a:rPr lang="en-US" sz="2000" dirty="0" err="1"/>
              <a:t>Data_Representation</a:t>
            </a:r>
            <a:r>
              <a:rPr lang="en-US" sz="2000" dirty="0"/>
              <a:t> =&gt; </a:t>
            </a:r>
            <a:r>
              <a:rPr lang="en-US" sz="2000" dirty="0" err="1"/>
              <a:t>Enum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 err="1" smtClean="0"/>
              <a:t>Data_Model</a:t>
            </a:r>
            <a:r>
              <a:rPr lang="en-US" sz="2000" dirty="0"/>
              <a:t>::Enumerators =&gt; ( "On", "Off" </a:t>
            </a:r>
            <a:r>
              <a:rPr lang="en-US" sz="2000" dirty="0" smtClean="0"/>
              <a:t>);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Actual_Latency</a:t>
            </a:r>
            <a:r>
              <a:rPr lang="en-US" sz="2000" dirty="0"/>
              <a:t> =&gt; 750 </a:t>
            </a:r>
            <a:r>
              <a:rPr lang="en-US" sz="2000" dirty="0" err="1"/>
              <a:t>ms</a:t>
            </a:r>
            <a:r>
              <a:rPr lang="en-US" sz="2000" dirty="0"/>
              <a:t> .. 800 </a:t>
            </a:r>
            <a:r>
              <a:rPr lang="en-US" sz="2000" dirty="0" err="1"/>
              <a:t>ms</a:t>
            </a:r>
            <a:r>
              <a:rPr lang="en-US" sz="2000" dirty="0"/>
              <a:t> applies to </a:t>
            </a:r>
            <a:r>
              <a:rPr lang="en-US" sz="2000" dirty="0" err="1"/>
              <a:t>temp_sensor_to_heat_source_flow</a:t>
            </a:r>
            <a:r>
              <a:rPr lang="en-US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3006371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12879</TotalTime>
  <Words>326</Words>
  <Application>Microsoft Office PowerPoint</Application>
  <PresentationFormat>On-screen Show (4:3)</PresentationFormat>
  <Paragraphs>95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872</vt:lpstr>
      <vt:lpstr>Specification</vt:lpstr>
      <vt:lpstr>Specification and design</vt:lpstr>
      <vt:lpstr>Isolette</vt:lpstr>
      <vt:lpstr>System specification</vt:lpstr>
      <vt:lpstr>System specification and prototype</vt:lpstr>
      <vt:lpstr>Flows and connections</vt:lpstr>
      <vt:lpstr>Feature group</vt:lpstr>
      <vt:lpstr>Properties</vt:lpstr>
      <vt:lpstr>extends</vt:lpstr>
      <vt:lpstr>refines to</vt:lpstr>
      <vt:lpstr>abstract</vt:lpstr>
      <vt:lpstr>virtual</vt:lpstr>
      <vt:lpstr>abstract/concrete; type/instantiation; design time/compile time/runtime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77</cp:revision>
  <dcterms:created xsi:type="dcterms:W3CDTF">2010-10-17T00:36:11Z</dcterms:created>
  <dcterms:modified xsi:type="dcterms:W3CDTF">2014-10-07T15:03:09Z</dcterms:modified>
</cp:coreProperties>
</file>