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0" r:id="rId2"/>
    <p:sldId id="322" r:id="rId3"/>
    <p:sldId id="308" r:id="rId4"/>
    <p:sldId id="321" r:id="rId5"/>
    <p:sldId id="323" r:id="rId6"/>
    <p:sldId id="324" r:id="rId7"/>
    <p:sldId id="325" r:id="rId8"/>
    <p:sldId id="327" r:id="rId9"/>
    <p:sldId id="328" r:id="rId10"/>
    <p:sldId id="329" r:id="rId11"/>
    <p:sldId id="330" r:id="rId12"/>
    <p:sldId id="326" r:id="rId13"/>
    <p:sldId id="331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29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mmiinstitute.com/wp-content/uploads/2013/10/MDD_IntegratedABC_20131030.pdf" TargetMode="External"/><Relationship Id="rId2" Type="http://schemas.openxmlformats.org/officeDocument/2006/relationships/hyperlink" Target="http://cmmiinstitute.com/resource/standard-cmmi-appraisal-method-process-improvement-scampi-b-c-version-1-3a-method-definition-docu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ccs.edu/Documents/tboult/cmmi-overview05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squair.files.wordpress.com/2012/06/md12_safety_cases_r5.pdf" TargetMode="External"/><Relationship Id="rId2" Type="http://schemas.openxmlformats.org/officeDocument/2006/relationships/hyperlink" Target="http://www2.warwick.ac.uk/fac/med/staff/sujan/research/safety_case_review/wp3_workshop/kelly_scr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18</a:t>
            </a:r>
          </a:p>
          <a:p>
            <a:r>
              <a:rPr lang="en-US" smtClean="0">
                <a:solidFill>
                  <a:schemeClr val="tx1"/>
                </a:solidFill>
              </a:rPr>
              <a:t>Evaluat</a:t>
            </a:r>
            <a:r>
              <a:rPr lang="en-US" smtClean="0">
                <a:solidFill>
                  <a:schemeClr val="tx1"/>
                </a:solidFill>
              </a:rPr>
              <a:t>ing </a:t>
            </a:r>
            <a:r>
              <a:rPr lang="en-US" dirty="0" smtClean="0">
                <a:solidFill>
                  <a:schemeClr val="tx1"/>
                </a:solidFill>
              </a:rPr>
              <a:t>Specification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 of stimulus: </a:t>
            </a:r>
          </a:p>
          <a:p>
            <a:r>
              <a:rPr lang="en-US" dirty="0"/>
              <a:t>Stimulus:</a:t>
            </a:r>
          </a:p>
          <a:p>
            <a:r>
              <a:rPr lang="en-US" dirty="0"/>
              <a:t>Environment: </a:t>
            </a:r>
          </a:p>
          <a:p>
            <a:r>
              <a:rPr lang="en-US" dirty="0"/>
              <a:t>Artifact:</a:t>
            </a:r>
          </a:p>
          <a:p>
            <a:r>
              <a:rPr lang="en-US" dirty="0"/>
              <a:t>Response: </a:t>
            </a:r>
          </a:p>
          <a:p>
            <a:r>
              <a:rPr lang="en-US" dirty="0"/>
              <a:t>Response measure: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71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http://www.objectiver.com/fileadmin/download/documents/KaosTutorial.pdf</a:t>
            </a:r>
          </a:p>
          <a:p>
            <a:r>
              <a:rPr lang="en-US" dirty="0" smtClean="0"/>
              <a:t>http</a:t>
            </a:r>
            <a:r>
              <a:rPr lang="en-US" dirty="0"/>
              <a:t>://www.info.ucl.ac.be/~avl/ReqEng.html</a:t>
            </a:r>
          </a:p>
        </p:txBody>
      </p:sp>
    </p:spTree>
    <p:extLst>
      <p:ext uri="{BB962C8B-B14F-4D97-AF65-F5344CB8AC3E}">
        <p14:creationId xmlns:p14="http://schemas.microsoft.com/office/powerpoint/2010/main" val="1994202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a safety case for our system</a:t>
            </a:r>
          </a:p>
          <a:p>
            <a:pPr lvl="1"/>
            <a:r>
              <a:rPr lang="en-US" dirty="0" smtClean="0"/>
              <a:t>You will have to refer to non-existent evidence but part of the exercise is to determine what TYPES of evidence will be most convincing</a:t>
            </a:r>
          </a:p>
          <a:p>
            <a:pPr lvl="1"/>
            <a:r>
              <a:rPr lang="en-US" dirty="0" smtClean="0"/>
              <a:t>Start with the </a:t>
            </a:r>
            <a:r>
              <a:rPr lang="en-US" dirty="0" err="1" smtClean="0"/>
              <a:t>Kaos</a:t>
            </a:r>
            <a:r>
              <a:rPr lang="en-US" dirty="0" smtClean="0"/>
              <a:t> approach</a:t>
            </a:r>
          </a:p>
          <a:p>
            <a:r>
              <a:rPr lang="en-US" dirty="0" smtClean="0"/>
              <a:t>Due in pdf via email 11:59 October 15,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536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8" y="2514600"/>
            <a:ext cx="905674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959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600200"/>
            <a:ext cx="6429519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060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know its good?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software</a:t>
            </a:r>
          </a:p>
          <a:p>
            <a:r>
              <a:rPr lang="en-US" dirty="0" smtClean="0"/>
              <a:t>Evaluate the process by which the software  is built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86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Evaluate the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Reviews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requirements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design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code</a:t>
            </a:r>
          </a:p>
          <a:p>
            <a:pPr marL="0" indent="0">
              <a:buNone/>
            </a:pPr>
            <a:r>
              <a:rPr lang="en-US" dirty="0" smtClean="0"/>
              <a:t>Testing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simulation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live code tests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unit, integration, and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56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Evaluate 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Capability Maturity Model Integrated (CMMI)</a:t>
            </a:r>
          </a:p>
          <a:p>
            <a:pPr lvl="1"/>
            <a:r>
              <a:rPr lang="en-US" dirty="0" smtClean="0"/>
              <a:t>5 levels</a:t>
            </a:r>
          </a:p>
          <a:p>
            <a:pPr lvl="1"/>
            <a:endParaRPr lang="en-US" dirty="0"/>
          </a:p>
          <a:p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cmmiinstitute.com/resource/standard-cmmi-appraisal-method-process-improvement-scampi-b-c-version-1-3a-method-definition-document</a:t>
            </a:r>
            <a:endParaRPr lang="en-US" sz="2000" dirty="0" smtClean="0"/>
          </a:p>
          <a:p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cmmiinstitute.com/wp-content/uploads/2013/10/MDD_IntegratedABC_20131030.pdf</a:t>
            </a:r>
            <a:endParaRPr lang="en-US" sz="2000" dirty="0" smtClean="0"/>
          </a:p>
          <a:p>
            <a:r>
              <a:rPr lang="en-US" sz="2000">
                <a:hlinkClick r:id="rId4"/>
              </a:rPr>
              <a:t>http://</a:t>
            </a:r>
            <a:r>
              <a:rPr lang="en-US" sz="2000" smtClean="0">
                <a:hlinkClick r:id="rId4"/>
              </a:rPr>
              <a:t>www.uccs.edu/Documents/tboult/cmmi-overview05.pdf</a:t>
            </a:r>
            <a:endParaRPr lang="en-US" sz="200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17075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Evaluate everything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Certification</a:t>
            </a:r>
          </a:p>
          <a:p>
            <a:pPr lvl="1"/>
            <a:r>
              <a:rPr lang="en-US" dirty="0"/>
              <a:t>FAA/FDA rules and </a:t>
            </a:r>
            <a:r>
              <a:rPr lang="en-US" dirty="0" err="1"/>
              <a:t>regs</a:t>
            </a:r>
            <a:endParaRPr lang="en-US" dirty="0"/>
          </a:p>
          <a:p>
            <a:pPr lvl="1"/>
            <a:r>
              <a:rPr lang="en-US" dirty="0"/>
              <a:t>Maybe DoT soon</a:t>
            </a:r>
          </a:p>
          <a:p>
            <a:pPr lvl="1"/>
            <a:r>
              <a:rPr lang="en-US" dirty="0"/>
              <a:t>Safety case</a:t>
            </a:r>
          </a:p>
          <a:p>
            <a:pPr marL="457200" lvl="1" indent="0">
              <a:buNone/>
            </a:pPr>
            <a:r>
              <a:rPr lang="en-US" sz="1800" dirty="0">
                <a:hlinkClick r:id="rId2"/>
              </a:rPr>
              <a:t>http://www2.warwick.ac.uk/fac/med/staff/sujan/research/safety_case_review/wp3_workshop/kelly_scr.pdf</a:t>
            </a:r>
            <a:endParaRPr lang="en-US" sz="1800" dirty="0"/>
          </a:p>
          <a:p>
            <a:pPr marL="457200" lvl="1" indent="0">
              <a:buNone/>
            </a:pPr>
            <a:r>
              <a:rPr lang="en-US" sz="1800" dirty="0">
                <a:hlinkClick r:id="rId3"/>
              </a:rPr>
              <a:t>http://msquair.files.wordpress.com/2012/06/md12_safety_cases_r5.pdf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39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 quality attribute scenario is directly derived from a </a:t>
            </a:r>
            <a:r>
              <a:rPr lang="en-US" sz="2000" dirty="0" smtClean="0"/>
              <a:t>non-functional </a:t>
            </a:r>
            <a:r>
              <a:rPr lang="en-US" sz="2000" dirty="0"/>
              <a:t>requirement and consists of the following parts:</a:t>
            </a:r>
          </a:p>
          <a:p>
            <a:r>
              <a:rPr lang="en-US" sz="2000" dirty="0" smtClean="0"/>
              <a:t>source </a:t>
            </a:r>
            <a:r>
              <a:rPr lang="en-US" sz="2000" dirty="0"/>
              <a:t>of </a:t>
            </a:r>
            <a:r>
              <a:rPr lang="en-US" sz="2000" dirty="0" smtClean="0"/>
              <a:t>stimulus, </a:t>
            </a:r>
            <a:r>
              <a:rPr lang="en-US" sz="2000" dirty="0"/>
              <a:t>which is the entity that generated </a:t>
            </a:r>
            <a:r>
              <a:rPr lang="en-US" sz="2000" dirty="0" smtClean="0"/>
              <a:t>the stimulus</a:t>
            </a:r>
            <a:r>
              <a:rPr lang="en-US" sz="2000" dirty="0"/>
              <a:t>;</a:t>
            </a:r>
          </a:p>
          <a:p>
            <a:r>
              <a:rPr lang="en-US" sz="2000" dirty="0" smtClean="0"/>
              <a:t>stimulus, </a:t>
            </a:r>
            <a:r>
              <a:rPr lang="en-US" sz="2000" dirty="0"/>
              <a:t>which is the condition that needs to be </a:t>
            </a:r>
            <a:r>
              <a:rPr lang="en-US" sz="2000" dirty="0" smtClean="0"/>
              <a:t>considered when </a:t>
            </a:r>
            <a:r>
              <a:rPr lang="en-US" sz="2000" dirty="0"/>
              <a:t>it arrives at a system;</a:t>
            </a:r>
          </a:p>
          <a:p>
            <a:r>
              <a:rPr lang="en-US" sz="2000" dirty="0"/>
              <a:t>e</a:t>
            </a:r>
            <a:r>
              <a:rPr lang="en-US" sz="2000" dirty="0" smtClean="0"/>
              <a:t>nvironment, which </a:t>
            </a:r>
            <a:r>
              <a:rPr lang="en-US" sz="2000" dirty="0"/>
              <a:t>determines under which conditions </a:t>
            </a:r>
            <a:r>
              <a:rPr lang="en-US" sz="2000" dirty="0" smtClean="0"/>
              <a:t>the stimulus </a:t>
            </a:r>
            <a:r>
              <a:rPr lang="en-US" sz="2000" dirty="0"/>
              <a:t>occurs;</a:t>
            </a:r>
          </a:p>
          <a:p>
            <a:r>
              <a:rPr lang="en-US" sz="2000" dirty="0" smtClean="0"/>
              <a:t>artifact, </a:t>
            </a:r>
            <a:r>
              <a:rPr lang="en-US" sz="2000" dirty="0"/>
              <a:t>is the element that receives the stimulus</a:t>
            </a:r>
            <a:r>
              <a:rPr lang="en-US" sz="2000" dirty="0" smtClean="0"/>
              <a:t>;</a:t>
            </a:r>
            <a:endParaRPr lang="en-US" sz="2000" dirty="0"/>
          </a:p>
          <a:p>
            <a:r>
              <a:rPr lang="en-US" sz="2000" dirty="0" smtClean="0"/>
              <a:t>response, </a:t>
            </a:r>
            <a:r>
              <a:rPr lang="en-US" sz="2000" dirty="0"/>
              <a:t>which is the activity undertaken after the arrival </a:t>
            </a:r>
            <a:r>
              <a:rPr lang="en-US" sz="2000" dirty="0" smtClean="0"/>
              <a:t>of the stimulus;</a:t>
            </a:r>
          </a:p>
          <a:p>
            <a:r>
              <a:rPr lang="en-US" sz="2000" dirty="0" smtClean="0"/>
              <a:t>response measure, </a:t>
            </a:r>
            <a:r>
              <a:rPr lang="en-US" sz="2000" dirty="0"/>
              <a:t>which represents the way a response </a:t>
            </a:r>
            <a:r>
              <a:rPr lang="en-US" sz="2000" dirty="0" smtClean="0"/>
              <a:t>is measured </a:t>
            </a:r>
            <a:r>
              <a:rPr lang="en-US" sz="2000" dirty="0"/>
              <a:t>when it occurs.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255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Source </a:t>
            </a:r>
            <a:r>
              <a:rPr lang="en-US" sz="2400" dirty="0"/>
              <a:t>of </a:t>
            </a:r>
            <a:r>
              <a:rPr lang="en-US" sz="2400" dirty="0" smtClean="0"/>
              <a:t>stimulus: cell phone </a:t>
            </a:r>
            <a:endParaRPr lang="en-US" sz="2400" dirty="0"/>
          </a:p>
          <a:p>
            <a:r>
              <a:rPr lang="en-US" sz="2400" dirty="0" smtClean="0"/>
              <a:t>Stimulus: begin reading from bus</a:t>
            </a:r>
          </a:p>
          <a:p>
            <a:r>
              <a:rPr lang="en-US" sz="2400" dirty="0" smtClean="0"/>
              <a:t>Environment: OBD dongle is plugged in</a:t>
            </a:r>
          </a:p>
          <a:p>
            <a:r>
              <a:rPr lang="en-US" sz="2400" dirty="0" smtClean="0"/>
              <a:t>Artifact: data stream</a:t>
            </a:r>
          </a:p>
          <a:p>
            <a:r>
              <a:rPr lang="en-US" sz="2400" dirty="0" smtClean="0"/>
              <a:t>Response: Data begins to be transferred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esponse measure: data transferred at a rate equal to the read rate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8591555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15018</TotalTime>
  <Words>299</Words>
  <Application>Microsoft Office PowerPoint</Application>
  <PresentationFormat>On-screen Show (4:3)</PresentationFormat>
  <Paragraphs>70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syse802Template</vt:lpstr>
      <vt:lpstr>CPSC 872</vt:lpstr>
      <vt:lpstr>PowerPoint Presentation</vt:lpstr>
      <vt:lpstr>Specification and design</vt:lpstr>
      <vt:lpstr>How do we know its good?</vt:lpstr>
      <vt:lpstr>Evaluate the software</vt:lpstr>
      <vt:lpstr>Evaluate the process</vt:lpstr>
      <vt:lpstr>Evaluate everything </vt:lpstr>
      <vt:lpstr>Quality attribute scenarios</vt:lpstr>
      <vt:lpstr>Scenario</vt:lpstr>
      <vt:lpstr>PowerPoint Presentation</vt:lpstr>
      <vt:lpstr>Kaos</vt:lpstr>
      <vt:lpstr>Assignment</vt:lpstr>
      <vt:lpstr>Hazards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91</cp:revision>
  <dcterms:created xsi:type="dcterms:W3CDTF">2010-10-17T00:36:11Z</dcterms:created>
  <dcterms:modified xsi:type="dcterms:W3CDTF">2014-10-09T15:55:51Z</dcterms:modified>
</cp:coreProperties>
</file>