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60" r:id="rId2"/>
    <p:sldId id="322" r:id="rId3"/>
    <p:sldId id="308" r:id="rId4"/>
    <p:sldId id="333" r:id="rId5"/>
    <p:sldId id="334" r:id="rId6"/>
    <p:sldId id="335" r:id="rId7"/>
    <p:sldId id="327" r:id="rId8"/>
    <p:sldId id="328" r:id="rId9"/>
    <p:sldId id="329" r:id="rId10"/>
    <p:sldId id="330" r:id="rId11"/>
    <p:sldId id="336" r:id="rId12"/>
    <p:sldId id="337" r:id="rId13"/>
    <p:sldId id="326" r:id="rId14"/>
    <p:sldId id="332" r:id="rId15"/>
    <p:sldId id="331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6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airccse.org/journal/ijsea/papers/3312ijsea05.pdf" TargetMode="External"/><Relationship Id="rId2" Type="http://schemas.openxmlformats.org/officeDocument/2006/relationships/hyperlink" Target="http://www.sei.cmu.edu/measurement/research/eliciting-requirements/index.cf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ideshare.net/KoenLeekens/iso-26262-introduction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</a:t>
            </a:r>
            <a:r>
              <a:rPr lang="en-US" dirty="0" smtClean="0">
                <a:solidFill>
                  <a:schemeClr val="tx1"/>
                </a:solidFill>
              </a:rPr>
              <a:t>19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Using </a:t>
            </a:r>
            <a:r>
              <a:rPr lang="en-US" dirty="0" smtClean="0">
                <a:solidFill>
                  <a:schemeClr val="tx1"/>
                </a:solidFill>
              </a:rPr>
              <a:t>Scenarios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Usage 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Bridge between use case and sequence diagram</a:t>
            </a:r>
          </a:p>
          <a:p>
            <a:r>
              <a:rPr lang="en-US" dirty="0" smtClean="0"/>
              <a:t>Replaces generic actors with specific names so that data operations are more realistic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202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Elicitation of requirements at SCALE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www.sei.cmu.edu/measurement/research/eliciting-requirements/index.cfm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airccse.org/journal/ijsea/papers/3312ijsea05.pdf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686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Comparison of approaches to elicitation</a:t>
            </a:r>
          </a:p>
          <a:p>
            <a:r>
              <a:rPr lang="en-US" dirty="0" smtClean="0"/>
              <a:t>http</a:t>
            </a:r>
            <a:r>
              <a:rPr lang="en-US" dirty="0"/>
              <a:t>://resources.sei.cmu.edu/asset_files/whitepaper/2013_019_001_297234.pdf</a:t>
            </a:r>
          </a:p>
        </p:txBody>
      </p:sp>
    </p:spTree>
    <p:extLst>
      <p:ext uri="{BB962C8B-B14F-4D97-AF65-F5344CB8AC3E}">
        <p14:creationId xmlns:p14="http://schemas.microsoft.com/office/powerpoint/2010/main" val="1000451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5369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www.slideshare.net/KoenLeekens/iso-26262-introduction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094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8" y="2514600"/>
            <a:ext cx="9056748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9599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389" y="1600200"/>
            <a:ext cx="6429519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2060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and design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  <p:sp>
        <p:nvSpPr>
          <p:cNvPr id="7" name="Freeform 6"/>
          <p:cNvSpPr/>
          <p:nvPr/>
        </p:nvSpPr>
        <p:spPr>
          <a:xfrm>
            <a:off x="4853354" y="4097215"/>
            <a:ext cx="3464169" cy="2075570"/>
          </a:xfrm>
          <a:custGeom>
            <a:avLst/>
            <a:gdLst>
              <a:gd name="connsiteX0" fmla="*/ 0 w 3464169"/>
              <a:gd name="connsiteY0" fmla="*/ 0 h 2075570"/>
              <a:gd name="connsiteX1" fmla="*/ 105508 w 3464169"/>
              <a:gd name="connsiteY1" fmla="*/ 52754 h 2075570"/>
              <a:gd name="connsiteX2" fmla="*/ 211015 w 3464169"/>
              <a:gd name="connsiteY2" fmla="*/ 87923 h 2075570"/>
              <a:gd name="connsiteX3" fmla="*/ 334108 w 3464169"/>
              <a:gd name="connsiteY3" fmla="*/ 140677 h 2075570"/>
              <a:gd name="connsiteX4" fmla="*/ 386861 w 3464169"/>
              <a:gd name="connsiteY4" fmla="*/ 175847 h 2075570"/>
              <a:gd name="connsiteX5" fmla="*/ 492369 w 3464169"/>
              <a:gd name="connsiteY5" fmla="*/ 211016 h 2075570"/>
              <a:gd name="connsiteX6" fmla="*/ 562708 w 3464169"/>
              <a:gd name="connsiteY6" fmla="*/ 298939 h 2075570"/>
              <a:gd name="connsiteX7" fmla="*/ 703384 w 3464169"/>
              <a:gd name="connsiteY7" fmla="*/ 369277 h 2075570"/>
              <a:gd name="connsiteX8" fmla="*/ 738554 w 3464169"/>
              <a:gd name="connsiteY8" fmla="*/ 404447 h 2075570"/>
              <a:gd name="connsiteX9" fmla="*/ 791308 w 3464169"/>
              <a:gd name="connsiteY9" fmla="*/ 439616 h 2075570"/>
              <a:gd name="connsiteX10" fmla="*/ 826477 w 3464169"/>
              <a:gd name="connsiteY10" fmla="*/ 492370 h 2075570"/>
              <a:gd name="connsiteX11" fmla="*/ 879231 w 3464169"/>
              <a:gd name="connsiteY11" fmla="*/ 597877 h 2075570"/>
              <a:gd name="connsiteX12" fmla="*/ 931984 w 3464169"/>
              <a:gd name="connsiteY12" fmla="*/ 633047 h 2075570"/>
              <a:gd name="connsiteX13" fmla="*/ 967154 w 3464169"/>
              <a:gd name="connsiteY13" fmla="*/ 685800 h 2075570"/>
              <a:gd name="connsiteX14" fmla="*/ 1301261 w 3464169"/>
              <a:gd name="connsiteY14" fmla="*/ 738554 h 2075570"/>
              <a:gd name="connsiteX15" fmla="*/ 1441938 w 3464169"/>
              <a:gd name="connsiteY15" fmla="*/ 773723 h 2075570"/>
              <a:gd name="connsiteX16" fmla="*/ 1565031 w 3464169"/>
              <a:gd name="connsiteY16" fmla="*/ 808893 h 2075570"/>
              <a:gd name="connsiteX17" fmla="*/ 1740877 w 3464169"/>
              <a:gd name="connsiteY17" fmla="*/ 826477 h 2075570"/>
              <a:gd name="connsiteX18" fmla="*/ 1793631 w 3464169"/>
              <a:gd name="connsiteY18" fmla="*/ 844062 h 2075570"/>
              <a:gd name="connsiteX19" fmla="*/ 1899138 w 3464169"/>
              <a:gd name="connsiteY19" fmla="*/ 861647 h 2075570"/>
              <a:gd name="connsiteX20" fmla="*/ 1987061 w 3464169"/>
              <a:gd name="connsiteY20" fmla="*/ 879231 h 2075570"/>
              <a:gd name="connsiteX21" fmla="*/ 2022231 w 3464169"/>
              <a:gd name="connsiteY21" fmla="*/ 931985 h 2075570"/>
              <a:gd name="connsiteX22" fmla="*/ 2074984 w 3464169"/>
              <a:gd name="connsiteY22" fmla="*/ 967154 h 2075570"/>
              <a:gd name="connsiteX23" fmla="*/ 2110154 w 3464169"/>
              <a:gd name="connsiteY23" fmla="*/ 1002323 h 2075570"/>
              <a:gd name="connsiteX24" fmla="*/ 2215661 w 3464169"/>
              <a:gd name="connsiteY24" fmla="*/ 1090247 h 2075570"/>
              <a:gd name="connsiteX25" fmla="*/ 2198077 w 3464169"/>
              <a:gd name="connsiteY25" fmla="*/ 1143000 h 2075570"/>
              <a:gd name="connsiteX26" fmla="*/ 2215661 w 3464169"/>
              <a:gd name="connsiteY26" fmla="*/ 1213339 h 2075570"/>
              <a:gd name="connsiteX27" fmla="*/ 2303584 w 3464169"/>
              <a:gd name="connsiteY27" fmla="*/ 1283677 h 2075570"/>
              <a:gd name="connsiteX28" fmla="*/ 2338754 w 3464169"/>
              <a:gd name="connsiteY28" fmla="*/ 1318847 h 2075570"/>
              <a:gd name="connsiteX29" fmla="*/ 2409092 w 3464169"/>
              <a:gd name="connsiteY29" fmla="*/ 1371600 h 2075570"/>
              <a:gd name="connsiteX30" fmla="*/ 2444261 w 3464169"/>
              <a:gd name="connsiteY30" fmla="*/ 1406770 h 2075570"/>
              <a:gd name="connsiteX31" fmla="*/ 2708031 w 3464169"/>
              <a:gd name="connsiteY31" fmla="*/ 1441939 h 2075570"/>
              <a:gd name="connsiteX32" fmla="*/ 2637692 w 3464169"/>
              <a:gd name="connsiteY32" fmla="*/ 1459523 h 2075570"/>
              <a:gd name="connsiteX33" fmla="*/ 2672861 w 3464169"/>
              <a:gd name="connsiteY33" fmla="*/ 1547447 h 2075570"/>
              <a:gd name="connsiteX34" fmla="*/ 2690446 w 3464169"/>
              <a:gd name="connsiteY34" fmla="*/ 1600200 h 2075570"/>
              <a:gd name="connsiteX35" fmla="*/ 2743200 w 3464169"/>
              <a:gd name="connsiteY35" fmla="*/ 1635370 h 2075570"/>
              <a:gd name="connsiteX36" fmla="*/ 2795954 w 3464169"/>
              <a:gd name="connsiteY36" fmla="*/ 1688123 h 2075570"/>
              <a:gd name="connsiteX37" fmla="*/ 2919046 w 3464169"/>
              <a:gd name="connsiteY37" fmla="*/ 1846385 h 2075570"/>
              <a:gd name="connsiteX38" fmla="*/ 3006969 w 3464169"/>
              <a:gd name="connsiteY38" fmla="*/ 1951893 h 2075570"/>
              <a:gd name="connsiteX39" fmla="*/ 3059723 w 3464169"/>
              <a:gd name="connsiteY39" fmla="*/ 1987062 h 2075570"/>
              <a:gd name="connsiteX40" fmla="*/ 3147646 w 3464169"/>
              <a:gd name="connsiteY40" fmla="*/ 2004647 h 2075570"/>
              <a:gd name="connsiteX41" fmla="*/ 3217984 w 3464169"/>
              <a:gd name="connsiteY41" fmla="*/ 2022231 h 2075570"/>
              <a:gd name="connsiteX42" fmla="*/ 3270738 w 3464169"/>
              <a:gd name="connsiteY42" fmla="*/ 2039816 h 2075570"/>
              <a:gd name="connsiteX43" fmla="*/ 3358661 w 3464169"/>
              <a:gd name="connsiteY43" fmla="*/ 2057400 h 2075570"/>
              <a:gd name="connsiteX44" fmla="*/ 3464169 w 3464169"/>
              <a:gd name="connsiteY44" fmla="*/ 2074985 h 207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464169" h="2075570">
                <a:moveTo>
                  <a:pt x="0" y="0"/>
                </a:moveTo>
                <a:cubicBezTo>
                  <a:pt x="35169" y="17585"/>
                  <a:pt x="69212" y="37631"/>
                  <a:pt x="105508" y="52754"/>
                </a:cubicBezTo>
                <a:cubicBezTo>
                  <a:pt x="139728" y="67012"/>
                  <a:pt x="177857" y="71344"/>
                  <a:pt x="211015" y="87923"/>
                </a:cubicBezTo>
                <a:cubicBezTo>
                  <a:pt x="297933" y="131383"/>
                  <a:pt x="256485" y="114804"/>
                  <a:pt x="334108" y="140677"/>
                </a:cubicBezTo>
                <a:cubicBezTo>
                  <a:pt x="351692" y="152400"/>
                  <a:pt x="367549" y="167264"/>
                  <a:pt x="386861" y="175847"/>
                </a:cubicBezTo>
                <a:cubicBezTo>
                  <a:pt x="420737" y="190903"/>
                  <a:pt x="461999" y="189757"/>
                  <a:pt x="492369" y="211016"/>
                </a:cubicBezTo>
                <a:cubicBezTo>
                  <a:pt x="523117" y="232539"/>
                  <a:pt x="536169" y="272400"/>
                  <a:pt x="562708" y="298939"/>
                </a:cubicBezTo>
                <a:cubicBezTo>
                  <a:pt x="622490" y="358721"/>
                  <a:pt x="629261" y="350747"/>
                  <a:pt x="703384" y="369277"/>
                </a:cubicBezTo>
                <a:cubicBezTo>
                  <a:pt x="715107" y="381000"/>
                  <a:pt x="725608" y="394090"/>
                  <a:pt x="738554" y="404447"/>
                </a:cubicBezTo>
                <a:cubicBezTo>
                  <a:pt x="755057" y="417649"/>
                  <a:pt x="776364" y="424672"/>
                  <a:pt x="791308" y="439616"/>
                </a:cubicBezTo>
                <a:cubicBezTo>
                  <a:pt x="806252" y="454560"/>
                  <a:pt x="814754" y="474785"/>
                  <a:pt x="826477" y="492370"/>
                </a:cubicBezTo>
                <a:cubicBezTo>
                  <a:pt x="840779" y="535278"/>
                  <a:pt x="845141" y="563787"/>
                  <a:pt x="879231" y="597877"/>
                </a:cubicBezTo>
                <a:cubicBezTo>
                  <a:pt x="894175" y="612821"/>
                  <a:pt x="914400" y="621324"/>
                  <a:pt x="931984" y="633047"/>
                </a:cubicBezTo>
                <a:cubicBezTo>
                  <a:pt x="943707" y="650631"/>
                  <a:pt x="949232" y="674599"/>
                  <a:pt x="967154" y="685800"/>
                </a:cubicBezTo>
                <a:cubicBezTo>
                  <a:pt x="1050437" y="737852"/>
                  <a:pt x="1230984" y="733148"/>
                  <a:pt x="1301261" y="738554"/>
                </a:cubicBezTo>
                <a:cubicBezTo>
                  <a:pt x="1421850" y="778751"/>
                  <a:pt x="1272179" y="731284"/>
                  <a:pt x="1441938" y="773723"/>
                </a:cubicBezTo>
                <a:cubicBezTo>
                  <a:pt x="1508747" y="790425"/>
                  <a:pt x="1488279" y="797928"/>
                  <a:pt x="1565031" y="808893"/>
                </a:cubicBezTo>
                <a:cubicBezTo>
                  <a:pt x="1623347" y="817224"/>
                  <a:pt x="1682262" y="820616"/>
                  <a:pt x="1740877" y="826477"/>
                </a:cubicBezTo>
                <a:cubicBezTo>
                  <a:pt x="1758462" y="832339"/>
                  <a:pt x="1775537" y="840041"/>
                  <a:pt x="1793631" y="844062"/>
                </a:cubicBezTo>
                <a:cubicBezTo>
                  <a:pt x="1828436" y="851797"/>
                  <a:pt x="1864059" y="855269"/>
                  <a:pt x="1899138" y="861647"/>
                </a:cubicBezTo>
                <a:cubicBezTo>
                  <a:pt x="1928544" y="866994"/>
                  <a:pt x="1957753" y="873370"/>
                  <a:pt x="1987061" y="879231"/>
                </a:cubicBezTo>
                <a:cubicBezTo>
                  <a:pt x="1998784" y="896816"/>
                  <a:pt x="2007287" y="917041"/>
                  <a:pt x="2022231" y="931985"/>
                </a:cubicBezTo>
                <a:cubicBezTo>
                  <a:pt x="2037175" y="946929"/>
                  <a:pt x="2058481" y="953952"/>
                  <a:pt x="2074984" y="967154"/>
                </a:cubicBezTo>
                <a:cubicBezTo>
                  <a:pt x="2087930" y="977511"/>
                  <a:pt x="2097208" y="991966"/>
                  <a:pt x="2110154" y="1002323"/>
                </a:cubicBezTo>
                <a:cubicBezTo>
                  <a:pt x="2232553" y="1100242"/>
                  <a:pt x="2090362" y="964946"/>
                  <a:pt x="2215661" y="1090247"/>
                </a:cubicBezTo>
                <a:cubicBezTo>
                  <a:pt x="2209800" y="1107831"/>
                  <a:pt x="2207613" y="1127106"/>
                  <a:pt x="2198077" y="1143000"/>
                </a:cubicBezTo>
                <a:cubicBezTo>
                  <a:pt x="2162282" y="1202659"/>
                  <a:pt x="2130862" y="1156806"/>
                  <a:pt x="2215661" y="1213339"/>
                </a:cubicBezTo>
                <a:cubicBezTo>
                  <a:pt x="2285710" y="1318411"/>
                  <a:pt x="2209209" y="1227052"/>
                  <a:pt x="2303584" y="1283677"/>
                </a:cubicBezTo>
                <a:cubicBezTo>
                  <a:pt x="2317801" y="1292207"/>
                  <a:pt x="2326017" y="1308233"/>
                  <a:pt x="2338754" y="1318847"/>
                </a:cubicBezTo>
                <a:cubicBezTo>
                  <a:pt x="2361269" y="1337609"/>
                  <a:pt x="2386577" y="1352838"/>
                  <a:pt x="2409092" y="1371600"/>
                </a:cubicBezTo>
                <a:cubicBezTo>
                  <a:pt x="2421828" y="1382214"/>
                  <a:pt x="2429022" y="1400239"/>
                  <a:pt x="2444261" y="1406770"/>
                </a:cubicBezTo>
                <a:cubicBezTo>
                  <a:pt x="2488597" y="1425771"/>
                  <a:pt x="2702204" y="1441356"/>
                  <a:pt x="2708031" y="1441939"/>
                </a:cubicBezTo>
                <a:cubicBezTo>
                  <a:pt x="2684585" y="1447800"/>
                  <a:pt x="2645335" y="1436595"/>
                  <a:pt x="2637692" y="1459523"/>
                </a:cubicBezTo>
                <a:cubicBezTo>
                  <a:pt x="2627710" y="1489469"/>
                  <a:pt x="2661778" y="1517891"/>
                  <a:pt x="2672861" y="1547447"/>
                </a:cubicBezTo>
                <a:cubicBezTo>
                  <a:pt x="2679369" y="1564802"/>
                  <a:pt x="2678867" y="1585726"/>
                  <a:pt x="2690446" y="1600200"/>
                </a:cubicBezTo>
                <a:cubicBezTo>
                  <a:pt x="2703649" y="1616703"/>
                  <a:pt x="2726964" y="1621840"/>
                  <a:pt x="2743200" y="1635370"/>
                </a:cubicBezTo>
                <a:cubicBezTo>
                  <a:pt x="2762304" y="1651290"/>
                  <a:pt x="2778369" y="1670539"/>
                  <a:pt x="2795954" y="1688123"/>
                </a:cubicBezTo>
                <a:cubicBezTo>
                  <a:pt x="2844000" y="1832267"/>
                  <a:pt x="2760894" y="1609155"/>
                  <a:pt x="2919046" y="1846385"/>
                </a:cubicBezTo>
                <a:cubicBezTo>
                  <a:pt x="2953627" y="1898256"/>
                  <a:pt x="2956195" y="1909582"/>
                  <a:pt x="3006969" y="1951893"/>
                </a:cubicBezTo>
                <a:cubicBezTo>
                  <a:pt x="3023205" y="1965423"/>
                  <a:pt x="3039935" y="1979641"/>
                  <a:pt x="3059723" y="1987062"/>
                </a:cubicBezTo>
                <a:cubicBezTo>
                  <a:pt x="3087708" y="1997556"/>
                  <a:pt x="3118470" y="1998163"/>
                  <a:pt x="3147646" y="2004647"/>
                </a:cubicBezTo>
                <a:cubicBezTo>
                  <a:pt x="3171238" y="2009890"/>
                  <a:pt x="3194746" y="2015592"/>
                  <a:pt x="3217984" y="2022231"/>
                </a:cubicBezTo>
                <a:cubicBezTo>
                  <a:pt x="3235807" y="2027323"/>
                  <a:pt x="3252756" y="2035320"/>
                  <a:pt x="3270738" y="2039816"/>
                </a:cubicBezTo>
                <a:cubicBezTo>
                  <a:pt x="3299734" y="2047065"/>
                  <a:pt x="3329665" y="2050151"/>
                  <a:pt x="3358661" y="2057400"/>
                </a:cubicBezTo>
                <a:cubicBezTo>
                  <a:pt x="3451245" y="2080546"/>
                  <a:pt x="3370919" y="2074985"/>
                  <a:pt x="3464169" y="207498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99110" y="573253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336384" y="3341077"/>
            <a:ext cx="3516970" cy="756138"/>
          </a:xfrm>
          <a:custGeom>
            <a:avLst/>
            <a:gdLst>
              <a:gd name="connsiteX0" fmla="*/ 3516970 w 3516970"/>
              <a:gd name="connsiteY0" fmla="*/ 756138 h 756138"/>
              <a:gd name="connsiteX1" fmla="*/ 3323539 w 3516970"/>
              <a:gd name="connsiteY1" fmla="*/ 720969 h 756138"/>
              <a:gd name="connsiteX2" fmla="*/ 3218031 w 3516970"/>
              <a:gd name="connsiteY2" fmla="*/ 685800 h 756138"/>
              <a:gd name="connsiteX3" fmla="*/ 3094939 w 3516970"/>
              <a:gd name="connsiteY3" fmla="*/ 650631 h 756138"/>
              <a:gd name="connsiteX4" fmla="*/ 3024601 w 3516970"/>
              <a:gd name="connsiteY4" fmla="*/ 633046 h 756138"/>
              <a:gd name="connsiteX5" fmla="*/ 2971847 w 3516970"/>
              <a:gd name="connsiteY5" fmla="*/ 615461 h 756138"/>
              <a:gd name="connsiteX6" fmla="*/ 2708078 w 3516970"/>
              <a:gd name="connsiteY6" fmla="*/ 580292 h 756138"/>
              <a:gd name="connsiteX7" fmla="*/ 2567401 w 3516970"/>
              <a:gd name="connsiteY7" fmla="*/ 562708 h 756138"/>
              <a:gd name="connsiteX8" fmla="*/ 2321216 w 3516970"/>
              <a:gd name="connsiteY8" fmla="*/ 527538 h 756138"/>
              <a:gd name="connsiteX9" fmla="*/ 2268462 w 3516970"/>
              <a:gd name="connsiteY9" fmla="*/ 509954 h 756138"/>
              <a:gd name="connsiteX10" fmla="*/ 1494739 w 3516970"/>
              <a:gd name="connsiteY10" fmla="*/ 545123 h 756138"/>
              <a:gd name="connsiteX11" fmla="*/ 1125462 w 3516970"/>
              <a:gd name="connsiteY11" fmla="*/ 527538 h 756138"/>
              <a:gd name="connsiteX12" fmla="*/ 1055124 w 3516970"/>
              <a:gd name="connsiteY12" fmla="*/ 509954 h 756138"/>
              <a:gd name="connsiteX13" fmla="*/ 615508 w 3516970"/>
              <a:gd name="connsiteY13" fmla="*/ 492369 h 756138"/>
              <a:gd name="connsiteX14" fmla="*/ 545170 w 3516970"/>
              <a:gd name="connsiteY14" fmla="*/ 474785 h 756138"/>
              <a:gd name="connsiteX15" fmla="*/ 492416 w 3516970"/>
              <a:gd name="connsiteY15" fmla="*/ 457200 h 756138"/>
              <a:gd name="connsiteX16" fmla="*/ 404493 w 3516970"/>
              <a:gd name="connsiteY16" fmla="*/ 439615 h 756138"/>
              <a:gd name="connsiteX17" fmla="*/ 351739 w 3516970"/>
              <a:gd name="connsiteY17" fmla="*/ 404446 h 756138"/>
              <a:gd name="connsiteX18" fmla="*/ 246231 w 3516970"/>
              <a:gd name="connsiteY18" fmla="*/ 369277 h 756138"/>
              <a:gd name="connsiteX19" fmla="*/ 193478 w 3516970"/>
              <a:gd name="connsiteY19" fmla="*/ 334108 h 756138"/>
              <a:gd name="connsiteX20" fmla="*/ 140724 w 3516970"/>
              <a:gd name="connsiteY20" fmla="*/ 316523 h 756138"/>
              <a:gd name="connsiteX21" fmla="*/ 105554 w 3516970"/>
              <a:gd name="connsiteY21" fmla="*/ 263769 h 756138"/>
              <a:gd name="connsiteX22" fmla="*/ 87970 w 3516970"/>
              <a:gd name="connsiteY22" fmla="*/ 211015 h 756138"/>
              <a:gd name="connsiteX23" fmla="*/ 35216 w 3516970"/>
              <a:gd name="connsiteY23" fmla="*/ 158261 h 756138"/>
              <a:gd name="connsiteX24" fmla="*/ 17631 w 3516970"/>
              <a:gd name="connsiteY24" fmla="*/ 70338 h 756138"/>
              <a:gd name="connsiteX25" fmla="*/ 47 w 3516970"/>
              <a:gd name="connsiteY25" fmla="*/ 0 h 75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516970" h="756138">
                <a:moveTo>
                  <a:pt x="3516970" y="756138"/>
                </a:moveTo>
                <a:cubicBezTo>
                  <a:pt x="3482490" y="750391"/>
                  <a:pt x="3362170" y="731505"/>
                  <a:pt x="3323539" y="720969"/>
                </a:cubicBezTo>
                <a:cubicBezTo>
                  <a:pt x="3287774" y="711215"/>
                  <a:pt x="3253996" y="694791"/>
                  <a:pt x="3218031" y="685800"/>
                </a:cubicBezTo>
                <a:cubicBezTo>
                  <a:pt x="2998144" y="630827"/>
                  <a:pt x="3271528" y="701085"/>
                  <a:pt x="3094939" y="650631"/>
                </a:cubicBezTo>
                <a:cubicBezTo>
                  <a:pt x="3071701" y="643992"/>
                  <a:pt x="3047839" y="639686"/>
                  <a:pt x="3024601" y="633046"/>
                </a:cubicBezTo>
                <a:cubicBezTo>
                  <a:pt x="3006778" y="627954"/>
                  <a:pt x="2989942" y="619482"/>
                  <a:pt x="2971847" y="615461"/>
                </a:cubicBezTo>
                <a:cubicBezTo>
                  <a:pt x="2889728" y="597212"/>
                  <a:pt x="2789015" y="589814"/>
                  <a:pt x="2708078" y="580292"/>
                </a:cubicBezTo>
                <a:lnTo>
                  <a:pt x="2567401" y="562708"/>
                </a:lnTo>
                <a:lnTo>
                  <a:pt x="2321216" y="527538"/>
                </a:lnTo>
                <a:cubicBezTo>
                  <a:pt x="2303631" y="521677"/>
                  <a:pt x="2286998" y="509954"/>
                  <a:pt x="2268462" y="509954"/>
                </a:cubicBezTo>
                <a:cubicBezTo>
                  <a:pt x="1583069" y="509954"/>
                  <a:pt x="1771379" y="452908"/>
                  <a:pt x="1494739" y="545123"/>
                </a:cubicBezTo>
                <a:cubicBezTo>
                  <a:pt x="1371647" y="539261"/>
                  <a:pt x="1248301" y="537365"/>
                  <a:pt x="1125462" y="527538"/>
                </a:cubicBezTo>
                <a:cubicBezTo>
                  <a:pt x="1101371" y="525611"/>
                  <a:pt x="1079234" y="511617"/>
                  <a:pt x="1055124" y="509954"/>
                </a:cubicBezTo>
                <a:cubicBezTo>
                  <a:pt x="908816" y="499864"/>
                  <a:pt x="762047" y="498231"/>
                  <a:pt x="615508" y="492369"/>
                </a:cubicBezTo>
                <a:cubicBezTo>
                  <a:pt x="592062" y="486508"/>
                  <a:pt x="568408" y="481424"/>
                  <a:pt x="545170" y="474785"/>
                </a:cubicBezTo>
                <a:cubicBezTo>
                  <a:pt x="527347" y="469693"/>
                  <a:pt x="510398" y="461696"/>
                  <a:pt x="492416" y="457200"/>
                </a:cubicBezTo>
                <a:cubicBezTo>
                  <a:pt x="463420" y="449951"/>
                  <a:pt x="433801" y="445477"/>
                  <a:pt x="404493" y="439615"/>
                </a:cubicBezTo>
                <a:cubicBezTo>
                  <a:pt x="386908" y="427892"/>
                  <a:pt x="371052" y="413029"/>
                  <a:pt x="351739" y="404446"/>
                </a:cubicBezTo>
                <a:cubicBezTo>
                  <a:pt x="317862" y="389390"/>
                  <a:pt x="246231" y="369277"/>
                  <a:pt x="246231" y="369277"/>
                </a:cubicBezTo>
                <a:cubicBezTo>
                  <a:pt x="228647" y="357554"/>
                  <a:pt x="212381" y="343559"/>
                  <a:pt x="193478" y="334108"/>
                </a:cubicBezTo>
                <a:cubicBezTo>
                  <a:pt x="176899" y="325818"/>
                  <a:pt x="155198" y="328102"/>
                  <a:pt x="140724" y="316523"/>
                </a:cubicBezTo>
                <a:cubicBezTo>
                  <a:pt x="124221" y="303321"/>
                  <a:pt x="117277" y="281354"/>
                  <a:pt x="105554" y="263769"/>
                </a:cubicBezTo>
                <a:cubicBezTo>
                  <a:pt x="99693" y="246184"/>
                  <a:pt x="98252" y="226438"/>
                  <a:pt x="87970" y="211015"/>
                </a:cubicBezTo>
                <a:cubicBezTo>
                  <a:pt x="74176" y="190323"/>
                  <a:pt x="46338" y="180504"/>
                  <a:pt x="35216" y="158261"/>
                </a:cubicBezTo>
                <a:cubicBezTo>
                  <a:pt x="21850" y="131528"/>
                  <a:pt x="24880" y="99334"/>
                  <a:pt x="17631" y="70338"/>
                </a:cubicBezTo>
                <a:cubicBezTo>
                  <a:pt x="-1807" y="-7412"/>
                  <a:pt x="47" y="42267"/>
                  <a:pt x="47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99110" y="2819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796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engineering involves a complex  interaction of technical and social issues</a:t>
            </a:r>
          </a:p>
          <a:p>
            <a:r>
              <a:rPr lang="en-US" dirty="0" smtClean="0"/>
              <a:t>It is impossible to give a simple list, much less an ordered list of </a:t>
            </a:r>
            <a:r>
              <a:rPr lang="en-US" dirty="0" err="1" smtClean="0"/>
              <a:t>charactertistics</a:t>
            </a:r>
            <a:r>
              <a:rPr lang="en-US" dirty="0" smtClean="0"/>
              <a:t> without a complete understanding of the context</a:t>
            </a:r>
          </a:p>
          <a:p>
            <a:r>
              <a:rPr lang="en-US" dirty="0" smtClean="0"/>
              <a:t>Short stories are used in many development methods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27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– one 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/>
          <a:lstStyle/>
          <a:p>
            <a:r>
              <a:rPr lang="en-US" sz="2000" dirty="0" smtClean="0"/>
              <a:t>Actors. Who's involved?</a:t>
            </a:r>
          </a:p>
          <a:p>
            <a:r>
              <a:rPr lang="en-US" sz="2000" dirty="0" smtClean="0"/>
              <a:t>Purpose. What is to be achieved?</a:t>
            </a:r>
          </a:p>
          <a:p>
            <a:r>
              <a:rPr lang="en-US" sz="2000" dirty="0" smtClean="0"/>
              <a:t>Pre conditions. What conditions need to be in place before the interaction can start?</a:t>
            </a:r>
          </a:p>
          <a:p>
            <a:r>
              <a:rPr lang="en-US" sz="2000" dirty="0" smtClean="0"/>
              <a:t>Post conditions. What conditions indicate successful completion?</a:t>
            </a:r>
          </a:p>
          <a:p>
            <a:r>
              <a:rPr lang="en-US" sz="2000" dirty="0" smtClean="0"/>
              <a:t>Normal course. What is the normal course of the interaction?</a:t>
            </a:r>
          </a:p>
          <a:p>
            <a:r>
              <a:rPr lang="en-US" sz="2000" dirty="0" smtClean="0"/>
              <a:t>Alternative courses. Are there any alternative courses of interaction?</a:t>
            </a:r>
          </a:p>
          <a:p>
            <a:r>
              <a:rPr lang="en-US" sz="2000" dirty="0" smtClean="0"/>
              <a:t>Exception conditions. What could go wrong?</a:t>
            </a:r>
          </a:p>
          <a:p>
            <a:r>
              <a:rPr lang="en-US" sz="2000" dirty="0" smtClean="0"/>
              <a:t>Business rules. Do any business rules apply?</a:t>
            </a:r>
          </a:p>
          <a:p>
            <a:r>
              <a:rPr lang="en-US" sz="2000" dirty="0" smtClean="0"/>
              <a:t>Non-</a:t>
            </a:r>
            <a:r>
              <a:rPr lang="en-US" sz="2000" dirty="0" err="1" smtClean="0"/>
              <a:t>behavioural</a:t>
            </a:r>
            <a:r>
              <a:rPr lang="en-US" sz="2000" dirty="0" smtClean="0"/>
              <a:t> requirements. Do any non </a:t>
            </a:r>
            <a:r>
              <a:rPr lang="en-US" sz="2000" dirty="0" err="1" smtClean="0"/>
              <a:t>behavioural</a:t>
            </a:r>
            <a:r>
              <a:rPr lang="en-US" sz="2000" dirty="0" smtClean="0"/>
              <a:t> requirements apply?</a:t>
            </a:r>
          </a:p>
          <a:p>
            <a:r>
              <a:rPr lang="en-US" sz="2000" dirty="0" smtClean="0"/>
              <a:t>Assumptions. Are we assuming anything?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36225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67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attribute 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A quality attribute scenario is directly derived from a </a:t>
            </a:r>
            <a:r>
              <a:rPr lang="en-US" sz="2000" dirty="0" smtClean="0"/>
              <a:t>non-functional </a:t>
            </a:r>
            <a:r>
              <a:rPr lang="en-US" sz="2000" dirty="0"/>
              <a:t>requirement and consists of the following parts:</a:t>
            </a:r>
          </a:p>
          <a:p>
            <a:r>
              <a:rPr lang="en-US" sz="2000" dirty="0" smtClean="0"/>
              <a:t>source </a:t>
            </a:r>
            <a:r>
              <a:rPr lang="en-US" sz="2000" dirty="0"/>
              <a:t>of </a:t>
            </a:r>
            <a:r>
              <a:rPr lang="en-US" sz="2000" dirty="0" smtClean="0"/>
              <a:t>stimulus, </a:t>
            </a:r>
            <a:r>
              <a:rPr lang="en-US" sz="2000" dirty="0"/>
              <a:t>which is the entity that generated </a:t>
            </a:r>
            <a:r>
              <a:rPr lang="en-US" sz="2000" dirty="0" smtClean="0"/>
              <a:t>the stimulus</a:t>
            </a:r>
            <a:r>
              <a:rPr lang="en-US" sz="2000" dirty="0"/>
              <a:t>;</a:t>
            </a:r>
          </a:p>
          <a:p>
            <a:r>
              <a:rPr lang="en-US" sz="2000" dirty="0" smtClean="0"/>
              <a:t>stimulus, </a:t>
            </a:r>
            <a:r>
              <a:rPr lang="en-US" sz="2000" dirty="0"/>
              <a:t>which is the condition that needs to be </a:t>
            </a:r>
            <a:r>
              <a:rPr lang="en-US" sz="2000" dirty="0" smtClean="0"/>
              <a:t>considered when </a:t>
            </a:r>
            <a:r>
              <a:rPr lang="en-US" sz="2000" dirty="0"/>
              <a:t>it arrives at a system;</a:t>
            </a:r>
          </a:p>
          <a:p>
            <a:r>
              <a:rPr lang="en-US" sz="2000" dirty="0"/>
              <a:t>e</a:t>
            </a:r>
            <a:r>
              <a:rPr lang="en-US" sz="2000" dirty="0" smtClean="0"/>
              <a:t>nvironment, which </a:t>
            </a:r>
            <a:r>
              <a:rPr lang="en-US" sz="2000" dirty="0"/>
              <a:t>determines under which conditions </a:t>
            </a:r>
            <a:r>
              <a:rPr lang="en-US" sz="2000" dirty="0" smtClean="0"/>
              <a:t>the stimulus </a:t>
            </a:r>
            <a:r>
              <a:rPr lang="en-US" sz="2000" dirty="0"/>
              <a:t>occurs;</a:t>
            </a:r>
          </a:p>
          <a:p>
            <a:r>
              <a:rPr lang="en-US" sz="2000" dirty="0" smtClean="0"/>
              <a:t>artifact, </a:t>
            </a:r>
            <a:r>
              <a:rPr lang="en-US" sz="2000" dirty="0"/>
              <a:t>is the element that receives the stimulus</a:t>
            </a:r>
            <a:r>
              <a:rPr lang="en-US" sz="2000" dirty="0" smtClean="0"/>
              <a:t>;</a:t>
            </a:r>
            <a:endParaRPr lang="en-US" sz="2000" dirty="0"/>
          </a:p>
          <a:p>
            <a:r>
              <a:rPr lang="en-US" sz="2000" dirty="0" smtClean="0"/>
              <a:t>response, </a:t>
            </a:r>
            <a:r>
              <a:rPr lang="en-US" sz="2000" dirty="0"/>
              <a:t>which is the activity undertaken after the arrival </a:t>
            </a:r>
            <a:r>
              <a:rPr lang="en-US" sz="2000" dirty="0" smtClean="0"/>
              <a:t>of the stimulus;</a:t>
            </a:r>
          </a:p>
          <a:p>
            <a:r>
              <a:rPr lang="en-US" sz="2000" dirty="0" smtClean="0"/>
              <a:t>response measure, </a:t>
            </a:r>
            <a:r>
              <a:rPr lang="en-US" sz="2000" dirty="0"/>
              <a:t>which represents the way a response </a:t>
            </a:r>
            <a:r>
              <a:rPr lang="en-US" sz="2000" dirty="0" smtClean="0"/>
              <a:t>is measured </a:t>
            </a:r>
            <a:r>
              <a:rPr lang="en-US" sz="2000" dirty="0"/>
              <a:t>when it occurs.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255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Source </a:t>
            </a:r>
            <a:r>
              <a:rPr lang="en-US" sz="2400" dirty="0"/>
              <a:t>of </a:t>
            </a:r>
            <a:r>
              <a:rPr lang="en-US" sz="2400" dirty="0" smtClean="0"/>
              <a:t>stimulus: cell phone </a:t>
            </a:r>
            <a:endParaRPr lang="en-US" sz="2400" dirty="0"/>
          </a:p>
          <a:p>
            <a:r>
              <a:rPr lang="en-US" sz="2400" dirty="0" smtClean="0"/>
              <a:t>Stimulus: begin reading from bus</a:t>
            </a:r>
          </a:p>
          <a:p>
            <a:r>
              <a:rPr lang="en-US" sz="2400" dirty="0" smtClean="0"/>
              <a:t>Environment: OBD dongle is plugged in</a:t>
            </a:r>
          </a:p>
          <a:p>
            <a:r>
              <a:rPr lang="en-US" sz="2400" dirty="0" smtClean="0"/>
              <a:t>Artifact: data stream</a:t>
            </a:r>
          </a:p>
          <a:p>
            <a:r>
              <a:rPr lang="en-US" sz="2400" dirty="0" smtClean="0"/>
              <a:t>Response: Data begins to be transferred</a:t>
            </a:r>
          </a:p>
          <a:p>
            <a:r>
              <a:rPr lang="en-US" sz="2400" dirty="0"/>
              <a:t>R</a:t>
            </a:r>
            <a:r>
              <a:rPr lang="en-US" sz="2400" dirty="0" smtClean="0"/>
              <a:t>esponse measure: data transferred at a rate equal to the read rate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48591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Source of stimulus: </a:t>
            </a:r>
          </a:p>
          <a:p>
            <a:r>
              <a:rPr lang="en-US" dirty="0"/>
              <a:t>Stimulus:</a:t>
            </a:r>
          </a:p>
          <a:p>
            <a:r>
              <a:rPr lang="en-US" dirty="0"/>
              <a:t>Environment: </a:t>
            </a:r>
          </a:p>
          <a:p>
            <a:r>
              <a:rPr lang="en-US" dirty="0"/>
              <a:t>Artifact:</a:t>
            </a:r>
          </a:p>
          <a:p>
            <a:r>
              <a:rPr lang="en-US" dirty="0"/>
              <a:t>Response: </a:t>
            </a:r>
          </a:p>
          <a:p>
            <a:r>
              <a:rPr lang="en-US" dirty="0"/>
              <a:t>Response measure: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71898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16479</TotalTime>
  <Words>369</Words>
  <Application>Microsoft Office PowerPoint</Application>
  <PresentationFormat>On-screen Show (4:3)</PresentationFormat>
  <Paragraphs>61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syse802Template</vt:lpstr>
      <vt:lpstr>CPSC 872</vt:lpstr>
      <vt:lpstr>PowerPoint Presentation</vt:lpstr>
      <vt:lpstr>Specification and design</vt:lpstr>
      <vt:lpstr>Scenarios</vt:lpstr>
      <vt:lpstr>Use case – one version</vt:lpstr>
      <vt:lpstr>PowerPoint Presentation</vt:lpstr>
      <vt:lpstr>Quality attribute scenarios</vt:lpstr>
      <vt:lpstr>Scenario</vt:lpstr>
      <vt:lpstr>PowerPoint Presentation</vt:lpstr>
      <vt:lpstr>Usage scenarios</vt:lpstr>
      <vt:lpstr>Elicitation of requirements at SCALE</vt:lpstr>
      <vt:lpstr>PowerPoint Presentation</vt:lpstr>
      <vt:lpstr>Assignment</vt:lpstr>
      <vt:lpstr>PowerPoint Presentation</vt:lpstr>
      <vt:lpstr>Hazards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101</cp:revision>
  <dcterms:created xsi:type="dcterms:W3CDTF">2010-10-17T00:36:11Z</dcterms:created>
  <dcterms:modified xsi:type="dcterms:W3CDTF">2014-10-12T21:33:39Z</dcterms:modified>
</cp:coreProperties>
</file>