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0" r:id="rId2"/>
    <p:sldId id="322" r:id="rId3"/>
    <p:sldId id="308" r:id="rId4"/>
    <p:sldId id="329" r:id="rId5"/>
    <p:sldId id="330" r:id="rId6"/>
    <p:sldId id="334" r:id="rId7"/>
    <p:sldId id="328" r:id="rId8"/>
    <p:sldId id="333" r:id="rId9"/>
    <p:sldId id="323" r:id="rId10"/>
    <p:sldId id="332" r:id="rId11"/>
    <p:sldId id="324" r:id="rId12"/>
    <p:sldId id="325" r:id="rId13"/>
    <p:sldId id="326" r:id="rId14"/>
    <p:sldId id="336" r:id="rId15"/>
    <p:sldId id="331" r:id="rId16"/>
    <p:sldId id="335" r:id="rId17"/>
    <p:sldId id="338" r:id="rId18"/>
    <p:sldId id="340" r:id="rId19"/>
    <p:sldId id="339" r:id="rId20"/>
    <p:sldId id="337"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44" d="100"/>
          <a:sy n="44" d="100"/>
        </p:scale>
        <p:origin x="-1315"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255366211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dirty="0"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400"/>
            <a:ext cx="5630201" cy="4114800"/>
          </a:xfrm>
        </p:spPr>
        <p:txBody>
          <a:bodyPr>
            <a:normAutofit lnSpcReduction="10000"/>
          </a:bodyPr>
          <a:lstStyle/>
          <a:p>
            <a:pPr algn="ctr"/>
            <a:r>
              <a:rPr lang="en-US" sz="1400" b="1" dirty="0"/>
              <a:t>What is SAVI Consistency?</a:t>
            </a:r>
          </a:p>
          <a:p>
            <a:endParaRPr lang="en-US" sz="1100" dirty="0"/>
          </a:p>
          <a:p>
            <a:pPr algn="just">
              <a:spcAft>
                <a:spcPts val="596"/>
              </a:spcAft>
            </a:pPr>
            <a:r>
              <a:rPr lang="en-US" sz="1100" dirty="0"/>
              <a:t>SAVI team developers have looked very hard at what “consistency” means within the context of model-based systems engineering.  During the last phase of the SAVI Proof of Concept work, they concluded that there are at least six types of consistency (shown on the left side of this chart) essential a SAVI-compliant VIP.</a:t>
            </a:r>
          </a:p>
          <a:p>
            <a:pPr algn="just">
              <a:spcAft>
                <a:spcPts val="596"/>
              </a:spcAft>
            </a:pPr>
            <a:r>
              <a:rPr lang="en-US" sz="1100" dirty="0"/>
              <a:t>However, simply listing them is usually not quite enough to illustrate what we mean by this phrase.  So in this chart and the next one, we have attempted to cite a few examples to help illustrate. [These illustrations are not complete; the interested reader is referred to a presentation assembled by John </a:t>
            </a:r>
            <a:r>
              <a:rPr lang="en-US" sz="1100" dirty="0" err="1"/>
              <a:t>Chilenski</a:t>
            </a:r>
            <a:r>
              <a:rPr lang="en-US" sz="1100" dirty="0"/>
              <a:t> and Mike </a:t>
            </a:r>
            <a:r>
              <a:rPr lang="en-US" sz="1100" dirty="0" err="1"/>
              <a:t>Kerstetter</a:t>
            </a:r>
            <a:r>
              <a:rPr lang="en-US" sz="1100" dirty="0"/>
              <a:t> at: ]</a:t>
            </a:r>
          </a:p>
          <a:p>
            <a:pPr algn="just">
              <a:spcAft>
                <a:spcPts val="596"/>
              </a:spcAft>
            </a:pPr>
            <a:r>
              <a:rPr lang="en-US" sz="1100" dirty="0"/>
              <a:t>One type of </a:t>
            </a:r>
            <a:r>
              <a:rPr lang="en-US" sz="1100" b="1" dirty="0"/>
              <a:t>interface consistency</a:t>
            </a:r>
            <a:r>
              <a:rPr lang="en-US" sz="1100" dirty="0"/>
              <a:t> is illustrated by the differences in computer words when represented in 32-bit or 64-bit lengths.  There are several other examples of interface consistency in the presentation cited above.</a:t>
            </a:r>
          </a:p>
          <a:p>
            <a:pPr algn="just">
              <a:spcAft>
                <a:spcPts val="596"/>
              </a:spcAft>
            </a:pPr>
            <a:r>
              <a:rPr lang="en-US" sz="1100" b="1" dirty="0"/>
              <a:t>Compositional consistency </a:t>
            </a:r>
            <a:r>
              <a:rPr lang="en-US" sz="1100" dirty="0"/>
              <a:t>is illustrated in two ways on this chart; one is the simple notion of “square pegs in round holes” cartoon and another with the type of transistor junction in the right-most cartoon.</a:t>
            </a:r>
          </a:p>
          <a:p>
            <a:pPr algn="just">
              <a:spcAft>
                <a:spcPts val="596"/>
              </a:spcAft>
            </a:pPr>
            <a:r>
              <a:rPr lang="en-US" sz="1100" b="1" dirty="0"/>
              <a:t>Constraint consistency </a:t>
            </a:r>
            <a:r>
              <a:rPr lang="en-US" sz="1100" dirty="0"/>
              <a:t>is illustrated between a variety of interacting subsystems on an aircraft, which must supply signals to the crew alerting system that recognize when the airplane is on the ground and when it is in flight.  If these constraints are not observed, at the very least the crew may see “false alarms” that confuse and obfuscate.  More dramatically, they could even lead to a spurious input to the flight control system that leads to a hazardous flight condition.  </a:t>
            </a:r>
          </a:p>
        </p:txBody>
      </p:sp>
      <p:sp>
        <p:nvSpPr>
          <p:cNvPr id="5" name="Slide Number Placeholder 3"/>
          <p:cNvSpPr>
            <a:spLocks noGrp="1"/>
          </p:cNvSpPr>
          <p:nvPr>
            <p:ph type="sldNum" sz="quarter" idx="5"/>
          </p:nvPr>
        </p:nvSpPr>
        <p:spPr>
          <a:xfrm>
            <a:off x="3884614" y="8685213"/>
            <a:ext cx="2971800" cy="457200"/>
          </a:xfrm>
        </p:spPr>
        <p:txBody>
          <a:bodyPr/>
          <a:lstStyle/>
          <a:p>
            <a:fld id="{A82EAE26-AD30-C945-9FC5-959C30C96F66}" type="slidenum">
              <a:rPr lang="en-US" sz="900" i="1"/>
              <a:pPr/>
              <a:t>11</a:t>
            </a:fld>
            <a:endParaRPr lang="en-US" sz="900" i="1" dirty="0"/>
          </a:p>
        </p:txBody>
      </p:sp>
    </p:spTree>
    <p:extLst>
      <p:ext uri="{BB962C8B-B14F-4D97-AF65-F5344CB8AC3E}">
        <p14:creationId xmlns:p14="http://schemas.microsoft.com/office/powerpoint/2010/main" val="65517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3"/>
          <p:cNvSpPr>
            <a:spLocks noGrp="1"/>
          </p:cNvSpPr>
          <p:nvPr>
            <p:ph type="sldNum" sz="quarter" idx="5"/>
          </p:nvPr>
        </p:nvSpPr>
        <p:spPr>
          <a:xfrm>
            <a:off x="3884614" y="8685213"/>
            <a:ext cx="2971800" cy="457200"/>
          </a:xfrm>
        </p:spPr>
        <p:txBody>
          <a:bodyPr/>
          <a:lstStyle/>
          <a:p>
            <a:fld id="{A82EAE26-AD30-C945-9FC5-959C30C96F66}" type="slidenum">
              <a:rPr lang="en-US" sz="900" i="1"/>
              <a:pPr/>
              <a:t>12</a:t>
            </a:fld>
            <a:endParaRPr lang="en-US" sz="900" i="1" dirty="0"/>
          </a:p>
        </p:txBody>
      </p:sp>
      <p:sp>
        <p:nvSpPr>
          <p:cNvPr id="7" name="Notes Placeholder 2"/>
          <p:cNvSpPr>
            <a:spLocks noGrp="1"/>
          </p:cNvSpPr>
          <p:nvPr>
            <p:ph type="body" idx="3"/>
          </p:nvPr>
        </p:nvSpPr>
        <p:spPr>
          <a:xfrm>
            <a:off x="685801" y="4343400"/>
            <a:ext cx="5630201" cy="4114800"/>
          </a:xfrm>
        </p:spPr>
        <p:txBody>
          <a:bodyPr>
            <a:normAutofit/>
          </a:bodyPr>
          <a:lstStyle/>
          <a:p>
            <a:pPr algn="ctr"/>
            <a:r>
              <a:rPr lang="en-US" sz="1400" b="1" dirty="0"/>
              <a:t>What is SAVI Consistency?</a:t>
            </a:r>
          </a:p>
          <a:p>
            <a:endParaRPr lang="en-US" sz="1100" dirty="0"/>
          </a:p>
          <a:p>
            <a:pPr algn="just">
              <a:spcAft>
                <a:spcPts val="596"/>
              </a:spcAft>
            </a:pPr>
            <a:r>
              <a:rPr lang="en-US" sz="1100" b="1" dirty="0"/>
              <a:t>Behavioral consistency</a:t>
            </a:r>
            <a:r>
              <a:rPr lang="en-US" sz="1100" dirty="0"/>
              <a:t> is another type of  consistency that could be illustrated in many ways.  We chose run-time behavior to illustrate that category primarily because it is so important systems that depend on embedded software – like a modern aircraft.</a:t>
            </a:r>
          </a:p>
          <a:p>
            <a:pPr algn="just">
              <a:spcAft>
                <a:spcPts val="596"/>
              </a:spcAft>
            </a:pPr>
            <a:r>
              <a:rPr lang="en-US" sz="1100" b="1" dirty="0"/>
              <a:t>Version consistency </a:t>
            </a:r>
            <a:r>
              <a:rPr lang="en-US" sz="1100" dirty="0"/>
              <a:t>is illustrated in these example where two different versions of software may utilize different precision in computations on board an aircraft.</a:t>
            </a:r>
          </a:p>
          <a:p>
            <a:pPr algn="just">
              <a:spcAft>
                <a:spcPts val="596"/>
              </a:spcAft>
            </a:pPr>
            <a:r>
              <a:rPr lang="en-US" sz="1100" dirty="0"/>
              <a:t>Finally, </a:t>
            </a:r>
            <a:r>
              <a:rPr lang="en-US" sz="1100" b="1" dirty="0"/>
              <a:t>Verification consistency</a:t>
            </a:r>
            <a:r>
              <a:rPr lang="en-US" sz="1100" dirty="0"/>
              <a:t> suggests that certain shared properties between subsystems or even types of system analysis carry different levels of importance.  Quite clearly such consistency can affect assurance levels for system components – hardware or software.</a:t>
            </a:r>
          </a:p>
          <a:p>
            <a:pPr algn="just">
              <a:spcAft>
                <a:spcPts val="596"/>
              </a:spcAft>
            </a:pPr>
            <a:endParaRPr lang="en-US" sz="1100" dirty="0"/>
          </a:p>
          <a:p>
            <a:pPr algn="just">
              <a:spcAft>
                <a:spcPts val="596"/>
              </a:spcAft>
            </a:pPr>
            <a:r>
              <a:rPr lang="en-US" sz="1100" dirty="0"/>
              <a:t>Note that SAVI continues to study consistency.  During this AFE 61 work, Kurt </a:t>
            </a:r>
            <a:r>
              <a:rPr lang="en-US" sz="1100" dirty="0" err="1"/>
              <a:t>Woodham</a:t>
            </a:r>
            <a:r>
              <a:rPr lang="en-US" sz="1100" dirty="0"/>
              <a:t> has reexamined the six types of consistency describe in these charts and proposed a more complete classification that might be even more useful.  Examples for this enlarged set of consistencies is being evaluated by the SAVI team.</a:t>
            </a:r>
          </a:p>
        </p:txBody>
      </p:sp>
    </p:spTree>
    <p:extLst>
      <p:ext uri="{BB962C8B-B14F-4D97-AF65-F5344CB8AC3E}">
        <p14:creationId xmlns:p14="http://schemas.microsoft.com/office/powerpoint/2010/main" val="65517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normAutofit lnSpcReduction="10000"/>
          </a:bodyPr>
          <a:lstStyle/>
          <a:p>
            <a:pPr algn="ctr"/>
            <a:r>
              <a:rPr lang="en-US" sz="1400" b="1" dirty="0"/>
              <a:t>SAVI Consistency Checks</a:t>
            </a:r>
          </a:p>
          <a:p>
            <a:endParaRPr lang="en-US" sz="1000" dirty="0"/>
          </a:p>
          <a:p>
            <a:pPr algn="just">
              <a:spcAft>
                <a:spcPts val="596"/>
              </a:spcAft>
            </a:pPr>
            <a:r>
              <a:rPr lang="en-US" sz="1100" dirty="0"/>
              <a:t>This slide illustrates how the two model sets work together and provide a means (within the AADL model) of carrying out consistency checks (SAVI-type extended consistency checks) to uncover system incompatibilities.</a:t>
            </a:r>
          </a:p>
          <a:p>
            <a:pPr algn="just">
              <a:spcAft>
                <a:spcPts val="596"/>
              </a:spcAft>
            </a:pPr>
            <a:r>
              <a:rPr lang="en-US" sz="1100" dirty="0"/>
              <a:t>The model set consists of an AADL architectural model, a solid geometry model (generated by TAMU students in </a:t>
            </a:r>
            <a:r>
              <a:rPr lang="en-US" sz="1100" dirty="0" err="1"/>
              <a:t>Solidworks</a:t>
            </a:r>
            <a:r>
              <a:rPr lang="en-US" sz="1100" dirty="0"/>
              <a:t> and exported in STEP AP 214 format.  The various gold arrows show the linkage between the same components in each model set.  Notice also that the right side is a </a:t>
            </a:r>
            <a:r>
              <a:rPr lang="en-US" sz="1100" dirty="0" err="1"/>
              <a:t>SysML</a:t>
            </a:r>
            <a:r>
              <a:rPr lang="en-US" sz="1100" dirty="0"/>
              <a:t> depiction of an AADL model set derived from the AADL model – illustrating that the </a:t>
            </a:r>
            <a:r>
              <a:rPr lang="en-US" sz="1100" dirty="0" err="1"/>
              <a:t>SysML</a:t>
            </a:r>
            <a:r>
              <a:rPr lang="en-US" sz="1100" dirty="0"/>
              <a:t>-AADL translator has done its job for this set of models.</a:t>
            </a:r>
          </a:p>
          <a:p>
            <a:pPr algn="just">
              <a:spcAft>
                <a:spcPts val="596"/>
              </a:spcAft>
            </a:pPr>
            <a:r>
              <a:rPr lang="en-US" sz="1100" dirty="0"/>
              <a:t>We have  shown in our Proof of Concept work that we can handle MATLAB/Simulink files; so we have not  readdressed that type of model (short on resources).  These models reside in a Model Repository (physically located at TAMU but with folders representing different actors (OEMS, suppliers, and regulators).  </a:t>
            </a:r>
            <a:r>
              <a:rPr lang="en-US" sz="1100" dirty="0" err="1"/>
              <a:t>Intermodel</a:t>
            </a:r>
            <a:r>
              <a:rPr lang="en-US" sz="1100" dirty="0"/>
              <a:t> dependencies are being identified and registered at various steps during the consistency checking demonstration.</a:t>
            </a:r>
          </a:p>
          <a:p>
            <a:pPr algn="just">
              <a:spcAft>
                <a:spcPts val="596"/>
              </a:spcAft>
            </a:pPr>
            <a:r>
              <a:rPr lang="en-US" sz="1100" dirty="0"/>
              <a:t>An example of a consistency check to be demonstrated is rerouting the hydraulic lines (due to repositioning a sensor in the landing gear strut to another location.  If the hydraulic lines have too  many bends or add too much length, such a modification could cause the pressure to drop below limits specified in the AADL model.  Running the analysis tool in AADL should uncover this system deficiency and point back toward this change in hydraulic  routing as the base case of this inconsistency.  </a:t>
            </a:r>
          </a:p>
        </p:txBody>
      </p:sp>
      <p:sp>
        <p:nvSpPr>
          <p:cNvPr id="5" name="Slide Number Placeholder 3"/>
          <p:cNvSpPr>
            <a:spLocks noGrp="1"/>
          </p:cNvSpPr>
          <p:nvPr>
            <p:ph type="sldNum" sz="quarter" idx="5"/>
          </p:nvPr>
        </p:nvSpPr>
        <p:spPr>
          <a:xfrm>
            <a:off x="3884614" y="8685213"/>
            <a:ext cx="2971800" cy="457200"/>
          </a:xfrm>
        </p:spPr>
        <p:txBody>
          <a:bodyPr/>
          <a:lstStyle/>
          <a:p>
            <a:fld id="{A82EAE26-AD30-C945-9FC5-959C30C96F66}" type="slidenum">
              <a:rPr lang="en-US" sz="900" i="1"/>
              <a:pPr/>
              <a:t>13</a:t>
            </a:fld>
            <a:endParaRPr lang="en-US" sz="900" i="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11/24/2014</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11/24/2014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11/24/2014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11/24/2014</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11/24/2014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11/24/2014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11/24/2014</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11/24/2014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11/24/2014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11/24/2014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11/24/2014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11/24/2014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371</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Session 28</a:t>
            </a:r>
          </a:p>
          <a:p>
            <a:r>
              <a:rPr lang="en-US" dirty="0" smtClean="0">
                <a:solidFill>
                  <a:schemeClr val="tx1"/>
                </a:solidFill>
              </a:rPr>
              <a: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Completeness - Traceability</a:t>
            </a:r>
            <a:endParaRPr lang="en-US" dirty="0"/>
          </a:p>
        </p:txBody>
      </p:sp>
      <p:sp>
        <p:nvSpPr>
          <p:cNvPr id="3" name="Content Placeholder 2"/>
          <p:cNvSpPr>
            <a:spLocks noGrp="1"/>
          </p:cNvSpPr>
          <p:nvPr>
            <p:ph idx="1"/>
          </p:nvPr>
        </p:nvSpPr>
        <p:spPr/>
        <p:txBody>
          <a:bodyPr/>
          <a:lstStyle/>
          <a:p>
            <a:r>
              <a:rPr lang="en-US" dirty="0" smtClean="0"/>
              <a:t>Matrix</a:t>
            </a:r>
          </a:p>
          <a:p>
            <a:r>
              <a:rPr lang="en-US" dirty="0" smtClean="0"/>
              <a:t>Manual/automatic maintenance</a:t>
            </a:r>
          </a:p>
          <a:p>
            <a:endParaRPr lang="en-US" dirty="0"/>
          </a:p>
        </p:txBody>
      </p:sp>
    </p:spTree>
    <p:extLst>
      <p:ext uri="{BB962C8B-B14F-4D97-AF65-F5344CB8AC3E}">
        <p14:creationId xmlns:p14="http://schemas.microsoft.com/office/powerpoint/2010/main" val="417495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665422" y="2288255"/>
            <a:ext cx="4889354" cy="2398202"/>
            <a:chOff x="3678162" y="1596063"/>
            <a:chExt cx="4889354" cy="2398202"/>
          </a:xfrm>
        </p:grpSpPr>
        <p:grpSp>
          <p:nvGrpSpPr>
            <p:cNvPr id="10" name="Group 9"/>
            <p:cNvGrpSpPr/>
            <p:nvPr/>
          </p:nvGrpSpPr>
          <p:grpSpPr>
            <a:xfrm>
              <a:off x="6847794" y="2133675"/>
              <a:ext cx="1719722" cy="1860590"/>
              <a:chOff x="838200" y="1355409"/>
              <a:chExt cx="1719722" cy="1860590"/>
            </a:xfrm>
          </p:grpSpPr>
          <p:pic>
            <p:nvPicPr>
              <p:cNvPr id="11" name="Picture 2"/>
              <p:cNvPicPr>
                <a:picLocks noChangeAspect="1" noChangeArrowheads="1"/>
              </p:cNvPicPr>
              <p:nvPr/>
            </p:nvPicPr>
            <p:blipFill>
              <a:blip r:embed="rId3" cstate="print"/>
              <a:srcRect/>
              <a:stretch>
                <a:fillRect/>
              </a:stretch>
            </p:blipFill>
            <p:spPr bwMode="auto">
              <a:xfrm>
                <a:off x="894150" y="1355409"/>
                <a:ext cx="1663772" cy="1663772"/>
              </a:xfrm>
              <a:prstGeom prst="rect">
                <a:avLst/>
              </a:prstGeom>
              <a:noFill/>
              <a:ln w="9525">
                <a:noFill/>
                <a:miter lim="800000"/>
                <a:headEnd/>
                <a:tailEnd/>
              </a:ln>
            </p:spPr>
          </p:pic>
          <p:sp>
            <p:nvSpPr>
              <p:cNvPr id="12" name="TextBox 11"/>
              <p:cNvSpPr txBox="1"/>
              <p:nvPr/>
            </p:nvSpPr>
            <p:spPr>
              <a:xfrm>
                <a:off x="838200" y="2939000"/>
                <a:ext cx="1676400" cy="276999"/>
              </a:xfrm>
              <a:prstGeom prst="rect">
                <a:avLst/>
              </a:prstGeom>
              <a:noFill/>
            </p:spPr>
            <p:txBody>
              <a:bodyPr wrap="square" rtlCol="0">
                <a:spAutoFit/>
              </a:bodyPr>
              <a:lstStyle/>
              <a:p>
                <a:pPr algn="ctr"/>
                <a:r>
                  <a:rPr lang="en-US" sz="1200" dirty="0" smtClean="0"/>
                  <a:t>Shape</a:t>
                </a:r>
                <a:endParaRPr lang="en-US" sz="1200" dirty="0"/>
              </a:p>
            </p:txBody>
          </p:sp>
        </p:grpSp>
        <p:sp>
          <p:nvSpPr>
            <p:cNvPr id="13" name="Content Placeholder 2"/>
            <p:cNvSpPr txBox="1">
              <a:spLocks/>
            </p:cNvSpPr>
            <p:nvPr/>
          </p:nvSpPr>
          <p:spPr>
            <a:xfrm>
              <a:off x="6870944" y="1601320"/>
              <a:ext cx="1463963" cy="533400"/>
            </a:xfrm>
            <a:prstGeom prst="rect">
              <a:avLst/>
            </a:prstGeom>
          </p:spPr>
          <p:txBody>
            <a:bodyPr vert="horz" lIns="91440" tIns="45720" rIns="91440" bIns="45720" rtlCol="0">
              <a:normAutofit fontScale="62500" lnSpcReduction="20000"/>
            </a:bodyPr>
            <a:lstStyle/>
            <a:p>
              <a:pPr fontAlgn="auto">
                <a:spcBef>
                  <a:spcPct val="20000"/>
                </a:spcBef>
                <a:spcAft>
                  <a:spcPts val="0"/>
                </a:spcAft>
                <a:buSzPct val="75000"/>
                <a:defRPr/>
              </a:pPr>
              <a:r>
                <a:rPr kumimoji="0" lang="en-US" sz="2400" b="1" i="1" u="none" strike="noStrike" kern="1200" cap="none" spc="0" normalizeH="0" baseline="0" noProof="0" dirty="0" smtClean="0">
                  <a:ln>
                    <a:noFill/>
                  </a:ln>
                  <a:solidFill>
                    <a:schemeClr val="tx1"/>
                  </a:solidFill>
                  <a:effectLst/>
                  <a:uLnTx/>
                  <a:uFillTx/>
                  <a:latin typeface="+mn-lt"/>
                  <a:ea typeface="+mn-ea"/>
                  <a:cs typeface="+mn-cs"/>
                </a:rPr>
                <a:t>Physical </a:t>
              </a:r>
            </a:p>
            <a:p>
              <a:pPr fontAlgn="auto">
                <a:spcBef>
                  <a:spcPct val="20000"/>
                </a:spcBef>
                <a:spcAft>
                  <a:spcPts val="0"/>
                </a:spcAft>
                <a:buSzPct val="75000"/>
                <a:defRPr/>
              </a:pPr>
              <a:r>
                <a:rPr kumimoji="0" lang="en-US" sz="2400" b="1" i="1" u="none" strike="noStrike" kern="1200" cap="none" spc="0" normalizeH="0" baseline="0" noProof="0" dirty="0" smtClean="0">
                  <a:ln>
                    <a:noFill/>
                  </a:ln>
                  <a:solidFill>
                    <a:schemeClr val="tx1"/>
                  </a:solidFill>
                  <a:effectLst/>
                  <a:uLnTx/>
                  <a:uFillTx/>
                  <a:latin typeface="+mn-lt"/>
                  <a:ea typeface="+mn-ea"/>
                  <a:cs typeface="+mn-cs"/>
                </a:rPr>
                <a:t>Geometry</a:t>
              </a:r>
            </a:p>
          </p:txBody>
        </p:sp>
        <p:cxnSp>
          <p:nvCxnSpPr>
            <p:cNvPr id="15" name="Straight Arrow Connector 14"/>
            <p:cNvCxnSpPr>
              <a:endCxn id="65" idx="1"/>
            </p:cNvCxnSpPr>
            <p:nvPr/>
          </p:nvCxnSpPr>
          <p:spPr>
            <a:xfrm flipH="1" flipV="1">
              <a:off x="3678162" y="1596063"/>
              <a:ext cx="3566160" cy="998961"/>
            </a:xfrm>
            <a:prstGeom prst="straightConnector1">
              <a:avLst/>
            </a:prstGeom>
            <a:ln w="41275">
              <a:tailEnd type="stealth"/>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14338" y="809340"/>
            <a:ext cx="8301037" cy="443198"/>
          </a:xfrm>
        </p:spPr>
        <p:txBody>
          <a:bodyPr>
            <a:normAutofit fontScale="90000"/>
          </a:bodyPr>
          <a:lstStyle/>
          <a:p>
            <a:r>
              <a:rPr lang="en-US" dirty="0" smtClean="0"/>
              <a:t>What is SAVI Consistency?</a:t>
            </a:r>
            <a:endParaRPr lang="en-US" dirty="0"/>
          </a:p>
        </p:txBody>
      </p:sp>
      <p:sp>
        <p:nvSpPr>
          <p:cNvPr id="3" name="Content Placeholder 2"/>
          <p:cNvSpPr>
            <a:spLocks noGrp="1"/>
          </p:cNvSpPr>
          <p:nvPr>
            <p:ph idx="1"/>
          </p:nvPr>
        </p:nvSpPr>
        <p:spPr>
          <a:xfrm>
            <a:off x="20672" y="1408505"/>
            <a:ext cx="8894728" cy="2627988"/>
          </a:xfrm>
        </p:spPr>
        <p:txBody>
          <a:bodyPr>
            <a:normAutofit fontScale="85000" lnSpcReduction="20000"/>
          </a:bodyPr>
          <a:lstStyle/>
          <a:p>
            <a:r>
              <a:rPr lang="en-US" dirty="0" smtClean="0"/>
              <a:t>AFE 59S1 – 6 types of consistency</a:t>
            </a:r>
          </a:p>
          <a:p>
            <a:pPr lvl="1"/>
            <a:r>
              <a:rPr lang="en-US" dirty="0" smtClean="0"/>
              <a:t>Interface </a:t>
            </a:r>
          </a:p>
          <a:p>
            <a:pPr lvl="1"/>
            <a:r>
              <a:rPr lang="en-US" dirty="0" smtClean="0"/>
              <a:t>Compositional </a:t>
            </a:r>
            <a:endParaRPr lang="en-US" dirty="0"/>
          </a:p>
          <a:p>
            <a:pPr lvl="1"/>
            <a:r>
              <a:rPr lang="en-US" dirty="0" smtClean="0"/>
              <a:t>Constraint</a:t>
            </a:r>
          </a:p>
          <a:p>
            <a:pPr lvl="1"/>
            <a:r>
              <a:rPr lang="en-US" dirty="0" smtClean="0"/>
              <a:t>Behavioral</a:t>
            </a:r>
            <a:endParaRPr lang="en-US" u="sng" dirty="0"/>
          </a:p>
          <a:p>
            <a:pPr lvl="1"/>
            <a:r>
              <a:rPr lang="en-US" dirty="0" smtClean="0"/>
              <a:t>Version</a:t>
            </a:r>
            <a:endParaRPr lang="en-US" u="sng" dirty="0" smtClean="0"/>
          </a:p>
          <a:p>
            <a:pPr lvl="1"/>
            <a:r>
              <a:rPr lang="en-US" dirty="0" smtClean="0"/>
              <a:t>Verification</a:t>
            </a:r>
            <a:endParaRPr lang="en-US" u="sng" dirty="0"/>
          </a:p>
          <a:p>
            <a:pPr lvl="2"/>
            <a:endParaRPr lang="en-US" dirty="0" smtClean="0"/>
          </a:p>
        </p:txBody>
      </p:sp>
      <p:sp>
        <p:nvSpPr>
          <p:cNvPr id="6" name="Date Placeholder 1"/>
          <p:cNvSpPr>
            <a:spLocks noGrp="1"/>
          </p:cNvSpPr>
          <p:nvPr>
            <p:ph type="dt" sz="half" idx="10"/>
          </p:nvPr>
        </p:nvSpPr>
        <p:spPr>
          <a:xfrm>
            <a:off x="220362" y="6412050"/>
            <a:ext cx="2133600" cy="365125"/>
          </a:xfrm>
        </p:spPr>
        <p:txBody>
          <a:bodyPr/>
          <a:lstStyle/>
          <a:p>
            <a:r>
              <a:rPr lang="en-US" dirty="0" smtClean="0"/>
              <a:t>16 October 2013</a:t>
            </a:r>
            <a:endParaRPr lang="en-US" dirty="0"/>
          </a:p>
        </p:txBody>
      </p:sp>
      <p:sp>
        <p:nvSpPr>
          <p:cNvPr id="7" name="Footer Placeholder 2"/>
          <p:cNvSpPr>
            <a:spLocks noGrp="1"/>
          </p:cNvSpPr>
          <p:nvPr>
            <p:ph type="ftr" sz="quarter" idx="11"/>
          </p:nvPr>
        </p:nvSpPr>
        <p:spPr>
          <a:xfrm>
            <a:off x="2422855" y="6407807"/>
            <a:ext cx="4436076" cy="365126"/>
          </a:xfrm>
        </p:spPr>
        <p:txBody>
          <a:bodyPr/>
          <a:lstStyle/>
          <a:p>
            <a:r>
              <a:rPr lang="en-US" dirty="0" smtClean="0"/>
              <a:t>Executive Board Meeting – Aerospace Valley</a:t>
            </a:r>
            <a:endParaRPr lang="en-US" dirty="0"/>
          </a:p>
        </p:txBody>
      </p:sp>
      <p:sp>
        <p:nvSpPr>
          <p:cNvPr id="8" name="Slide Number Placeholder 4"/>
          <p:cNvSpPr>
            <a:spLocks noGrp="1"/>
          </p:cNvSpPr>
          <p:nvPr>
            <p:ph type="sldNum" sz="quarter" idx="12"/>
          </p:nvPr>
        </p:nvSpPr>
        <p:spPr>
          <a:xfrm>
            <a:off x="6781800" y="6412050"/>
            <a:ext cx="2133600" cy="365125"/>
          </a:xfrm>
        </p:spPr>
        <p:txBody>
          <a:bodyPr/>
          <a:lstStyle/>
          <a:p>
            <a:fld id="{7752658E-D922-2744-8F1B-96610776A3A4}" type="slidenum">
              <a:rPr lang="en-US" smtClean="0"/>
              <a:pPr/>
              <a:t>11</a:t>
            </a:fld>
            <a:endParaRPr lang="en-US" dirty="0"/>
          </a:p>
        </p:txBody>
      </p:sp>
      <p:grpSp>
        <p:nvGrpSpPr>
          <p:cNvPr id="68" name="Group 67"/>
          <p:cNvGrpSpPr/>
          <p:nvPr/>
        </p:nvGrpSpPr>
        <p:grpSpPr>
          <a:xfrm>
            <a:off x="2638186" y="2328766"/>
            <a:ext cx="6221936" cy="2371782"/>
            <a:chOff x="2109285" y="3142205"/>
            <a:chExt cx="6221936" cy="2371782"/>
          </a:xfrm>
        </p:grpSpPr>
        <p:grpSp>
          <p:nvGrpSpPr>
            <p:cNvPr id="64" name="Group 63"/>
            <p:cNvGrpSpPr/>
            <p:nvPr/>
          </p:nvGrpSpPr>
          <p:grpSpPr>
            <a:xfrm>
              <a:off x="6596600" y="3142205"/>
              <a:ext cx="1734621" cy="2371782"/>
              <a:chOff x="6839675" y="2169905"/>
              <a:chExt cx="1734621" cy="2371782"/>
            </a:xfrm>
          </p:grpSpPr>
          <p:pic>
            <p:nvPicPr>
              <p:cNvPr id="17" name="Picture 5"/>
              <p:cNvPicPr>
                <a:picLocks noChangeAspect="1" noChangeArrowheads="1"/>
              </p:cNvPicPr>
              <p:nvPr/>
            </p:nvPicPr>
            <p:blipFill>
              <a:blip r:embed="rId4" cstate="print"/>
              <a:srcRect l="46223" t="14285"/>
              <a:stretch>
                <a:fillRect/>
              </a:stretch>
            </p:blipFill>
            <p:spPr bwMode="auto">
              <a:xfrm>
                <a:off x="7098064" y="2169905"/>
                <a:ext cx="1457325" cy="2312450"/>
              </a:xfrm>
              <a:prstGeom prst="rect">
                <a:avLst/>
              </a:prstGeom>
              <a:noFill/>
              <a:ln w="9525">
                <a:noFill/>
                <a:miter lim="800000"/>
                <a:headEnd/>
                <a:tailEnd/>
              </a:ln>
            </p:spPr>
          </p:pic>
          <p:sp>
            <p:nvSpPr>
              <p:cNvPr id="18" name="TextBox 17"/>
              <p:cNvSpPr txBox="1"/>
              <p:nvPr/>
            </p:nvSpPr>
            <p:spPr>
              <a:xfrm>
                <a:off x="6839675" y="4264688"/>
                <a:ext cx="1734621" cy="276999"/>
              </a:xfrm>
              <a:prstGeom prst="rect">
                <a:avLst/>
              </a:prstGeom>
              <a:noFill/>
            </p:spPr>
            <p:txBody>
              <a:bodyPr wrap="square" rtlCol="0">
                <a:spAutoFit/>
              </a:bodyPr>
              <a:lstStyle/>
              <a:p>
                <a:pPr algn="ctr"/>
                <a:r>
                  <a:rPr lang="en-US" sz="1200" dirty="0" smtClean="0"/>
                  <a:t>PNP or NPN Junction</a:t>
                </a:r>
                <a:endParaRPr lang="en-US" sz="1200" dirty="0"/>
              </a:p>
            </p:txBody>
          </p:sp>
        </p:grpSp>
        <p:sp>
          <p:nvSpPr>
            <p:cNvPr id="65" name="Left Arrow 64"/>
            <p:cNvSpPr/>
            <p:nvPr/>
          </p:nvSpPr>
          <p:spPr>
            <a:xfrm rot="501883">
              <a:off x="2109285" y="3393370"/>
              <a:ext cx="5120640" cy="1615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967206" y="1174496"/>
            <a:ext cx="6851267" cy="1360900"/>
            <a:chOff x="-1905749" y="1211729"/>
            <a:chExt cx="9264393" cy="1906051"/>
          </a:xfrm>
        </p:grpSpPr>
        <p:pic>
          <p:nvPicPr>
            <p:cNvPr id="9" name="Picture 3"/>
            <p:cNvPicPr>
              <a:picLocks noChangeAspect="1" noChangeArrowheads="1"/>
            </p:cNvPicPr>
            <p:nvPr/>
          </p:nvPicPr>
          <p:blipFill>
            <a:blip r:embed="rId5" cstate="print"/>
            <a:srcRect/>
            <a:stretch>
              <a:fillRect/>
            </a:stretch>
          </p:blipFill>
          <p:spPr bwMode="auto">
            <a:xfrm>
              <a:off x="5586994" y="1211729"/>
              <a:ext cx="1771650" cy="1906051"/>
            </a:xfrm>
            <a:prstGeom prst="rect">
              <a:avLst/>
            </a:prstGeom>
            <a:noFill/>
            <a:ln w="9525">
              <a:noFill/>
              <a:miter lim="800000"/>
              <a:headEnd/>
              <a:tailEnd/>
            </a:ln>
          </p:spPr>
        </p:pic>
        <p:sp>
          <p:nvSpPr>
            <p:cNvPr id="4" name="Right Arrow 3"/>
            <p:cNvSpPr/>
            <p:nvPr/>
          </p:nvSpPr>
          <p:spPr>
            <a:xfrm flipH="1">
              <a:off x="-1905749" y="2229601"/>
              <a:ext cx="7542445" cy="164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1909991" y="3163857"/>
            <a:ext cx="4471788" cy="3412408"/>
            <a:chOff x="4346532" y="2286342"/>
            <a:chExt cx="4471788" cy="3412408"/>
          </a:xfrm>
        </p:grpSpPr>
        <p:grpSp>
          <p:nvGrpSpPr>
            <p:cNvPr id="70" name="Group 69"/>
            <p:cNvGrpSpPr>
              <a:grpSpLocks noChangeAspect="1"/>
            </p:cNvGrpSpPr>
            <p:nvPr/>
          </p:nvGrpSpPr>
          <p:grpSpPr>
            <a:xfrm>
              <a:off x="4346532" y="2758927"/>
              <a:ext cx="4471788" cy="2939823"/>
              <a:chOff x="135976" y="1143000"/>
              <a:chExt cx="8943576" cy="5879645"/>
            </a:xfrm>
          </p:grpSpPr>
          <p:pic>
            <p:nvPicPr>
              <p:cNvPr id="72" name="Picture 2"/>
              <p:cNvPicPr>
                <a:picLocks noChangeAspect="1" noChangeArrowheads="1"/>
              </p:cNvPicPr>
              <p:nvPr/>
            </p:nvPicPr>
            <p:blipFill>
              <a:blip r:embed="rId6" cstate="print"/>
              <a:srcRect/>
              <a:stretch>
                <a:fillRect/>
              </a:stretch>
            </p:blipFill>
            <p:spPr bwMode="auto">
              <a:xfrm>
                <a:off x="685800" y="1447800"/>
                <a:ext cx="2209800" cy="1465193"/>
              </a:xfrm>
              <a:prstGeom prst="rect">
                <a:avLst/>
              </a:prstGeom>
              <a:noFill/>
              <a:ln w="9525">
                <a:noFill/>
                <a:miter lim="800000"/>
                <a:headEnd/>
                <a:tailEnd/>
              </a:ln>
              <a:effectLst>
                <a:outerShdw blurRad="50800" dist="38100" dir="13500000" algn="br" rotWithShape="0">
                  <a:prstClr val="black">
                    <a:alpha val="40000"/>
                  </a:prstClr>
                </a:outerShdw>
              </a:effectLst>
            </p:spPr>
          </p:pic>
          <p:pic>
            <p:nvPicPr>
              <p:cNvPr id="73" name="Picture 3"/>
              <p:cNvPicPr>
                <a:picLocks noChangeAspect="1" noChangeArrowheads="1"/>
              </p:cNvPicPr>
              <p:nvPr/>
            </p:nvPicPr>
            <p:blipFill>
              <a:blip r:embed="rId7" cstate="print"/>
              <a:srcRect/>
              <a:stretch>
                <a:fillRect/>
              </a:stretch>
            </p:blipFill>
            <p:spPr bwMode="auto">
              <a:xfrm>
                <a:off x="6400800" y="4475025"/>
                <a:ext cx="2390775" cy="1590952"/>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74" name="Left Arrow 73"/>
              <p:cNvSpPr/>
              <p:nvPr/>
            </p:nvSpPr>
            <p:spPr>
              <a:xfrm rot="5400000">
                <a:off x="533400" y="3350825"/>
                <a:ext cx="838200" cy="381000"/>
              </a:xfrm>
              <a:prstGeom prst="leftArrow">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 Arrow 74"/>
              <p:cNvSpPr/>
              <p:nvPr/>
            </p:nvSpPr>
            <p:spPr>
              <a:xfrm rot="5400000">
                <a:off x="2057400" y="3350825"/>
                <a:ext cx="838200" cy="381000"/>
              </a:xfrm>
              <a:prstGeom prst="leftArrow">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 Arrow 75"/>
              <p:cNvSpPr/>
              <p:nvPr/>
            </p:nvSpPr>
            <p:spPr>
              <a:xfrm>
                <a:off x="3810000" y="1752600"/>
                <a:ext cx="838200" cy="381000"/>
              </a:xfrm>
              <a:prstGeom prst="leftArrow">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 Arrow 76"/>
              <p:cNvSpPr/>
              <p:nvPr/>
            </p:nvSpPr>
            <p:spPr>
              <a:xfrm rot="1048976">
                <a:off x="3380359" y="2797110"/>
                <a:ext cx="838200" cy="381000"/>
              </a:xfrm>
              <a:prstGeom prst="leftArrow">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 Arrow 77"/>
              <p:cNvSpPr/>
              <p:nvPr/>
            </p:nvSpPr>
            <p:spPr>
              <a:xfrm rot="10800000">
                <a:off x="5334000" y="5237025"/>
                <a:ext cx="838200" cy="381000"/>
              </a:xfrm>
              <a:prstGeom prst="leftArrow">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4"/>
              <p:cNvPicPr>
                <a:picLocks noChangeAspect="1" noChangeArrowheads="1"/>
              </p:cNvPicPr>
              <p:nvPr/>
            </p:nvPicPr>
            <p:blipFill>
              <a:blip r:embed="rId8" cstate="print"/>
              <a:srcRect/>
              <a:stretch>
                <a:fillRect/>
              </a:stretch>
            </p:blipFill>
            <p:spPr bwMode="auto">
              <a:xfrm>
                <a:off x="4953000" y="2969825"/>
                <a:ext cx="4019550" cy="1133475"/>
              </a:xfrm>
              <a:prstGeom prst="rect">
                <a:avLst/>
              </a:prstGeom>
              <a:noFill/>
              <a:ln w="9525">
                <a:noFill/>
                <a:miter lim="800000"/>
                <a:headEnd/>
                <a:tailEnd/>
              </a:ln>
            </p:spPr>
          </p:pic>
          <p:pic>
            <p:nvPicPr>
              <p:cNvPr id="80" name="Picture 5"/>
              <p:cNvPicPr>
                <a:picLocks noChangeAspect="1" noChangeArrowheads="1"/>
              </p:cNvPicPr>
              <p:nvPr/>
            </p:nvPicPr>
            <p:blipFill>
              <a:blip r:embed="rId9" cstate="print"/>
              <a:srcRect/>
              <a:stretch>
                <a:fillRect/>
              </a:stretch>
            </p:blipFill>
            <p:spPr bwMode="auto">
              <a:xfrm>
                <a:off x="609600" y="4322625"/>
                <a:ext cx="2447925" cy="1866900"/>
              </a:xfrm>
              <a:prstGeom prst="rect">
                <a:avLst/>
              </a:prstGeom>
              <a:noFill/>
              <a:ln w="9525">
                <a:noFill/>
                <a:miter lim="800000"/>
                <a:headEnd/>
                <a:tailEnd/>
              </a:ln>
            </p:spPr>
          </p:pic>
          <p:sp>
            <p:nvSpPr>
              <p:cNvPr id="81" name="TextBox 80"/>
              <p:cNvSpPr txBox="1"/>
              <p:nvPr/>
            </p:nvSpPr>
            <p:spPr>
              <a:xfrm>
                <a:off x="135976" y="3936420"/>
                <a:ext cx="1634508" cy="492442"/>
              </a:xfrm>
              <a:prstGeom prst="rect">
                <a:avLst/>
              </a:prstGeom>
              <a:noFill/>
            </p:spPr>
            <p:txBody>
              <a:bodyPr wrap="square" rtlCol="0">
                <a:spAutoFit/>
              </a:bodyPr>
              <a:lstStyle/>
              <a:p>
                <a:r>
                  <a:rPr lang="en-US" sz="1000" i="1" dirty="0" smtClean="0"/>
                  <a:t>Altimeter</a:t>
                </a:r>
                <a:endParaRPr lang="en-US" sz="1000" i="1" dirty="0"/>
              </a:p>
            </p:txBody>
          </p:sp>
          <p:sp>
            <p:nvSpPr>
              <p:cNvPr id="82" name="TextBox 81"/>
              <p:cNvSpPr txBox="1"/>
              <p:nvPr/>
            </p:nvSpPr>
            <p:spPr>
              <a:xfrm>
                <a:off x="1143000" y="6075225"/>
                <a:ext cx="1676400" cy="800220"/>
              </a:xfrm>
              <a:prstGeom prst="rect">
                <a:avLst/>
              </a:prstGeom>
              <a:noFill/>
            </p:spPr>
            <p:txBody>
              <a:bodyPr wrap="square" rtlCol="0">
                <a:spAutoFit/>
              </a:bodyPr>
              <a:lstStyle/>
              <a:p>
                <a:pPr algn="ctr"/>
                <a:r>
                  <a:rPr lang="en-US" sz="1000" dirty="0" smtClean="0"/>
                  <a:t>Avionics Model</a:t>
                </a:r>
                <a:endParaRPr lang="en-US" sz="1000" dirty="0"/>
              </a:p>
            </p:txBody>
          </p:sp>
          <p:sp>
            <p:nvSpPr>
              <p:cNvPr id="83" name="TextBox 82"/>
              <p:cNvSpPr txBox="1"/>
              <p:nvPr/>
            </p:nvSpPr>
            <p:spPr>
              <a:xfrm>
                <a:off x="1828800" y="4036626"/>
                <a:ext cx="1447800" cy="800220"/>
              </a:xfrm>
              <a:prstGeom prst="rect">
                <a:avLst/>
              </a:prstGeom>
              <a:noFill/>
            </p:spPr>
            <p:txBody>
              <a:bodyPr wrap="square" rtlCol="0">
                <a:spAutoFit/>
              </a:bodyPr>
              <a:lstStyle/>
              <a:p>
                <a:r>
                  <a:rPr lang="en-US" sz="1000" i="1" dirty="0" smtClean="0"/>
                  <a:t>Speed Indicator</a:t>
                </a:r>
                <a:endParaRPr lang="en-US" sz="1000" i="1" dirty="0"/>
              </a:p>
            </p:txBody>
          </p:sp>
          <p:sp>
            <p:nvSpPr>
              <p:cNvPr id="84" name="TextBox 83"/>
              <p:cNvSpPr txBox="1"/>
              <p:nvPr/>
            </p:nvSpPr>
            <p:spPr>
              <a:xfrm>
                <a:off x="6196206" y="4312197"/>
                <a:ext cx="2883346" cy="492442"/>
              </a:xfrm>
              <a:prstGeom prst="rect">
                <a:avLst/>
              </a:prstGeom>
              <a:noFill/>
            </p:spPr>
            <p:txBody>
              <a:bodyPr wrap="square" rtlCol="0">
                <a:spAutoFit/>
              </a:bodyPr>
              <a:lstStyle/>
              <a:p>
                <a:r>
                  <a:rPr lang="en-US" sz="1000" dirty="0" smtClean="0"/>
                  <a:t>Landing Gear Model</a:t>
                </a:r>
                <a:endParaRPr lang="en-US" sz="1000" dirty="0"/>
              </a:p>
            </p:txBody>
          </p:sp>
          <p:pic>
            <p:nvPicPr>
              <p:cNvPr id="85" name="Picture 6"/>
              <p:cNvPicPr>
                <a:picLocks noChangeAspect="1" noChangeArrowheads="1"/>
              </p:cNvPicPr>
              <p:nvPr/>
            </p:nvPicPr>
            <p:blipFill>
              <a:blip r:embed="rId10" cstate="print"/>
              <a:srcRect/>
              <a:stretch>
                <a:fillRect/>
              </a:stretch>
            </p:blipFill>
            <p:spPr bwMode="auto">
              <a:xfrm>
                <a:off x="5486400" y="4703625"/>
                <a:ext cx="466725" cy="533400"/>
              </a:xfrm>
              <a:prstGeom prst="rect">
                <a:avLst/>
              </a:prstGeom>
              <a:noFill/>
              <a:ln w="9525">
                <a:noFill/>
                <a:miter lim="800000"/>
                <a:headEnd/>
                <a:tailEnd/>
              </a:ln>
            </p:spPr>
          </p:pic>
          <p:pic>
            <p:nvPicPr>
              <p:cNvPr id="86" name="Picture 7"/>
              <p:cNvPicPr>
                <a:picLocks noChangeAspect="1" noChangeArrowheads="1"/>
              </p:cNvPicPr>
              <p:nvPr/>
            </p:nvPicPr>
            <p:blipFill>
              <a:blip r:embed="rId11" cstate="print"/>
              <a:srcRect/>
              <a:stretch>
                <a:fillRect/>
              </a:stretch>
            </p:blipFill>
            <p:spPr bwMode="auto">
              <a:xfrm>
                <a:off x="1219200" y="3350825"/>
                <a:ext cx="451212" cy="519113"/>
              </a:xfrm>
              <a:prstGeom prst="rect">
                <a:avLst/>
              </a:prstGeom>
              <a:noFill/>
              <a:ln w="9525">
                <a:noFill/>
                <a:miter lim="800000"/>
                <a:headEnd/>
                <a:tailEnd/>
              </a:ln>
            </p:spPr>
          </p:pic>
          <p:pic>
            <p:nvPicPr>
              <p:cNvPr id="87" name="Picture 7"/>
              <p:cNvPicPr>
                <a:picLocks noChangeAspect="1" noChangeArrowheads="1"/>
              </p:cNvPicPr>
              <p:nvPr/>
            </p:nvPicPr>
            <p:blipFill>
              <a:blip r:embed="rId11" cstate="print"/>
              <a:srcRect/>
              <a:stretch>
                <a:fillRect/>
              </a:stretch>
            </p:blipFill>
            <p:spPr bwMode="auto">
              <a:xfrm>
                <a:off x="2743200" y="3350825"/>
                <a:ext cx="451212" cy="519113"/>
              </a:xfrm>
              <a:prstGeom prst="rect">
                <a:avLst/>
              </a:prstGeom>
              <a:noFill/>
              <a:ln w="9525">
                <a:noFill/>
                <a:miter lim="800000"/>
                <a:headEnd/>
                <a:tailEnd/>
              </a:ln>
            </p:spPr>
          </p:pic>
          <p:pic>
            <p:nvPicPr>
              <p:cNvPr id="88" name="Picture 7"/>
              <p:cNvPicPr>
                <a:picLocks noChangeAspect="1" noChangeArrowheads="1"/>
              </p:cNvPicPr>
              <p:nvPr/>
            </p:nvPicPr>
            <p:blipFill>
              <a:blip r:embed="rId11" cstate="print"/>
              <a:srcRect/>
              <a:stretch>
                <a:fillRect/>
              </a:stretch>
            </p:blipFill>
            <p:spPr bwMode="auto">
              <a:xfrm>
                <a:off x="3810000" y="2343400"/>
                <a:ext cx="451212" cy="519113"/>
              </a:xfrm>
              <a:prstGeom prst="rect">
                <a:avLst/>
              </a:prstGeom>
              <a:noFill/>
              <a:ln w="9525">
                <a:noFill/>
                <a:miter lim="800000"/>
                <a:headEnd/>
                <a:tailEnd/>
              </a:ln>
            </p:spPr>
          </p:pic>
          <p:pic>
            <p:nvPicPr>
              <p:cNvPr id="89" name="Picture 7"/>
              <p:cNvPicPr>
                <a:picLocks noChangeAspect="1" noChangeArrowheads="1"/>
              </p:cNvPicPr>
              <p:nvPr/>
            </p:nvPicPr>
            <p:blipFill>
              <a:blip r:embed="rId11" cstate="print"/>
              <a:srcRect/>
              <a:stretch>
                <a:fillRect/>
              </a:stretch>
            </p:blipFill>
            <p:spPr bwMode="auto">
              <a:xfrm>
                <a:off x="4114800" y="1295400"/>
                <a:ext cx="451212" cy="519113"/>
              </a:xfrm>
              <a:prstGeom prst="rect">
                <a:avLst/>
              </a:prstGeom>
              <a:noFill/>
              <a:ln w="9525">
                <a:noFill/>
                <a:miter lim="800000"/>
                <a:headEnd/>
                <a:tailEnd/>
              </a:ln>
            </p:spPr>
          </p:pic>
          <p:sp>
            <p:nvSpPr>
              <p:cNvPr id="90" name="TextBox 89"/>
              <p:cNvSpPr txBox="1"/>
              <p:nvPr/>
            </p:nvSpPr>
            <p:spPr>
              <a:xfrm>
                <a:off x="3429000" y="3274626"/>
                <a:ext cx="1447800" cy="1415772"/>
              </a:xfrm>
              <a:prstGeom prst="rect">
                <a:avLst/>
              </a:prstGeom>
              <a:noFill/>
            </p:spPr>
            <p:txBody>
              <a:bodyPr wrap="square" rtlCol="0">
                <a:spAutoFit/>
              </a:bodyPr>
              <a:lstStyle/>
              <a:p>
                <a:pPr algn="ctr"/>
                <a:r>
                  <a:rPr lang="en-US" sz="1000" i="1" dirty="0" smtClean="0"/>
                  <a:t>Weight on Wheels Switch</a:t>
                </a:r>
                <a:endParaRPr lang="en-US" sz="1000" i="1" dirty="0"/>
              </a:p>
            </p:txBody>
          </p:sp>
          <p:pic>
            <p:nvPicPr>
              <p:cNvPr id="91" name="Picture 8"/>
              <p:cNvPicPr>
                <a:picLocks noChangeAspect="1" noChangeArrowheads="1"/>
              </p:cNvPicPr>
              <p:nvPr/>
            </p:nvPicPr>
            <p:blipFill>
              <a:blip r:embed="rId12" cstate="print"/>
              <a:srcRect/>
              <a:stretch>
                <a:fillRect/>
              </a:stretch>
            </p:blipFill>
            <p:spPr bwMode="auto">
              <a:xfrm>
                <a:off x="5102500" y="1143000"/>
                <a:ext cx="2358942" cy="1790700"/>
              </a:xfrm>
              <a:prstGeom prst="rect">
                <a:avLst/>
              </a:prstGeom>
              <a:noFill/>
              <a:ln w="9525">
                <a:noFill/>
                <a:miter lim="800000"/>
                <a:headEnd/>
                <a:tailEnd/>
              </a:ln>
            </p:spPr>
          </p:pic>
          <p:sp>
            <p:nvSpPr>
              <p:cNvPr id="92" name="TextBox 91"/>
              <p:cNvSpPr txBox="1"/>
              <p:nvPr/>
            </p:nvSpPr>
            <p:spPr>
              <a:xfrm>
                <a:off x="7372100" y="1447800"/>
                <a:ext cx="1577512" cy="1415772"/>
              </a:xfrm>
              <a:prstGeom prst="rect">
                <a:avLst/>
              </a:prstGeom>
              <a:noFill/>
            </p:spPr>
            <p:txBody>
              <a:bodyPr wrap="square" rtlCol="0">
                <a:spAutoFit/>
              </a:bodyPr>
              <a:lstStyle/>
              <a:p>
                <a:r>
                  <a:rPr lang="en-US" sz="1000" dirty="0" smtClean="0"/>
                  <a:t>Ground Proximity Warning System</a:t>
                </a:r>
                <a:endParaRPr lang="en-US" sz="1000" dirty="0"/>
              </a:p>
            </p:txBody>
          </p:sp>
          <p:sp>
            <p:nvSpPr>
              <p:cNvPr id="93" name="TextBox 92"/>
              <p:cNvSpPr txBox="1"/>
              <p:nvPr/>
            </p:nvSpPr>
            <p:spPr>
              <a:xfrm>
                <a:off x="4191000" y="2133600"/>
                <a:ext cx="1447800" cy="800220"/>
              </a:xfrm>
              <a:prstGeom prst="rect">
                <a:avLst/>
              </a:prstGeom>
              <a:noFill/>
            </p:spPr>
            <p:txBody>
              <a:bodyPr wrap="square" rtlCol="0">
                <a:spAutoFit/>
              </a:bodyPr>
              <a:lstStyle/>
              <a:p>
                <a:pPr algn="ctr"/>
                <a:r>
                  <a:rPr lang="en-US" sz="1000" i="1" dirty="0" smtClean="0"/>
                  <a:t>Radio Altimeter</a:t>
                </a:r>
                <a:endParaRPr lang="en-US" sz="1000" i="1" dirty="0"/>
              </a:p>
            </p:txBody>
          </p:sp>
          <p:sp>
            <p:nvSpPr>
              <p:cNvPr id="94" name="TextBox 93"/>
              <p:cNvSpPr txBox="1"/>
              <p:nvPr/>
            </p:nvSpPr>
            <p:spPr>
              <a:xfrm>
                <a:off x="1217112" y="1315388"/>
                <a:ext cx="1600200" cy="800220"/>
              </a:xfrm>
              <a:prstGeom prst="rect">
                <a:avLst/>
              </a:prstGeom>
              <a:noFill/>
            </p:spPr>
            <p:txBody>
              <a:bodyPr wrap="square" rtlCol="0">
                <a:spAutoFit/>
              </a:bodyPr>
              <a:lstStyle/>
              <a:p>
                <a:pPr algn="ctr"/>
                <a:r>
                  <a:rPr lang="en-US" sz="1000" dirty="0" smtClean="0"/>
                  <a:t>On Ground</a:t>
                </a:r>
                <a:endParaRPr lang="en-US" sz="1000" dirty="0"/>
              </a:p>
            </p:txBody>
          </p:sp>
          <p:sp>
            <p:nvSpPr>
              <p:cNvPr id="95" name="TextBox 94"/>
              <p:cNvSpPr txBox="1"/>
              <p:nvPr/>
            </p:nvSpPr>
            <p:spPr>
              <a:xfrm>
                <a:off x="6751758" y="6006981"/>
                <a:ext cx="1447800" cy="492442"/>
              </a:xfrm>
              <a:prstGeom prst="rect">
                <a:avLst/>
              </a:prstGeom>
              <a:noFill/>
            </p:spPr>
            <p:txBody>
              <a:bodyPr wrap="square" rtlCol="0">
                <a:spAutoFit/>
              </a:bodyPr>
              <a:lstStyle/>
              <a:p>
                <a:pPr algn="ctr"/>
                <a:r>
                  <a:rPr lang="en-US" sz="1000" dirty="0" smtClean="0"/>
                  <a:t>In Flight</a:t>
                </a:r>
                <a:endParaRPr lang="en-US" sz="1000" dirty="0"/>
              </a:p>
            </p:txBody>
          </p:sp>
          <p:sp>
            <p:nvSpPr>
              <p:cNvPr id="96" name="TextBox 95"/>
              <p:cNvSpPr txBox="1"/>
              <p:nvPr/>
            </p:nvSpPr>
            <p:spPr>
              <a:xfrm>
                <a:off x="3245006" y="5606873"/>
                <a:ext cx="2107580" cy="1415772"/>
              </a:xfrm>
              <a:prstGeom prst="rect">
                <a:avLst/>
              </a:prstGeom>
              <a:noFill/>
            </p:spPr>
            <p:txBody>
              <a:bodyPr wrap="square" rtlCol="0">
                <a:spAutoFit/>
              </a:bodyPr>
              <a:lstStyle/>
              <a:p>
                <a:pPr algn="ctr"/>
                <a:r>
                  <a:rPr lang="en-US" sz="1000" dirty="0" smtClean="0"/>
                  <a:t>Engine Indication and Crew Alerting System</a:t>
                </a:r>
                <a:endParaRPr lang="en-US" sz="1000" dirty="0"/>
              </a:p>
            </p:txBody>
          </p:sp>
          <p:sp>
            <p:nvSpPr>
              <p:cNvPr id="97" name="TextBox 96"/>
              <p:cNvSpPr txBox="1"/>
              <p:nvPr/>
            </p:nvSpPr>
            <p:spPr>
              <a:xfrm>
                <a:off x="4833702" y="5632893"/>
                <a:ext cx="1679768" cy="800220"/>
              </a:xfrm>
              <a:prstGeom prst="rect">
                <a:avLst/>
              </a:prstGeom>
              <a:noFill/>
            </p:spPr>
            <p:txBody>
              <a:bodyPr wrap="square" rtlCol="0">
                <a:spAutoFit/>
              </a:bodyPr>
              <a:lstStyle/>
              <a:p>
                <a:pPr algn="ctr"/>
                <a:r>
                  <a:rPr lang="en-US" sz="1000" i="1" dirty="0" smtClean="0"/>
                  <a:t>Air/Ground Signal</a:t>
                </a:r>
                <a:endParaRPr lang="en-US" sz="1000" i="1" dirty="0"/>
              </a:p>
            </p:txBody>
          </p:sp>
          <p:pic>
            <p:nvPicPr>
              <p:cNvPr id="98" name="Picture 97"/>
              <p:cNvPicPr>
                <a:picLocks noChangeAspect="1" noChangeArrowheads="1"/>
              </p:cNvPicPr>
              <p:nvPr/>
            </p:nvPicPr>
            <p:blipFill>
              <a:blip r:embed="rId13" cstate="print"/>
              <a:srcRect/>
              <a:stretch>
                <a:fillRect/>
              </a:stretch>
            </p:blipFill>
            <p:spPr bwMode="auto">
              <a:xfrm>
                <a:off x="3352801" y="4353288"/>
                <a:ext cx="1782332" cy="1182905"/>
              </a:xfrm>
              <a:prstGeom prst="rect">
                <a:avLst/>
              </a:prstGeom>
              <a:noFill/>
              <a:ln w="9525">
                <a:noFill/>
                <a:miter lim="800000"/>
                <a:headEnd/>
                <a:tailEnd/>
              </a:ln>
            </p:spPr>
          </p:pic>
        </p:grpSp>
        <p:sp>
          <p:nvSpPr>
            <p:cNvPr id="71" name="Left Arrow 70"/>
            <p:cNvSpPr/>
            <p:nvPr/>
          </p:nvSpPr>
          <p:spPr>
            <a:xfrm rot="1740000">
              <a:off x="4458742" y="2286342"/>
              <a:ext cx="2651760" cy="2112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601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1000"/>
                                        <p:tgtEl>
                                          <p:spTgt spid="69"/>
                                        </p:tgtEl>
                                      </p:cBhvr>
                                    </p:animEffect>
                                    <p:anim calcmode="lin" valueType="num">
                                      <p:cBhvr>
                                        <p:cTn id="24" dur="1000" fill="hold"/>
                                        <p:tgtEl>
                                          <p:spTgt spid="69"/>
                                        </p:tgtEl>
                                        <p:attrNameLst>
                                          <p:attrName>ppt_x</p:attrName>
                                        </p:attrNameLst>
                                      </p:cBhvr>
                                      <p:tavLst>
                                        <p:tav tm="0">
                                          <p:val>
                                            <p:strVal val="#ppt_x"/>
                                          </p:val>
                                        </p:tav>
                                        <p:tav tm="100000">
                                          <p:val>
                                            <p:strVal val="#ppt_x"/>
                                          </p:val>
                                        </p:tav>
                                      </p:tavLst>
                                    </p:anim>
                                    <p:anim calcmode="lin" valueType="num">
                                      <p:cBhvr>
                                        <p:cTn id="2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809340"/>
            <a:ext cx="8301037" cy="443198"/>
          </a:xfrm>
        </p:spPr>
        <p:txBody>
          <a:bodyPr>
            <a:normAutofit fontScale="90000"/>
          </a:bodyPr>
          <a:lstStyle/>
          <a:p>
            <a:r>
              <a:rPr lang="en-US" dirty="0" smtClean="0"/>
              <a:t>What is SAVI Consistency?</a:t>
            </a:r>
            <a:endParaRPr lang="en-US" dirty="0"/>
          </a:p>
        </p:txBody>
      </p:sp>
      <p:sp>
        <p:nvSpPr>
          <p:cNvPr id="3" name="Content Placeholder 2"/>
          <p:cNvSpPr>
            <a:spLocks noGrp="1"/>
          </p:cNvSpPr>
          <p:nvPr>
            <p:ph idx="1"/>
          </p:nvPr>
        </p:nvSpPr>
        <p:spPr>
          <a:xfrm>
            <a:off x="20672" y="1408504"/>
            <a:ext cx="8894728" cy="4738689"/>
          </a:xfrm>
        </p:spPr>
        <p:txBody>
          <a:bodyPr>
            <a:normAutofit fontScale="55000" lnSpcReduction="20000"/>
          </a:bodyPr>
          <a:lstStyle/>
          <a:p>
            <a:r>
              <a:rPr lang="en-US" dirty="0" smtClean="0"/>
              <a:t>AFE 59S1 – 6 types of consistency</a:t>
            </a:r>
          </a:p>
          <a:p>
            <a:pPr lvl="1"/>
            <a:r>
              <a:rPr lang="en-US" dirty="0" smtClean="0"/>
              <a:t>Interface </a:t>
            </a:r>
          </a:p>
          <a:p>
            <a:pPr lvl="1"/>
            <a:r>
              <a:rPr lang="en-US" dirty="0" smtClean="0"/>
              <a:t>Compositional </a:t>
            </a:r>
            <a:endParaRPr lang="en-US" dirty="0"/>
          </a:p>
          <a:p>
            <a:pPr lvl="1"/>
            <a:r>
              <a:rPr lang="en-US" dirty="0" smtClean="0"/>
              <a:t>Constraint</a:t>
            </a:r>
          </a:p>
          <a:p>
            <a:pPr lvl="1"/>
            <a:r>
              <a:rPr lang="en-US" dirty="0" smtClean="0"/>
              <a:t>Behavioral</a:t>
            </a:r>
            <a:endParaRPr lang="en-US" u="sng" dirty="0"/>
          </a:p>
          <a:p>
            <a:pPr lvl="1"/>
            <a:r>
              <a:rPr lang="en-US" dirty="0" smtClean="0"/>
              <a:t>Version</a:t>
            </a:r>
            <a:endParaRPr lang="en-US" u="sng" dirty="0" smtClean="0"/>
          </a:p>
          <a:p>
            <a:pPr lvl="1"/>
            <a:r>
              <a:rPr lang="en-US" dirty="0" smtClean="0"/>
              <a:t>Verification</a:t>
            </a:r>
          </a:p>
          <a:p>
            <a:pPr marL="457200" lvl="1" indent="0">
              <a:buNone/>
            </a:pPr>
            <a:endParaRPr lang="en-US" u="sng" dirty="0"/>
          </a:p>
          <a:p>
            <a:r>
              <a:rPr lang="en-US" dirty="0"/>
              <a:t>AFE </a:t>
            </a:r>
            <a:r>
              <a:rPr lang="en-US" dirty="0" smtClean="0"/>
              <a:t>61 </a:t>
            </a:r>
            <a:r>
              <a:rPr lang="en-US" dirty="0"/>
              <a:t>– </a:t>
            </a:r>
            <a:r>
              <a:rPr lang="en-US" dirty="0" smtClean="0"/>
              <a:t>8 </a:t>
            </a:r>
          </a:p>
          <a:p>
            <a:pPr marL="0" indent="0">
              <a:spcBef>
                <a:spcPts val="0"/>
              </a:spcBef>
              <a:buNone/>
            </a:pPr>
            <a:r>
              <a:rPr lang="en-US" dirty="0"/>
              <a:t> </a:t>
            </a:r>
            <a:r>
              <a:rPr lang="en-US" dirty="0" smtClean="0"/>
              <a:t>    types </a:t>
            </a:r>
            <a:r>
              <a:rPr lang="en-US" dirty="0"/>
              <a:t>of </a:t>
            </a:r>
            <a:r>
              <a:rPr lang="en-US" dirty="0" smtClean="0"/>
              <a:t>consistency</a:t>
            </a:r>
          </a:p>
          <a:p>
            <a:pPr lvl="1"/>
            <a:r>
              <a:rPr lang="en-US" dirty="0" smtClean="0"/>
              <a:t>Data</a:t>
            </a:r>
          </a:p>
          <a:p>
            <a:pPr lvl="2"/>
            <a:r>
              <a:rPr lang="en-US" dirty="0" smtClean="0"/>
              <a:t>Value</a:t>
            </a:r>
          </a:p>
          <a:p>
            <a:pPr lvl="2"/>
            <a:r>
              <a:rPr lang="en-US" dirty="0" smtClean="0"/>
              <a:t>Type</a:t>
            </a:r>
          </a:p>
          <a:p>
            <a:pPr lvl="2"/>
            <a:r>
              <a:rPr lang="en-US" dirty="0" smtClean="0"/>
              <a:t>Semantics</a:t>
            </a:r>
          </a:p>
          <a:p>
            <a:pPr lvl="2"/>
            <a:r>
              <a:rPr lang="en-US" dirty="0" smtClean="0"/>
              <a:t>Metadata</a:t>
            </a:r>
          </a:p>
          <a:p>
            <a:pPr lvl="1"/>
            <a:r>
              <a:rPr lang="en-US" dirty="0" smtClean="0"/>
              <a:t>Model</a:t>
            </a:r>
          </a:p>
          <a:p>
            <a:pPr lvl="2"/>
            <a:r>
              <a:rPr lang="en-US" dirty="0" smtClean="0"/>
              <a:t>Property</a:t>
            </a:r>
          </a:p>
          <a:p>
            <a:pPr lvl="2"/>
            <a:r>
              <a:rPr lang="en-US" dirty="0" smtClean="0"/>
              <a:t>Semantics</a:t>
            </a:r>
          </a:p>
          <a:p>
            <a:pPr lvl="2"/>
            <a:r>
              <a:rPr lang="en-US" dirty="0" smtClean="0"/>
              <a:t>Metadata</a:t>
            </a:r>
          </a:p>
          <a:p>
            <a:pPr lvl="2"/>
            <a:r>
              <a:rPr lang="en-US" dirty="0" smtClean="0"/>
              <a:t>Behavior</a:t>
            </a:r>
          </a:p>
          <a:p>
            <a:pPr marL="914400" lvl="2" indent="0">
              <a:buNone/>
            </a:pPr>
            <a:endParaRPr lang="en-US" dirty="0"/>
          </a:p>
          <a:p>
            <a:pPr lvl="2"/>
            <a:endParaRPr lang="en-US" dirty="0" smtClean="0"/>
          </a:p>
        </p:txBody>
      </p:sp>
      <p:sp>
        <p:nvSpPr>
          <p:cNvPr id="6" name="Date Placeholder 1"/>
          <p:cNvSpPr>
            <a:spLocks noGrp="1"/>
          </p:cNvSpPr>
          <p:nvPr>
            <p:ph type="dt" sz="half" idx="10"/>
          </p:nvPr>
        </p:nvSpPr>
        <p:spPr>
          <a:xfrm>
            <a:off x="220362" y="6412050"/>
            <a:ext cx="2133600" cy="365125"/>
          </a:xfrm>
        </p:spPr>
        <p:txBody>
          <a:bodyPr/>
          <a:lstStyle/>
          <a:p>
            <a:r>
              <a:rPr lang="en-US" dirty="0" smtClean="0"/>
              <a:t>16 October 2013</a:t>
            </a:r>
            <a:endParaRPr lang="en-US" dirty="0"/>
          </a:p>
        </p:txBody>
      </p:sp>
      <p:sp>
        <p:nvSpPr>
          <p:cNvPr id="7" name="Footer Placeholder 2"/>
          <p:cNvSpPr>
            <a:spLocks noGrp="1"/>
          </p:cNvSpPr>
          <p:nvPr>
            <p:ph type="ftr" sz="quarter" idx="11"/>
          </p:nvPr>
        </p:nvSpPr>
        <p:spPr>
          <a:xfrm>
            <a:off x="2513270" y="6407807"/>
            <a:ext cx="4436076" cy="365126"/>
          </a:xfrm>
        </p:spPr>
        <p:txBody>
          <a:bodyPr/>
          <a:lstStyle/>
          <a:p>
            <a:r>
              <a:rPr lang="en-US" dirty="0" smtClean="0"/>
              <a:t>Executive Board Meeting – Aerospace Valley</a:t>
            </a:r>
            <a:endParaRPr lang="en-US" dirty="0"/>
          </a:p>
        </p:txBody>
      </p:sp>
      <p:sp>
        <p:nvSpPr>
          <p:cNvPr id="8" name="Slide Number Placeholder 4"/>
          <p:cNvSpPr>
            <a:spLocks noGrp="1"/>
          </p:cNvSpPr>
          <p:nvPr>
            <p:ph type="sldNum" sz="quarter" idx="12"/>
          </p:nvPr>
        </p:nvSpPr>
        <p:spPr>
          <a:xfrm>
            <a:off x="6781800" y="6412050"/>
            <a:ext cx="2133600" cy="365125"/>
          </a:xfrm>
        </p:spPr>
        <p:txBody>
          <a:bodyPr/>
          <a:lstStyle/>
          <a:p>
            <a:fld id="{7752658E-D922-2744-8F1B-96610776A3A4}" type="slidenum">
              <a:rPr lang="en-US" smtClean="0"/>
              <a:pPr/>
              <a:t>12</a:t>
            </a:fld>
            <a:endParaRPr lang="en-US" dirty="0"/>
          </a:p>
        </p:txBody>
      </p:sp>
      <p:grpSp>
        <p:nvGrpSpPr>
          <p:cNvPr id="56" name="Group 55"/>
          <p:cNvGrpSpPr/>
          <p:nvPr/>
        </p:nvGrpSpPr>
        <p:grpSpPr>
          <a:xfrm>
            <a:off x="1875099" y="1137860"/>
            <a:ext cx="6862176" cy="1770044"/>
            <a:chOff x="-574234" y="4043940"/>
            <a:chExt cx="6733886" cy="1714500"/>
          </a:xfrm>
        </p:grpSpPr>
        <p:cxnSp>
          <p:nvCxnSpPr>
            <p:cNvPr id="54" name="Straight Arrow Connector 53"/>
            <p:cNvCxnSpPr/>
            <p:nvPr/>
          </p:nvCxnSpPr>
          <p:spPr>
            <a:xfrm flipH="1">
              <a:off x="-574234" y="5352254"/>
              <a:ext cx="4327609" cy="0"/>
            </a:xfrm>
            <a:prstGeom prst="straightConnector1">
              <a:avLst/>
            </a:prstGeom>
            <a:ln w="66675" cmpd="sng">
              <a:tailEnd type="stealth"/>
            </a:ln>
          </p:spPr>
          <p:style>
            <a:lnRef idx="2">
              <a:schemeClr val="accent1"/>
            </a:lnRef>
            <a:fillRef idx="0">
              <a:schemeClr val="accent1"/>
            </a:fillRef>
            <a:effectRef idx="1">
              <a:schemeClr val="accent1"/>
            </a:effectRef>
            <a:fontRef idx="minor">
              <a:schemeClr val="tx1"/>
            </a:fontRef>
          </p:style>
        </p:cxnSp>
        <p:pic>
          <p:nvPicPr>
            <p:cNvPr id="51" name="Picture 7"/>
            <p:cNvPicPr>
              <a:picLocks noChangeAspect="1" noChangeArrowheads="1"/>
            </p:cNvPicPr>
            <p:nvPr/>
          </p:nvPicPr>
          <p:blipFill>
            <a:blip r:embed="rId3" cstate="print"/>
            <a:srcRect/>
            <a:stretch>
              <a:fillRect/>
            </a:stretch>
          </p:blipFill>
          <p:spPr bwMode="auto">
            <a:xfrm>
              <a:off x="3492652" y="4043940"/>
              <a:ext cx="2667000" cy="1714500"/>
            </a:xfrm>
            <a:prstGeom prst="rect">
              <a:avLst/>
            </a:prstGeom>
            <a:noFill/>
            <a:ln w="9525">
              <a:noFill/>
              <a:miter lim="800000"/>
              <a:headEnd/>
              <a:tailEnd/>
            </a:ln>
          </p:spPr>
        </p:pic>
        <p:sp>
          <p:nvSpPr>
            <p:cNvPr id="52" name="TextBox 51"/>
            <p:cNvSpPr txBox="1"/>
            <p:nvPr/>
          </p:nvSpPr>
          <p:spPr>
            <a:xfrm>
              <a:off x="1260212" y="4624191"/>
              <a:ext cx="2286000" cy="553998"/>
            </a:xfrm>
            <a:prstGeom prst="rect">
              <a:avLst/>
            </a:prstGeom>
            <a:noFill/>
          </p:spPr>
          <p:txBody>
            <a:bodyPr wrap="square" rtlCol="0">
              <a:spAutoFit/>
            </a:bodyPr>
            <a:lstStyle/>
            <a:p>
              <a:pPr algn="ctr"/>
              <a:r>
                <a:rPr lang="en-US" sz="1000" i="1" dirty="0" smtClean="0"/>
                <a:t>Runtime Consistency: Data Safety, Latencies, Buffer Overflow, Resource Sharing, Data Ordering, etc.</a:t>
              </a:r>
              <a:endParaRPr lang="en-US" sz="1000" i="1" dirty="0"/>
            </a:p>
          </p:txBody>
        </p:sp>
      </p:grpSp>
      <p:grpSp>
        <p:nvGrpSpPr>
          <p:cNvPr id="76" name="Group 75"/>
          <p:cNvGrpSpPr/>
          <p:nvPr/>
        </p:nvGrpSpPr>
        <p:grpSpPr>
          <a:xfrm>
            <a:off x="1504134" y="2997090"/>
            <a:ext cx="7644917" cy="2814425"/>
            <a:chOff x="1504134" y="2997090"/>
            <a:chExt cx="7644917" cy="2814425"/>
          </a:xfrm>
        </p:grpSpPr>
        <p:sp>
          <p:nvSpPr>
            <p:cNvPr id="71" name="Left-Right Arrow 70"/>
            <p:cNvSpPr/>
            <p:nvPr/>
          </p:nvSpPr>
          <p:spPr>
            <a:xfrm rot="710906">
              <a:off x="1504134" y="3029478"/>
              <a:ext cx="3931920" cy="1805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 name="Group 56"/>
            <p:cNvGrpSpPr/>
            <p:nvPr/>
          </p:nvGrpSpPr>
          <p:grpSpPr>
            <a:xfrm>
              <a:off x="4968950" y="2997090"/>
              <a:ext cx="4180101" cy="2814425"/>
              <a:chOff x="188679" y="959418"/>
              <a:chExt cx="8698262" cy="4988194"/>
            </a:xfrm>
          </p:grpSpPr>
          <p:pic>
            <p:nvPicPr>
              <p:cNvPr id="60" name="Picture 2"/>
              <p:cNvPicPr>
                <a:picLocks noChangeAspect="1" noChangeArrowheads="1"/>
              </p:cNvPicPr>
              <p:nvPr/>
            </p:nvPicPr>
            <p:blipFill>
              <a:blip r:embed="rId4" cstate="print"/>
              <a:srcRect/>
              <a:stretch>
                <a:fillRect/>
              </a:stretch>
            </p:blipFill>
            <p:spPr bwMode="auto">
              <a:xfrm>
                <a:off x="4721858" y="1662702"/>
                <a:ext cx="3171060" cy="2521926"/>
              </a:xfrm>
              <a:prstGeom prst="rect">
                <a:avLst/>
              </a:prstGeom>
              <a:noFill/>
              <a:ln w="9525">
                <a:noFill/>
                <a:miter lim="800000"/>
                <a:headEnd/>
                <a:tailEnd/>
              </a:ln>
            </p:spPr>
          </p:pic>
          <p:sp>
            <p:nvSpPr>
              <p:cNvPr id="62" name="TextBox 61"/>
              <p:cNvSpPr txBox="1"/>
              <p:nvPr/>
            </p:nvSpPr>
            <p:spPr>
              <a:xfrm>
                <a:off x="5150953" y="959418"/>
                <a:ext cx="2450123" cy="817758"/>
              </a:xfrm>
              <a:prstGeom prst="rect">
                <a:avLst/>
              </a:prstGeom>
              <a:noFill/>
            </p:spPr>
            <p:txBody>
              <a:bodyPr wrap="square" rtlCol="0">
                <a:spAutoFit/>
              </a:bodyPr>
              <a:lstStyle/>
              <a:p>
                <a:pPr algn="ctr"/>
                <a:r>
                  <a:rPr lang="en-US" sz="1200" dirty="0" err="1" smtClean="0"/>
                  <a:t>Mathworks</a:t>
                </a:r>
                <a:endParaRPr lang="en-US" sz="1200" dirty="0" smtClean="0"/>
              </a:p>
              <a:p>
                <a:pPr algn="ctr"/>
                <a:r>
                  <a:rPr lang="en-US" sz="1200" i="1" dirty="0" smtClean="0"/>
                  <a:t>64-bit Unix</a:t>
                </a:r>
                <a:endParaRPr lang="en-US" sz="1200" i="1" dirty="0"/>
              </a:p>
            </p:txBody>
          </p:sp>
          <p:sp>
            <p:nvSpPr>
              <p:cNvPr id="63" name="TextBox 62"/>
              <p:cNvSpPr txBox="1"/>
              <p:nvPr/>
            </p:nvSpPr>
            <p:spPr>
              <a:xfrm>
                <a:off x="188679" y="4101202"/>
                <a:ext cx="3068431" cy="490654"/>
              </a:xfrm>
              <a:prstGeom prst="rect">
                <a:avLst/>
              </a:prstGeom>
              <a:noFill/>
            </p:spPr>
            <p:txBody>
              <a:bodyPr wrap="square" rtlCol="0">
                <a:spAutoFit/>
              </a:bodyPr>
              <a:lstStyle/>
              <a:p>
                <a:pPr algn="ctr"/>
                <a:r>
                  <a:rPr lang="en-US" sz="1200" i="1" dirty="0" smtClean="0"/>
                  <a:t>pi = 3.1415927</a:t>
                </a:r>
                <a:endParaRPr lang="en-US" sz="1200" i="1" dirty="0"/>
              </a:p>
            </p:txBody>
          </p:sp>
          <p:pic>
            <p:nvPicPr>
              <p:cNvPr id="64" name="Picture 3"/>
              <p:cNvPicPr>
                <a:picLocks noChangeAspect="1" noChangeArrowheads="1"/>
              </p:cNvPicPr>
              <p:nvPr/>
            </p:nvPicPr>
            <p:blipFill>
              <a:blip r:embed="rId5" cstate="print"/>
              <a:srcRect/>
              <a:stretch>
                <a:fillRect/>
              </a:stretch>
            </p:blipFill>
            <p:spPr bwMode="auto">
              <a:xfrm>
                <a:off x="3004039" y="4533515"/>
                <a:ext cx="2667000" cy="1414097"/>
              </a:xfrm>
              <a:prstGeom prst="rect">
                <a:avLst/>
              </a:prstGeom>
              <a:noFill/>
              <a:ln w="9525">
                <a:noFill/>
                <a:miter lim="800000"/>
                <a:headEnd/>
                <a:tailEnd/>
              </a:ln>
            </p:spPr>
          </p:pic>
          <p:sp>
            <p:nvSpPr>
              <p:cNvPr id="65" name="TextBox 64"/>
              <p:cNvSpPr txBox="1"/>
              <p:nvPr/>
            </p:nvSpPr>
            <p:spPr>
              <a:xfrm>
                <a:off x="3666573" y="4098260"/>
                <a:ext cx="5220368" cy="490654"/>
              </a:xfrm>
              <a:prstGeom prst="rect">
                <a:avLst/>
              </a:prstGeom>
              <a:noFill/>
            </p:spPr>
            <p:txBody>
              <a:bodyPr wrap="square" rtlCol="0">
                <a:spAutoFit/>
              </a:bodyPr>
              <a:lstStyle/>
              <a:p>
                <a:pPr algn="ctr"/>
                <a:r>
                  <a:rPr lang="en-US" sz="1200" i="1" dirty="0" smtClean="0"/>
                  <a:t>pi = 3.14159265358979323846</a:t>
                </a:r>
                <a:endParaRPr lang="en-US" sz="1200" i="1" dirty="0"/>
              </a:p>
            </p:txBody>
          </p:sp>
          <p:sp>
            <p:nvSpPr>
              <p:cNvPr id="66" name="Bent-Up Arrow 65"/>
              <p:cNvSpPr/>
              <p:nvPr/>
            </p:nvSpPr>
            <p:spPr>
              <a:xfrm rot="5400000">
                <a:off x="2099042" y="4502492"/>
                <a:ext cx="802529" cy="90267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Bent-Up Arrow 66"/>
              <p:cNvSpPr/>
              <p:nvPr/>
            </p:nvSpPr>
            <p:spPr>
              <a:xfrm rot="16200000">
                <a:off x="5767577" y="4455598"/>
                <a:ext cx="802529" cy="902677"/>
              </a:xfrm>
              <a:prstGeom prst="bent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
              <p:cNvPicPr>
                <a:picLocks noChangeAspect="1" noChangeArrowheads="1"/>
              </p:cNvPicPr>
              <p:nvPr/>
            </p:nvPicPr>
            <p:blipFill>
              <a:blip r:embed="rId6" cstate="print"/>
              <a:srcRect/>
              <a:stretch>
                <a:fillRect/>
              </a:stretch>
            </p:blipFill>
            <p:spPr bwMode="auto">
              <a:xfrm>
                <a:off x="3856893" y="4745995"/>
                <a:ext cx="1051413" cy="991077"/>
              </a:xfrm>
              <a:prstGeom prst="rect">
                <a:avLst/>
              </a:prstGeom>
              <a:noFill/>
              <a:ln w="9525">
                <a:noFill/>
                <a:miter lim="800000"/>
                <a:headEnd/>
                <a:tailEnd/>
              </a:ln>
            </p:spPr>
          </p:pic>
          <p:sp>
            <p:nvSpPr>
              <p:cNvPr id="61" name="TextBox 60"/>
              <p:cNvSpPr txBox="1"/>
              <p:nvPr/>
            </p:nvSpPr>
            <p:spPr>
              <a:xfrm>
                <a:off x="688407" y="962360"/>
                <a:ext cx="2844086" cy="817758"/>
              </a:xfrm>
              <a:prstGeom prst="rect">
                <a:avLst/>
              </a:prstGeom>
              <a:noFill/>
            </p:spPr>
            <p:txBody>
              <a:bodyPr wrap="square" rtlCol="0">
                <a:spAutoFit/>
              </a:bodyPr>
              <a:lstStyle/>
              <a:p>
                <a:pPr algn="ctr"/>
                <a:r>
                  <a:rPr lang="en-US" sz="1200" dirty="0" err="1" smtClean="0"/>
                  <a:t>Mathworks</a:t>
                </a:r>
                <a:endParaRPr lang="en-US" sz="1200" dirty="0" smtClean="0"/>
              </a:p>
              <a:p>
                <a:pPr algn="ctr"/>
                <a:r>
                  <a:rPr lang="en-US" sz="1200" i="1" dirty="0" smtClean="0"/>
                  <a:t>32-bit Windows</a:t>
                </a:r>
                <a:endParaRPr lang="en-US" sz="1200" i="1" dirty="0"/>
              </a:p>
            </p:txBody>
          </p:sp>
          <p:pic>
            <p:nvPicPr>
              <p:cNvPr id="59" name="Picture 2"/>
              <p:cNvPicPr>
                <a:picLocks noChangeAspect="1" noChangeArrowheads="1"/>
              </p:cNvPicPr>
              <p:nvPr/>
            </p:nvPicPr>
            <p:blipFill>
              <a:blip r:embed="rId4" cstate="print"/>
              <a:srcRect/>
              <a:stretch>
                <a:fillRect/>
              </a:stretch>
            </p:blipFill>
            <p:spPr bwMode="auto">
              <a:xfrm>
                <a:off x="459243" y="1686149"/>
                <a:ext cx="3171060" cy="2521926"/>
              </a:xfrm>
              <a:prstGeom prst="rect">
                <a:avLst/>
              </a:prstGeom>
              <a:noFill/>
              <a:ln w="9525">
                <a:noFill/>
                <a:miter lim="800000"/>
                <a:headEnd/>
                <a:tailEnd/>
              </a:ln>
            </p:spPr>
          </p:pic>
        </p:grpSp>
      </p:grpSp>
      <p:grpSp>
        <p:nvGrpSpPr>
          <p:cNvPr id="77" name="Group 76"/>
          <p:cNvGrpSpPr/>
          <p:nvPr/>
        </p:nvGrpSpPr>
        <p:grpSpPr>
          <a:xfrm>
            <a:off x="1718060" y="3287059"/>
            <a:ext cx="5891620" cy="3240504"/>
            <a:chOff x="1718060" y="3287059"/>
            <a:chExt cx="5891620" cy="3240504"/>
          </a:xfrm>
        </p:grpSpPr>
        <p:sp>
          <p:nvSpPr>
            <p:cNvPr id="69" name="Left-Right Arrow 68"/>
            <p:cNvSpPr/>
            <p:nvPr/>
          </p:nvSpPr>
          <p:spPr>
            <a:xfrm rot="1682390">
              <a:off x="1718060" y="3287059"/>
              <a:ext cx="18288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2" name="Picture 5"/>
            <p:cNvPicPr>
              <a:picLocks noChangeAspect="1" noChangeArrowheads="1"/>
            </p:cNvPicPr>
            <p:nvPr/>
          </p:nvPicPr>
          <p:blipFill>
            <a:blip r:embed="rId7" cstate="print"/>
            <a:srcRect/>
            <a:stretch>
              <a:fillRect/>
            </a:stretch>
          </p:blipFill>
          <p:spPr bwMode="auto">
            <a:xfrm>
              <a:off x="2084634" y="5620961"/>
              <a:ext cx="2251023" cy="838017"/>
            </a:xfrm>
            <a:prstGeom prst="rect">
              <a:avLst/>
            </a:prstGeom>
            <a:noFill/>
            <a:ln w="9525">
              <a:noFill/>
              <a:miter lim="800000"/>
              <a:headEnd/>
              <a:tailEnd/>
            </a:ln>
          </p:spPr>
        </p:pic>
        <p:pic>
          <p:nvPicPr>
            <p:cNvPr id="73" name="Picture 6"/>
            <p:cNvPicPr>
              <a:picLocks noChangeAspect="1" noChangeArrowheads="1"/>
            </p:cNvPicPr>
            <p:nvPr/>
          </p:nvPicPr>
          <p:blipFill>
            <a:blip r:embed="rId8" cstate="print"/>
            <a:srcRect/>
            <a:stretch>
              <a:fillRect/>
            </a:stretch>
          </p:blipFill>
          <p:spPr bwMode="auto">
            <a:xfrm>
              <a:off x="2675118" y="4745495"/>
              <a:ext cx="1219679" cy="811641"/>
            </a:xfrm>
            <a:prstGeom prst="rect">
              <a:avLst/>
            </a:prstGeom>
            <a:noFill/>
            <a:ln w="9525">
              <a:noFill/>
              <a:miter lim="800000"/>
              <a:headEnd/>
              <a:tailEnd/>
            </a:ln>
          </p:spPr>
        </p:pic>
        <p:pic>
          <p:nvPicPr>
            <p:cNvPr id="74" name="Picture 8"/>
            <p:cNvPicPr>
              <a:picLocks noChangeAspect="1" noChangeArrowheads="1"/>
            </p:cNvPicPr>
            <p:nvPr/>
          </p:nvPicPr>
          <p:blipFill>
            <a:blip r:embed="rId9" cstate="print"/>
            <a:srcRect/>
            <a:stretch>
              <a:fillRect/>
            </a:stretch>
          </p:blipFill>
          <p:spPr bwMode="auto">
            <a:xfrm>
              <a:off x="2864298" y="3635067"/>
              <a:ext cx="1734374" cy="1178485"/>
            </a:xfrm>
            <a:prstGeom prst="rect">
              <a:avLst/>
            </a:prstGeom>
            <a:noFill/>
            <a:ln w="9525">
              <a:noFill/>
              <a:miter lim="800000"/>
              <a:headEnd/>
              <a:tailEnd/>
            </a:ln>
          </p:spPr>
        </p:pic>
        <p:sp>
          <p:nvSpPr>
            <p:cNvPr id="75" name="TextBox 74"/>
            <p:cNvSpPr txBox="1"/>
            <p:nvPr/>
          </p:nvSpPr>
          <p:spPr>
            <a:xfrm>
              <a:off x="4376347" y="5881232"/>
              <a:ext cx="3233333" cy="646331"/>
            </a:xfrm>
            <a:prstGeom prst="rect">
              <a:avLst/>
            </a:prstGeom>
            <a:noFill/>
          </p:spPr>
          <p:txBody>
            <a:bodyPr wrap="square" rtlCol="0">
              <a:spAutoFit/>
            </a:bodyPr>
            <a:lstStyle/>
            <a:p>
              <a:r>
                <a:rPr lang="en-US" sz="1200" b="1" i="1" dirty="0" smtClean="0"/>
                <a:t>Signal connectivity </a:t>
              </a:r>
              <a:r>
                <a:rPr lang="en-US" sz="1200" i="1" dirty="0" smtClean="0"/>
                <a:t>analysis doesn’t need wiring length but </a:t>
              </a:r>
              <a:r>
                <a:rPr lang="en-US" sz="1200" b="1" i="1" dirty="0" smtClean="0"/>
                <a:t>signal latency </a:t>
              </a:r>
              <a:r>
                <a:rPr lang="en-US" sz="1200" i="1" dirty="0" smtClean="0"/>
                <a:t>and jitter analysis does.</a:t>
              </a:r>
              <a:endParaRPr lang="en-US" sz="1200" i="1" dirty="0"/>
            </a:p>
          </p:txBody>
        </p:sp>
      </p:grpSp>
    </p:spTree>
    <p:extLst>
      <p:ext uri="{BB962C8B-B14F-4D97-AF65-F5344CB8AC3E}">
        <p14:creationId xmlns:p14="http://schemas.microsoft.com/office/powerpoint/2010/main" val="260903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ircle(in)">
                                      <p:cBhvr>
                                        <p:cTn id="7" dur="2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1+#ppt_w/2"/>
                                          </p:val>
                                        </p:tav>
                                        <p:tav tm="100000">
                                          <p:val>
                                            <p:strVal val="#ppt_x"/>
                                          </p:val>
                                        </p:tav>
                                      </p:tavLst>
                                    </p:anim>
                                    <p:anim calcmode="lin" valueType="num">
                                      <p:cBhvr additive="base">
                                        <p:cTn id="13"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4338" y="777018"/>
            <a:ext cx="8301037" cy="443198"/>
          </a:xfrm>
        </p:spPr>
        <p:txBody>
          <a:bodyPr>
            <a:normAutofit fontScale="90000"/>
          </a:bodyPr>
          <a:lstStyle/>
          <a:p>
            <a:r>
              <a:rPr lang="en-US" dirty="0" smtClean="0"/>
              <a:t>SAVI Consistency Checks</a:t>
            </a:r>
            <a:endParaRPr lang="en-US" dirty="0"/>
          </a:p>
        </p:txBody>
      </p:sp>
      <p:sp>
        <p:nvSpPr>
          <p:cNvPr id="8" name="Date Placeholder 1"/>
          <p:cNvSpPr>
            <a:spLocks noGrp="1"/>
          </p:cNvSpPr>
          <p:nvPr>
            <p:ph type="dt" sz="half" idx="10"/>
          </p:nvPr>
        </p:nvSpPr>
        <p:spPr>
          <a:xfrm>
            <a:off x="220362" y="6412050"/>
            <a:ext cx="2133600" cy="365125"/>
          </a:xfrm>
        </p:spPr>
        <p:txBody>
          <a:bodyPr/>
          <a:lstStyle/>
          <a:p>
            <a:r>
              <a:rPr lang="en-US" dirty="0" smtClean="0"/>
              <a:t>16 October 2013</a:t>
            </a:r>
            <a:endParaRPr lang="en-US" dirty="0"/>
          </a:p>
        </p:txBody>
      </p:sp>
      <p:sp>
        <p:nvSpPr>
          <p:cNvPr id="9" name="Footer Placeholder 2"/>
          <p:cNvSpPr>
            <a:spLocks noGrp="1"/>
          </p:cNvSpPr>
          <p:nvPr>
            <p:ph type="ftr" sz="quarter" idx="11"/>
          </p:nvPr>
        </p:nvSpPr>
        <p:spPr>
          <a:xfrm>
            <a:off x="2398999" y="6407807"/>
            <a:ext cx="4436076" cy="365126"/>
          </a:xfrm>
        </p:spPr>
        <p:txBody>
          <a:bodyPr/>
          <a:lstStyle/>
          <a:p>
            <a:r>
              <a:rPr lang="en-US" dirty="0" smtClean="0"/>
              <a:t>Executive Board Meeting – Aerospace Valley</a:t>
            </a:r>
            <a:endParaRPr lang="en-US" dirty="0"/>
          </a:p>
        </p:txBody>
      </p:sp>
      <p:sp>
        <p:nvSpPr>
          <p:cNvPr id="10" name="Slide Number Placeholder 4"/>
          <p:cNvSpPr>
            <a:spLocks noGrp="1"/>
          </p:cNvSpPr>
          <p:nvPr>
            <p:ph type="sldNum" sz="quarter" idx="12"/>
          </p:nvPr>
        </p:nvSpPr>
        <p:spPr>
          <a:xfrm>
            <a:off x="6781800" y="6412050"/>
            <a:ext cx="2133600" cy="365125"/>
          </a:xfrm>
        </p:spPr>
        <p:txBody>
          <a:bodyPr/>
          <a:lstStyle/>
          <a:p>
            <a:fld id="{7752658E-D922-2744-8F1B-96610776A3A4}" type="slidenum">
              <a:rPr lang="en-US" smtClean="0"/>
              <a:pPr/>
              <a:t>13</a:t>
            </a:fld>
            <a:endParaRPr lang="en-US" dirty="0"/>
          </a:p>
        </p:txBody>
      </p:sp>
      <p:sp>
        <p:nvSpPr>
          <p:cNvPr id="11" name="Content Placeholder 6"/>
          <p:cNvSpPr txBox="1">
            <a:spLocks/>
          </p:cNvSpPr>
          <p:nvPr/>
        </p:nvSpPr>
        <p:spPr>
          <a:xfrm>
            <a:off x="1605944" y="1692274"/>
            <a:ext cx="3096685" cy="39518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60" y="1305067"/>
            <a:ext cx="2179624" cy="28655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95" y="4259263"/>
            <a:ext cx="4415454" cy="2195819"/>
          </a:xfrm>
          <a:prstGeom prst="rect">
            <a:avLst/>
          </a:prstGeom>
        </p:spPr>
      </p:pic>
      <p:sp>
        <p:nvSpPr>
          <p:cNvPr id="12" name="Content Placeholder 6"/>
          <p:cNvSpPr txBox="1">
            <a:spLocks/>
          </p:cNvSpPr>
          <p:nvPr/>
        </p:nvSpPr>
        <p:spPr>
          <a:xfrm>
            <a:off x="1887872" y="1297541"/>
            <a:ext cx="1866547" cy="383975"/>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Solid models</a:t>
            </a:r>
            <a:endParaRPr lang="en-US" sz="1800" dirty="0"/>
          </a:p>
        </p:txBody>
      </p:sp>
      <p:sp>
        <p:nvSpPr>
          <p:cNvPr id="14" name="Content Placeholder 6"/>
          <p:cNvSpPr txBox="1">
            <a:spLocks/>
          </p:cNvSpPr>
          <p:nvPr/>
        </p:nvSpPr>
        <p:spPr>
          <a:xfrm>
            <a:off x="3018960" y="3194854"/>
            <a:ext cx="1402433" cy="191987"/>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err="1" smtClean="0"/>
              <a:t>Hyd</a:t>
            </a:r>
            <a:r>
              <a:rPr lang="en-US" sz="1200" dirty="0" smtClean="0"/>
              <a:t> power supply </a:t>
            </a:r>
            <a:endParaRPr lang="en-US" sz="1200" dirty="0"/>
          </a:p>
        </p:txBody>
      </p:sp>
      <p:cxnSp>
        <p:nvCxnSpPr>
          <p:cNvPr id="15" name="Straight Arrow Connector 14"/>
          <p:cNvCxnSpPr/>
          <p:nvPr/>
        </p:nvCxnSpPr>
        <p:spPr>
          <a:xfrm flipH="1" flipV="1">
            <a:off x="2689412" y="3001385"/>
            <a:ext cx="475632" cy="236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Content Placeholder 6"/>
          <p:cNvSpPr txBox="1">
            <a:spLocks/>
          </p:cNvSpPr>
          <p:nvPr/>
        </p:nvSpPr>
        <p:spPr>
          <a:xfrm>
            <a:off x="2981018" y="1812501"/>
            <a:ext cx="701217" cy="288746"/>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t>BSCU</a:t>
            </a:r>
            <a:endParaRPr lang="en-US" sz="1200" dirty="0"/>
          </a:p>
        </p:txBody>
      </p:sp>
      <p:cxnSp>
        <p:nvCxnSpPr>
          <p:cNvPr id="17" name="Straight Arrow Connector 16"/>
          <p:cNvCxnSpPr/>
          <p:nvPr/>
        </p:nvCxnSpPr>
        <p:spPr>
          <a:xfrm flipH="1" flipV="1">
            <a:off x="1422304" y="1787565"/>
            <a:ext cx="1645920" cy="1693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Content Placeholder 6"/>
          <p:cNvSpPr txBox="1">
            <a:spLocks/>
          </p:cNvSpPr>
          <p:nvPr/>
        </p:nvSpPr>
        <p:spPr>
          <a:xfrm>
            <a:off x="2977684" y="3978575"/>
            <a:ext cx="1402433" cy="191987"/>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t>Accumulator</a:t>
            </a:r>
            <a:endParaRPr lang="en-US" sz="1200" dirty="0"/>
          </a:p>
        </p:txBody>
      </p:sp>
      <p:cxnSp>
        <p:nvCxnSpPr>
          <p:cNvPr id="21" name="Straight Arrow Connector 20"/>
          <p:cNvCxnSpPr/>
          <p:nvPr/>
        </p:nvCxnSpPr>
        <p:spPr>
          <a:xfrm flipH="1">
            <a:off x="677732" y="4174008"/>
            <a:ext cx="2390492" cy="408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1605944" y="4174008"/>
            <a:ext cx="1462280" cy="892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8790" y="1478541"/>
            <a:ext cx="4086610" cy="4476863"/>
          </a:xfrm>
          <a:prstGeom prst="rect">
            <a:avLst/>
          </a:prstGeom>
        </p:spPr>
      </p:pic>
      <p:sp>
        <p:nvSpPr>
          <p:cNvPr id="29" name="Left-Right Arrow 28"/>
          <p:cNvSpPr/>
          <p:nvPr/>
        </p:nvSpPr>
        <p:spPr>
          <a:xfrm rot="21163262">
            <a:off x="1665263" y="4635412"/>
            <a:ext cx="4771806" cy="287034"/>
          </a:xfrm>
          <a:prstGeom prst="leftRightArrow">
            <a:avLst/>
          </a:prstGeom>
          <a:gradFill>
            <a:lin ang="16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6"/>
          <p:cNvSpPr txBox="1">
            <a:spLocks/>
          </p:cNvSpPr>
          <p:nvPr/>
        </p:nvSpPr>
        <p:spPr>
          <a:xfrm>
            <a:off x="4934379" y="2278802"/>
            <a:ext cx="3009599" cy="30117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AADL-</a:t>
            </a:r>
            <a:r>
              <a:rPr lang="en-US" sz="1800" dirty="0" err="1" smtClean="0"/>
              <a:t>SysML</a:t>
            </a:r>
            <a:r>
              <a:rPr lang="en-US" sz="1800" dirty="0" smtClean="0"/>
              <a:t> models</a:t>
            </a:r>
            <a:endParaRPr lang="en-US" sz="1800" dirty="0"/>
          </a:p>
        </p:txBody>
      </p:sp>
      <p:cxnSp>
        <p:nvCxnSpPr>
          <p:cNvPr id="30" name="Straight Arrow Connector 29"/>
          <p:cNvCxnSpPr/>
          <p:nvPr/>
        </p:nvCxnSpPr>
        <p:spPr>
          <a:xfrm>
            <a:off x="3522519" y="1956874"/>
            <a:ext cx="2327563" cy="13339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359336" y="3359113"/>
            <a:ext cx="554261" cy="9880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805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http://myraqa.com/blog/which_v_is_which_</a:t>
            </a:r>
          </a:p>
          <a:p>
            <a:endParaRPr lang="en-US" dirty="0"/>
          </a:p>
        </p:txBody>
      </p:sp>
    </p:spTree>
    <p:extLst>
      <p:ext uri="{BB962C8B-B14F-4D97-AF65-F5344CB8AC3E}">
        <p14:creationId xmlns:p14="http://schemas.microsoft.com/office/powerpoint/2010/main" val="1718482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http://www.opfro.org/index.html?Components/WorkUnits/Tasks/QualityEngineering/QualityControl/RequirementsEvaluation.html~Contents</a:t>
            </a:r>
          </a:p>
        </p:txBody>
      </p:sp>
    </p:spTree>
    <p:extLst>
      <p:ext uri="{BB962C8B-B14F-4D97-AF65-F5344CB8AC3E}">
        <p14:creationId xmlns:p14="http://schemas.microsoft.com/office/powerpoint/2010/main" val="20073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www.google.com/url?sa=t&amp;rct=j&amp;q=&amp;esrc=s&amp;source=web&amp;cd=1&amp;ved=0CCAQFjAA&amp;url=http%3A%2F%2Fasterweb.jpl.nasa.gov%2Fpaa%2FProtectedAreaArchiveOverview--Compressed.ppt&amp;ei=kNZzVI_hDYGnNtCAgtAO&amp;usg=AFQjCNHScLKCpl8J2WBB8By1Nm84syT9OA&amp;bvm=bv.80185997,d.eXY</a:t>
            </a:r>
          </a:p>
        </p:txBody>
      </p:sp>
    </p:spTree>
    <p:extLst>
      <p:ext uri="{BB962C8B-B14F-4D97-AF65-F5344CB8AC3E}">
        <p14:creationId xmlns:p14="http://schemas.microsoft.com/office/powerpoint/2010/main" val="110650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the requirements</a:t>
            </a:r>
            <a:endParaRPr lang="en-US" dirty="0"/>
          </a:p>
        </p:txBody>
      </p:sp>
      <p:sp>
        <p:nvSpPr>
          <p:cNvPr id="3" name="Content Placeholder 2"/>
          <p:cNvSpPr>
            <a:spLocks noGrp="1"/>
          </p:cNvSpPr>
          <p:nvPr>
            <p:ph idx="1"/>
          </p:nvPr>
        </p:nvSpPr>
        <p:spPr/>
        <p:txBody>
          <a:bodyPr/>
          <a:lstStyle/>
          <a:p>
            <a:r>
              <a:rPr lang="en-US" dirty="0"/>
              <a:t>Select scenarios to </a:t>
            </a:r>
            <a:r>
              <a:rPr lang="en-US" dirty="0" smtClean="0"/>
              <a:t>sample over stakeholder roles</a:t>
            </a:r>
            <a:endParaRPr lang="en-US" dirty="0"/>
          </a:p>
          <a:p>
            <a:r>
              <a:rPr lang="en-US" dirty="0" smtClean="0"/>
              <a:t>Have stakeholders write scenarios to validate the requirements</a:t>
            </a:r>
          </a:p>
          <a:p>
            <a:r>
              <a:rPr lang="en-US" dirty="0" smtClean="0"/>
              <a:t>Verify the requirements by using the scenarios on  the design</a:t>
            </a:r>
            <a:endParaRPr lang="en-US" dirty="0"/>
          </a:p>
          <a:p>
            <a:endParaRPr lang="en-US" dirty="0"/>
          </a:p>
        </p:txBody>
      </p:sp>
    </p:spTree>
    <p:extLst>
      <p:ext uri="{BB962C8B-B14F-4D97-AF65-F5344CB8AC3E}">
        <p14:creationId xmlns:p14="http://schemas.microsoft.com/office/powerpoint/2010/main" val="285168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a:t>
            </a:r>
            <a:endParaRPr lang="en-US" dirty="0"/>
          </a:p>
        </p:txBody>
      </p:sp>
      <p:sp>
        <p:nvSpPr>
          <p:cNvPr id="3" name="Content Placeholder 2"/>
          <p:cNvSpPr>
            <a:spLocks noGrp="1"/>
          </p:cNvSpPr>
          <p:nvPr>
            <p:ph idx="1"/>
          </p:nvPr>
        </p:nvSpPr>
        <p:spPr/>
        <p:txBody>
          <a:bodyPr/>
          <a:lstStyle/>
          <a:p>
            <a:r>
              <a:rPr lang="en-US" dirty="0" smtClean="0"/>
              <a:t>Infect</a:t>
            </a:r>
          </a:p>
          <a:p>
            <a:r>
              <a:rPr lang="en-US" dirty="0" smtClean="0"/>
              <a:t>Propagate </a:t>
            </a:r>
            <a:endParaRPr lang="en-US" dirty="0"/>
          </a:p>
        </p:txBody>
      </p:sp>
    </p:spTree>
    <p:extLst>
      <p:ext uri="{BB962C8B-B14F-4D97-AF65-F5344CB8AC3E}">
        <p14:creationId xmlns:p14="http://schemas.microsoft.com/office/powerpoint/2010/main" val="348588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25828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389" y="1600200"/>
            <a:ext cx="642951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060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492369" y="2388577"/>
            <a:ext cx="14478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Car</a:t>
            </a:r>
            <a:endParaRPr lang="en-US" dirty="0"/>
          </a:p>
        </p:txBody>
      </p:sp>
      <p:sp>
        <p:nvSpPr>
          <p:cNvPr id="5" name="Rectangle 4"/>
          <p:cNvSpPr/>
          <p:nvPr/>
        </p:nvSpPr>
        <p:spPr>
          <a:xfrm>
            <a:off x="2883877" y="2778369"/>
            <a:ext cx="14478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OBD</a:t>
            </a:r>
            <a:endParaRPr lang="en-US" dirty="0"/>
          </a:p>
        </p:txBody>
      </p:sp>
      <p:cxnSp>
        <p:nvCxnSpPr>
          <p:cNvPr id="6" name="Curved Connector 5"/>
          <p:cNvCxnSpPr>
            <a:stCxn id="4" idx="3"/>
            <a:endCxn id="5" idx="1"/>
          </p:cNvCxnSpPr>
          <p:nvPr/>
        </p:nvCxnSpPr>
        <p:spPr>
          <a:xfrm>
            <a:off x="1940169" y="2807677"/>
            <a:ext cx="943708" cy="389792"/>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257800" y="4035669"/>
            <a:ext cx="14478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Phone</a:t>
            </a:r>
            <a:endParaRPr lang="en-US" dirty="0"/>
          </a:p>
        </p:txBody>
      </p:sp>
      <p:sp>
        <p:nvSpPr>
          <p:cNvPr id="8" name="Rectangle 7"/>
          <p:cNvSpPr/>
          <p:nvPr/>
        </p:nvSpPr>
        <p:spPr>
          <a:xfrm>
            <a:off x="7543800" y="5257800"/>
            <a:ext cx="14478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Cloud</a:t>
            </a:r>
            <a:endParaRPr lang="en-US" dirty="0"/>
          </a:p>
        </p:txBody>
      </p:sp>
      <p:cxnSp>
        <p:nvCxnSpPr>
          <p:cNvPr id="9" name="Curved Connector 8"/>
          <p:cNvCxnSpPr>
            <a:stCxn id="5" idx="3"/>
            <a:endCxn id="7" idx="1"/>
          </p:cNvCxnSpPr>
          <p:nvPr/>
        </p:nvCxnSpPr>
        <p:spPr>
          <a:xfrm>
            <a:off x="4331677" y="3197469"/>
            <a:ext cx="926123" cy="12573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urved Connector 9"/>
          <p:cNvCxnSpPr>
            <a:stCxn id="7" idx="3"/>
            <a:endCxn id="8" idx="1"/>
          </p:cNvCxnSpPr>
          <p:nvPr/>
        </p:nvCxnSpPr>
        <p:spPr>
          <a:xfrm>
            <a:off x="6705600" y="4454769"/>
            <a:ext cx="838200" cy="1222131"/>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27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and design</a:t>
            </a:r>
            <a:endParaRPr lang="en-US" dirty="0"/>
          </a:p>
        </p:txBody>
      </p:sp>
      <p:sp>
        <p:nvSpPr>
          <p:cNvPr id="4" name="Freeform 3"/>
          <p:cNvSpPr/>
          <p:nvPr/>
        </p:nvSpPr>
        <p:spPr>
          <a:xfrm>
            <a:off x="527538" y="1635369"/>
            <a:ext cx="8088924" cy="4466493"/>
          </a:xfrm>
          <a:custGeom>
            <a:avLst/>
            <a:gdLst>
              <a:gd name="connsiteX0" fmla="*/ 8088924 w 8088924"/>
              <a:gd name="connsiteY0" fmla="*/ 0 h 4466493"/>
              <a:gd name="connsiteX1" fmla="*/ 7983416 w 8088924"/>
              <a:gd name="connsiteY1" fmla="*/ 17585 h 4466493"/>
              <a:gd name="connsiteX2" fmla="*/ 7877908 w 8088924"/>
              <a:gd name="connsiteY2" fmla="*/ 52754 h 4466493"/>
              <a:gd name="connsiteX3" fmla="*/ 7789985 w 8088924"/>
              <a:gd name="connsiteY3" fmla="*/ 140677 h 4466493"/>
              <a:gd name="connsiteX4" fmla="*/ 7684477 w 8088924"/>
              <a:gd name="connsiteY4" fmla="*/ 228600 h 4466493"/>
              <a:gd name="connsiteX5" fmla="*/ 7561385 w 8088924"/>
              <a:gd name="connsiteY5" fmla="*/ 334108 h 4466493"/>
              <a:gd name="connsiteX6" fmla="*/ 7438293 w 8088924"/>
              <a:gd name="connsiteY6" fmla="*/ 404446 h 4466493"/>
              <a:gd name="connsiteX7" fmla="*/ 7420708 w 8088924"/>
              <a:gd name="connsiteY7" fmla="*/ 457200 h 4466493"/>
              <a:gd name="connsiteX8" fmla="*/ 7315200 w 8088924"/>
              <a:gd name="connsiteY8" fmla="*/ 527539 h 4466493"/>
              <a:gd name="connsiteX9" fmla="*/ 7280031 w 8088924"/>
              <a:gd name="connsiteY9" fmla="*/ 580293 h 4466493"/>
              <a:gd name="connsiteX10" fmla="*/ 7227277 w 8088924"/>
              <a:gd name="connsiteY10" fmla="*/ 615462 h 4466493"/>
              <a:gd name="connsiteX11" fmla="*/ 7209693 w 8088924"/>
              <a:gd name="connsiteY11" fmla="*/ 668216 h 4466493"/>
              <a:gd name="connsiteX12" fmla="*/ 7121770 w 8088924"/>
              <a:gd name="connsiteY12" fmla="*/ 756139 h 4466493"/>
              <a:gd name="connsiteX13" fmla="*/ 7051431 w 8088924"/>
              <a:gd name="connsiteY13" fmla="*/ 826477 h 4466493"/>
              <a:gd name="connsiteX14" fmla="*/ 6981093 w 8088924"/>
              <a:gd name="connsiteY14" fmla="*/ 896816 h 4466493"/>
              <a:gd name="connsiteX15" fmla="*/ 6875585 w 8088924"/>
              <a:gd name="connsiteY15" fmla="*/ 967154 h 4466493"/>
              <a:gd name="connsiteX16" fmla="*/ 6752493 w 8088924"/>
              <a:gd name="connsiteY16" fmla="*/ 1019908 h 4466493"/>
              <a:gd name="connsiteX17" fmla="*/ 6629400 w 8088924"/>
              <a:gd name="connsiteY17" fmla="*/ 1055077 h 4466493"/>
              <a:gd name="connsiteX18" fmla="*/ 6506308 w 8088924"/>
              <a:gd name="connsiteY18" fmla="*/ 1090246 h 4466493"/>
              <a:gd name="connsiteX19" fmla="*/ 6418385 w 8088924"/>
              <a:gd name="connsiteY19" fmla="*/ 1107831 h 4466493"/>
              <a:gd name="connsiteX20" fmla="*/ 6312877 w 8088924"/>
              <a:gd name="connsiteY20" fmla="*/ 1143000 h 4466493"/>
              <a:gd name="connsiteX21" fmla="*/ 6260124 w 8088924"/>
              <a:gd name="connsiteY21" fmla="*/ 1160585 h 4466493"/>
              <a:gd name="connsiteX22" fmla="*/ 6207370 w 8088924"/>
              <a:gd name="connsiteY22" fmla="*/ 1195754 h 4466493"/>
              <a:gd name="connsiteX23" fmla="*/ 6154616 w 8088924"/>
              <a:gd name="connsiteY23" fmla="*/ 1213339 h 4466493"/>
              <a:gd name="connsiteX24" fmla="*/ 6049108 w 8088924"/>
              <a:gd name="connsiteY24" fmla="*/ 1283677 h 4466493"/>
              <a:gd name="connsiteX25" fmla="*/ 5996354 w 8088924"/>
              <a:gd name="connsiteY25" fmla="*/ 1318846 h 4466493"/>
              <a:gd name="connsiteX26" fmla="*/ 5926016 w 8088924"/>
              <a:gd name="connsiteY26" fmla="*/ 1354016 h 4466493"/>
              <a:gd name="connsiteX27" fmla="*/ 5908431 w 8088924"/>
              <a:gd name="connsiteY27" fmla="*/ 1406769 h 4466493"/>
              <a:gd name="connsiteX28" fmla="*/ 5855677 w 8088924"/>
              <a:gd name="connsiteY28" fmla="*/ 1424354 h 4466493"/>
              <a:gd name="connsiteX29" fmla="*/ 5732585 w 8088924"/>
              <a:gd name="connsiteY29" fmla="*/ 1512277 h 4466493"/>
              <a:gd name="connsiteX30" fmla="*/ 5679831 w 8088924"/>
              <a:gd name="connsiteY30" fmla="*/ 1582616 h 4466493"/>
              <a:gd name="connsiteX31" fmla="*/ 5521570 w 8088924"/>
              <a:gd name="connsiteY31" fmla="*/ 1688123 h 4466493"/>
              <a:gd name="connsiteX32" fmla="*/ 5433647 w 8088924"/>
              <a:gd name="connsiteY32" fmla="*/ 1793631 h 4466493"/>
              <a:gd name="connsiteX33" fmla="*/ 5363308 w 8088924"/>
              <a:gd name="connsiteY33" fmla="*/ 1828800 h 4466493"/>
              <a:gd name="connsiteX34" fmla="*/ 5310554 w 8088924"/>
              <a:gd name="connsiteY34" fmla="*/ 1881554 h 4466493"/>
              <a:gd name="connsiteX35" fmla="*/ 5257800 w 8088924"/>
              <a:gd name="connsiteY35" fmla="*/ 1951893 h 4466493"/>
              <a:gd name="connsiteX36" fmla="*/ 5081954 w 8088924"/>
              <a:gd name="connsiteY36" fmla="*/ 2110154 h 4466493"/>
              <a:gd name="connsiteX37" fmla="*/ 4923693 w 8088924"/>
              <a:gd name="connsiteY37" fmla="*/ 2286000 h 4466493"/>
              <a:gd name="connsiteX38" fmla="*/ 4800600 w 8088924"/>
              <a:gd name="connsiteY38" fmla="*/ 2391508 h 4466493"/>
              <a:gd name="connsiteX39" fmla="*/ 4730262 w 8088924"/>
              <a:gd name="connsiteY39" fmla="*/ 2426677 h 4466493"/>
              <a:gd name="connsiteX40" fmla="*/ 4466493 w 8088924"/>
              <a:gd name="connsiteY40" fmla="*/ 2409093 h 4466493"/>
              <a:gd name="connsiteX41" fmla="*/ 4273062 w 8088924"/>
              <a:gd name="connsiteY41" fmla="*/ 2444262 h 4466493"/>
              <a:gd name="connsiteX42" fmla="*/ 4097216 w 8088924"/>
              <a:gd name="connsiteY42" fmla="*/ 2514600 h 4466493"/>
              <a:gd name="connsiteX43" fmla="*/ 4044462 w 8088924"/>
              <a:gd name="connsiteY43" fmla="*/ 2532185 h 4466493"/>
              <a:gd name="connsiteX44" fmla="*/ 3903785 w 8088924"/>
              <a:gd name="connsiteY44" fmla="*/ 2620108 h 4466493"/>
              <a:gd name="connsiteX45" fmla="*/ 3780693 w 8088924"/>
              <a:gd name="connsiteY45" fmla="*/ 2708031 h 4466493"/>
              <a:gd name="connsiteX46" fmla="*/ 3727939 w 8088924"/>
              <a:gd name="connsiteY46" fmla="*/ 2743200 h 4466493"/>
              <a:gd name="connsiteX47" fmla="*/ 3640016 w 8088924"/>
              <a:gd name="connsiteY47" fmla="*/ 2831123 h 4466493"/>
              <a:gd name="connsiteX48" fmla="*/ 3569677 w 8088924"/>
              <a:gd name="connsiteY48" fmla="*/ 2901462 h 4466493"/>
              <a:gd name="connsiteX49" fmla="*/ 3516924 w 8088924"/>
              <a:gd name="connsiteY49" fmla="*/ 2936631 h 4466493"/>
              <a:gd name="connsiteX50" fmla="*/ 3429000 w 8088924"/>
              <a:gd name="connsiteY50" fmla="*/ 3006969 h 4466493"/>
              <a:gd name="connsiteX51" fmla="*/ 3376247 w 8088924"/>
              <a:gd name="connsiteY51" fmla="*/ 3042139 h 4466493"/>
              <a:gd name="connsiteX52" fmla="*/ 3253154 w 8088924"/>
              <a:gd name="connsiteY52" fmla="*/ 3130062 h 4466493"/>
              <a:gd name="connsiteX53" fmla="*/ 3217985 w 8088924"/>
              <a:gd name="connsiteY53" fmla="*/ 3182816 h 4466493"/>
              <a:gd name="connsiteX54" fmla="*/ 3042139 w 8088924"/>
              <a:gd name="connsiteY54" fmla="*/ 3270739 h 4466493"/>
              <a:gd name="connsiteX55" fmla="*/ 2901462 w 8088924"/>
              <a:gd name="connsiteY55" fmla="*/ 3358662 h 4466493"/>
              <a:gd name="connsiteX56" fmla="*/ 2778370 w 8088924"/>
              <a:gd name="connsiteY56" fmla="*/ 3446585 h 4466493"/>
              <a:gd name="connsiteX57" fmla="*/ 2725616 w 8088924"/>
              <a:gd name="connsiteY57" fmla="*/ 3464169 h 4466493"/>
              <a:gd name="connsiteX58" fmla="*/ 2672862 w 8088924"/>
              <a:gd name="connsiteY58" fmla="*/ 3411416 h 4466493"/>
              <a:gd name="connsiteX59" fmla="*/ 2356339 w 8088924"/>
              <a:gd name="connsiteY59" fmla="*/ 3481754 h 4466493"/>
              <a:gd name="connsiteX60" fmla="*/ 2250831 w 8088924"/>
              <a:gd name="connsiteY60" fmla="*/ 3516923 h 4466493"/>
              <a:gd name="connsiteX61" fmla="*/ 2110154 w 8088924"/>
              <a:gd name="connsiteY61" fmla="*/ 3604846 h 4466493"/>
              <a:gd name="connsiteX62" fmla="*/ 1987062 w 8088924"/>
              <a:gd name="connsiteY62" fmla="*/ 3622431 h 4466493"/>
              <a:gd name="connsiteX63" fmla="*/ 1916724 w 8088924"/>
              <a:gd name="connsiteY63" fmla="*/ 3640016 h 4466493"/>
              <a:gd name="connsiteX64" fmla="*/ 1811216 w 8088924"/>
              <a:gd name="connsiteY64" fmla="*/ 3657600 h 4466493"/>
              <a:gd name="connsiteX65" fmla="*/ 1424354 w 8088924"/>
              <a:gd name="connsiteY65" fmla="*/ 3710354 h 4466493"/>
              <a:gd name="connsiteX66" fmla="*/ 1371600 w 8088924"/>
              <a:gd name="connsiteY66" fmla="*/ 3745523 h 4466493"/>
              <a:gd name="connsiteX67" fmla="*/ 1301262 w 8088924"/>
              <a:gd name="connsiteY67" fmla="*/ 3780693 h 4466493"/>
              <a:gd name="connsiteX68" fmla="*/ 1195754 w 8088924"/>
              <a:gd name="connsiteY68" fmla="*/ 3851031 h 4466493"/>
              <a:gd name="connsiteX69" fmla="*/ 1055077 w 8088924"/>
              <a:gd name="connsiteY69" fmla="*/ 3886200 h 4466493"/>
              <a:gd name="connsiteX70" fmla="*/ 931985 w 8088924"/>
              <a:gd name="connsiteY70" fmla="*/ 3956539 h 4466493"/>
              <a:gd name="connsiteX71" fmla="*/ 844062 w 8088924"/>
              <a:gd name="connsiteY71" fmla="*/ 4026877 h 4466493"/>
              <a:gd name="connsiteX72" fmla="*/ 668216 w 8088924"/>
              <a:gd name="connsiteY72" fmla="*/ 4132385 h 4466493"/>
              <a:gd name="connsiteX73" fmla="*/ 615462 w 8088924"/>
              <a:gd name="connsiteY73" fmla="*/ 4149969 h 4466493"/>
              <a:gd name="connsiteX74" fmla="*/ 580293 w 8088924"/>
              <a:gd name="connsiteY74" fmla="*/ 4185139 h 4466493"/>
              <a:gd name="connsiteX75" fmla="*/ 457200 w 8088924"/>
              <a:gd name="connsiteY75" fmla="*/ 4220308 h 4466493"/>
              <a:gd name="connsiteX76" fmla="*/ 351693 w 8088924"/>
              <a:gd name="connsiteY76" fmla="*/ 4255477 h 4466493"/>
              <a:gd name="connsiteX77" fmla="*/ 246185 w 8088924"/>
              <a:gd name="connsiteY77" fmla="*/ 4290646 h 4466493"/>
              <a:gd name="connsiteX78" fmla="*/ 193431 w 8088924"/>
              <a:gd name="connsiteY78" fmla="*/ 4308231 h 4466493"/>
              <a:gd name="connsiteX79" fmla="*/ 105508 w 8088924"/>
              <a:gd name="connsiteY79" fmla="*/ 4325816 h 4466493"/>
              <a:gd name="connsiteX80" fmla="*/ 17585 w 8088924"/>
              <a:gd name="connsiteY80" fmla="*/ 4413739 h 4466493"/>
              <a:gd name="connsiteX81" fmla="*/ 0 w 8088924"/>
              <a:gd name="connsiteY81" fmla="*/ 4466493 h 446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088924" h="4466493">
                <a:moveTo>
                  <a:pt x="8088924" y="0"/>
                </a:moveTo>
                <a:cubicBezTo>
                  <a:pt x="8053755" y="5862"/>
                  <a:pt x="8018006" y="8938"/>
                  <a:pt x="7983416" y="17585"/>
                </a:cubicBezTo>
                <a:cubicBezTo>
                  <a:pt x="7947451" y="26576"/>
                  <a:pt x="7877908" y="52754"/>
                  <a:pt x="7877908" y="52754"/>
                </a:cubicBezTo>
                <a:cubicBezTo>
                  <a:pt x="7813431" y="149470"/>
                  <a:pt x="7877908" y="67408"/>
                  <a:pt x="7789985" y="140677"/>
                </a:cubicBezTo>
                <a:cubicBezTo>
                  <a:pt x="7592928" y="304890"/>
                  <a:pt x="7867856" y="97615"/>
                  <a:pt x="7684477" y="228600"/>
                </a:cubicBezTo>
                <a:cubicBezTo>
                  <a:pt x="7500082" y="360311"/>
                  <a:pt x="7714763" y="206294"/>
                  <a:pt x="7561385" y="334108"/>
                </a:cubicBezTo>
                <a:cubicBezTo>
                  <a:pt x="7524104" y="365176"/>
                  <a:pt x="7481290" y="382948"/>
                  <a:pt x="7438293" y="404446"/>
                </a:cubicBezTo>
                <a:cubicBezTo>
                  <a:pt x="7432431" y="422031"/>
                  <a:pt x="7433815" y="444093"/>
                  <a:pt x="7420708" y="457200"/>
                </a:cubicBezTo>
                <a:cubicBezTo>
                  <a:pt x="7390820" y="487088"/>
                  <a:pt x="7315200" y="527539"/>
                  <a:pt x="7315200" y="527539"/>
                </a:cubicBezTo>
                <a:cubicBezTo>
                  <a:pt x="7303477" y="545124"/>
                  <a:pt x="7294975" y="565349"/>
                  <a:pt x="7280031" y="580293"/>
                </a:cubicBezTo>
                <a:cubicBezTo>
                  <a:pt x="7265087" y="595237"/>
                  <a:pt x="7240479" y="598959"/>
                  <a:pt x="7227277" y="615462"/>
                </a:cubicBezTo>
                <a:cubicBezTo>
                  <a:pt x="7215698" y="629936"/>
                  <a:pt x="7220814" y="653387"/>
                  <a:pt x="7209693" y="668216"/>
                </a:cubicBezTo>
                <a:cubicBezTo>
                  <a:pt x="7184825" y="701374"/>
                  <a:pt x="7151078" y="726831"/>
                  <a:pt x="7121770" y="756139"/>
                </a:cubicBezTo>
                <a:lnTo>
                  <a:pt x="7051431" y="826477"/>
                </a:lnTo>
                <a:cubicBezTo>
                  <a:pt x="7027985" y="849923"/>
                  <a:pt x="7008682" y="878423"/>
                  <a:pt x="6981093" y="896816"/>
                </a:cubicBezTo>
                <a:cubicBezTo>
                  <a:pt x="6945924" y="920262"/>
                  <a:pt x="6915684" y="953787"/>
                  <a:pt x="6875585" y="967154"/>
                </a:cubicBezTo>
                <a:cubicBezTo>
                  <a:pt x="6751867" y="1008394"/>
                  <a:pt x="6904598" y="954720"/>
                  <a:pt x="6752493" y="1019908"/>
                </a:cubicBezTo>
                <a:cubicBezTo>
                  <a:pt x="6710323" y="1037981"/>
                  <a:pt x="6674027" y="1042326"/>
                  <a:pt x="6629400" y="1055077"/>
                </a:cubicBezTo>
                <a:cubicBezTo>
                  <a:pt x="6526569" y="1084457"/>
                  <a:pt x="6630029" y="1062753"/>
                  <a:pt x="6506308" y="1090246"/>
                </a:cubicBezTo>
                <a:cubicBezTo>
                  <a:pt x="6477132" y="1096730"/>
                  <a:pt x="6447220" y="1099967"/>
                  <a:pt x="6418385" y="1107831"/>
                </a:cubicBezTo>
                <a:cubicBezTo>
                  <a:pt x="6382620" y="1117585"/>
                  <a:pt x="6348046" y="1131277"/>
                  <a:pt x="6312877" y="1143000"/>
                </a:cubicBezTo>
                <a:cubicBezTo>
                  <a:pt x="6295293" y="1148862"/>
                  <a:pt x="6275547" y="1150303"/>
                  <a:pt x="6260124" y="1160585"/>
                </a:cubicBezTo>
                <a:cubicBezTo>
                  <a:pt x="6242539" y="1172308"/>
                  <a:pt x="6226273" y="1186303"/>
                  <a:pt x="6207370" y="1195754"/>
                </a:cubicBezTo>
                <a:cubicBezTo>
                  <a:pt x="6190791" y="1204044"/>
                  <a:pt x="6170819" y="1204337"/>
                  <a:pt x="6154616" y="1213339"/>
                </a:cubicBezTo>
                <a:cubicBezTo>
                  <a:pt x="6117667" y="1233866"/>
                  <a:pt x="6084277" y="1260231"/>
                  <a:pt x="6049108" y="1283677"/>
                </a:cubicBezTo>
                <a:cubicBezTo>
                  <a:pt x="6031523" y="1295400"/>
                  <a:pt x="6015257" y="1309394"/>
                  <a:pt x="5996354" y="1318846"/>
                </a:cubicBezTo>
                <a:lnTo>
                  <a:pt x="5926016" y="1354016"/>
                </a:lnTo>
                <a:cubicBezTo>
                  <a:pt x="5920154" y="1371600"/>
                  <a:pt x="5921538" y="1393662"/>
                  <a:pt x="5908431" y="1406769"/>
                </a:cubicBezTo>
                <a:cubicBezTo>
                  <a:pt x="5895324" y="1419876"/>
                  <a:pt x="5872256" y="1416064"/>
                  <a:pt x="5855677" y="1424354"/>
                </a:cubicBezTo>
                <a:cubicBezTo>
                  <a:pt x="5835709" y="1434338"/>
                  <a:pt x="5740548" y="1504314"/>
                  <a:pt x="5732585" y="1512277"/>
                </a:cubicBezTo>
                <a:cubicBezTo>
                  <a:pt x="5711861" y="1533001"/>
                  <a:pt x="5702346" y="1563854"/>
                  <a:pt x="5679831" y="1582616"/>
                </a:cubicBezTo>
                <a:cubicBezTo>
                  <a:pt x="5631124" y="1623205"/>
                  <a:pt x="5521570" y="1688123"/>
                  <a:pt x="5521570" y="1688123"/>
                </a:cubicBezTo>
                <a:cubicBezTo>
                  <a:pt x="5493528" y="1730185"/>
                  <a:pt x="5476724" y="1762861"/>
                  <a:pt x="5433647" y="1793631"/>
                </a:cubicBezTo>
                <a:cubicBezTo>
                  <a:pt x="5412316" y="1808867"/>
                  <a:pt x="5386754" y="1817077"/>
                  <a:pt x="5363308" y="1828800"/>
                </a:cubicBezTo>
                <a:cubicBezTo>
                  <a:pt x="5345723" y="1846385"/>
                  <a:pt x="5326738" y="1862672"/>
                  <a:pt x="5310554" y="1881554"/>
                </a:cubicBezTo>
                <a:cubicBezTo>
                  <a:pt x="5291481" y="1903806"/>
                  <a:pt x="5278524" y="1931169"/>
                  <a:pt x="5257800" y="1951893"/>
                </a:cubicBezTo>
                <a:cubicBezTo>
                  <a:pt x="5139457" y="2070236"/>
                  <a:pt x="5222127" y="1923256"/>
                  <a:pt x="5081954" y="2110154"/>
                </a:cubicBezTo>
                <a:cubicBezTo>
                  <a:pt x="4999358" y="2220282"/>
                  <a:pt x="5049924" y="2159769"/>
                  <a:pt x="4923693" y="2286000"/>
                </a:cubicBezTo>
                <a:cubicBezTo>
                  <a:pt x="4875737" y="2333956"/>
                  <a:pt x="4860757" y="2353910"/>
                  <a:pt x="4800600" y="2391508"/>
                </a:cubicBezTo>
                <a:cubicBezTo>
                  <a:pt x="4778371" y="2405401"/>
                  <a:pt x="4753708" y="2414954"/>
                  <a:pt x="4730262" y="2426677"/>
                </a:cubicBezTo>
                <a:cubicBezTo>
                  <a:pt x="4604954" y="2364023"/>
                  <a:pt x="4678773" y="2385507"/>
                  <a:pt x="4466493" y="2409093"/>
                </a:cubicBezTo>
                <a:cubicBezTo>
                  <a:pt x="4421000" y="2414148"/>
                  <a:pt x="4324412" y="2425923"/>
                  <a:pt x="4273062" y="2444262"/>
                </a:cubicBezTo>
                <a:cubicBezTo>
                  <a:pt x="4213609" y="2465495"/>
                  <a:pt x="4157107" y="2494636"/>
                  <a:pt x="4097216" y="2514600"/>
                </a:cubicBezTo>
                <a:lnTo>
                  <a:pt x="4044462" y="2532185"/>
                </a:lnTo>
                <a:cubicBezTo>
                  <a:pt x="3909977" y="2633050"/>
                  <a:pt x="4038956" y="2542869"/>
                  <a:pt x="3903785" y="2620108"/>
                </a:cubicBezTo>
                <a:cubicBezTo>
                  <a:pt x="3862339" y="2643791"/>
                  <a:pt x="3818440" y="2681069"/>
                  <a:pt x="3780693" y="2708031"/>
                </a:cubicBezTo>
                <a:cubicBezTo>
                  <a:pt x="3763496" y="2720315"/>
                  <a:pt x="3745524" y="2731477"/>
                  <a:pt x="3727939" y="2743200"/>
                </a:cubicBezTo>
                <a:cubicBezTo>
                  <a:pt x="3660206" y="2844800"/>
                  <a:pt x="3731196" y="2752969"/>
                  <a:pt x="3640016" y="2831123"/>
                </a:cubicBezTo>
                <a:cubicBezTo>
                  <a:pt x="3614840" y="2852702"/>
                  <a:pt x="3594852" y="2879883"/>
                  <a:pt x="3569677" y="2901462"/>
                </a:cubicBezTo>
                <a:cubicBezTo>
                  <a:pt x="3553631" y="2915216"/>
                  <a:pt x="3533831" y="2923951"/>
                  <a:pt x="3516924" y="2936631"/>
                </a:cubicBezTo>
                <a:cubicBezTo>
                  <a:pt x="3486898" y="2959150"/>
                  <a:pt x="3459026" y="2984450"/>
                  <a:pt x="3429000" y="3006969"/>
                </a:cubicBezTo>
                <a:cubicBezTo>
                  <a:pt x="3412093" y="3019649"/>
                  <a:pt x="3392482" y="3028609"/>
                  <a:pt x="3376247" y="3042139"/>
                </a:cubicBezTo>
                <a:cubicBezTo>
                  <a:pt x="3269317" y="3131248"/>
                  <a:pt x="3383304" y="3064988"/>
                  <a:pt x="3253154" y="3130062"/>
                </a:cubicBezTo>
                <a:cubicBezTo>
                  <a:pt x="3241431" y="3147647"/>
                  <a:pt x="3233890" y="3168899"/>
                  <a:pt x="3217985" y="3182816"/>
                </a:cubicBezTo>
                <a:cubicBezTo>
                  <a:pt x="3134242" y="3256091"/>
                  <a:pt x="3129541" y="3248888"/>
                  <a:pt x="3042139" y="3270739"/>
                </a:cubicBezTo>
                <a:cubicBezTo>
                  <a:pt x="2995247" y="3300047"/>
                  <a:pt x="2945700" y="3325483"/>
                  <a:pt x="2901462" y="3358662"/>
                </a:cubicBezTo>
                <a:cubicBezTo>
                  <a:pt x="2885529" y="3370612"/>
                  <a:pt x="2804086" y="3433727"/>
                  <a:pt x="2778370" y="3446585"/>
                </a:cubicBezTo>
                <a:cubicBezTo>
                  <a:pt x="2761791" y="3454874"/>
                  <a:pt x="2743201" y="3458308"/>
                  <a:pt x="2725616" y="3464169"/>
                </a:cubicBezTo>
                <a:cubicBezTo>
                  <a:pt x="2708031" y="3446585"/>
                  <a:pt x="2697687" y="3412876"/>
                  <a:pt x="2672862" y="3411416"/>
                </a:cubicBezTo>
                <a:cubicBezTo>
                  <a:pt x="2420763" y="3396587"/>
                  <a:pt x="2494484" y="3426496"/>
                  <a:pt x="2356339" y="3481754"/>
                </a:cubicBezTo>
                <a:cubicBezTo>
                  <a:pt x="2321919" y="3495522"/>
                  <a:pt x="2286000" y="3505200"/>
                  <a:pt x="2250831" y="3516923"/>
                </a:cubicBezTo>
                <a:cubicBezTo>
                  <a:pt x="2222095" y="3536081"/>
                  <a:pt x="2131369" y="3597774"/>
                  <a:pt x="2110154" y="3604846"/>
                </a:cubicBezTo>
                <a:cubicBezTo>
                  <a:pt x="2070834" y="3617953"/>
                  <a:pt x="2027841" y="3615017"/>
                  <a:pt x="1987062" y="3622431"/>
                </a:cubicBezTo>
                <a:cubicBezTo>
                  <a:pt x="1963284" y="3626754"/>
                  <a:pt x="1940422" y="3635276"/>
                  <a:pt x="1916724" y="3640016"/>
                </a:cubicBezTo>
                <a:cubicBezTo>
                  <a:pt x="1881762" y="3647008"/>
                  <a:pt x="1846385" y="3651739"/>
                  <a:pt x="1811216" y="3657600"/>
                </a:cubicBezTo>
                <a:cubicBezTo>
                  <a:pt x="1548269" y="3745248"/>
                  <a:pt x="1915814" y="3632755"/>
                  <a:pt x="1424354" y="3710354"/>
                </a:cubicBezTo>
                <a:cubicBezTo>
                  <a:pt x="1403479" y="3713650"/>
                  <a:pt x="1389949" y="3735037"/>
                  <a:pt x="1371600" y="3745523"/>
                </a:cubicBezTo>
                <a:cubicBezTo>
                  <a:pt x="1348840" y="3758529"/>
                  <a:pt x="1323740" y="3767206"/>
                  <a:pt x="1301262" y="3780693"/>
                </a:cubicBezTo>
                <a:cubicBezTo>
                  <a:pt x="1265017" y="3802440"/>
                  <a:pt x="1237201" y="3842741"/>
                  <a:pt x="1195754" y="3851031"/>
                </a:cubicBezTo>
                <a:cubicBezTo>
                  <a:pt x="1089655" y="3872251"/>
                  <a:pt x="1136185" y="3859165"/>
                  <a:pt x="1055077" y="3886200"/>
                </a:cubicBezTo>
                <a:cubicBezTo>
                  <a:pt x="980282" y="3998393"/>
                  <a:pt x="1073225" y="3885919"/>
                  <a:pt x="931985" y="3956539"/>
                </a:cubicBezTo>
                <a:cubicBezTo>
                  <a:pt x="898415" y="3973324"/>
                  <a:pt x="874416" y="4004802"/>
                  <a:pt x="844062" y="4026877"/>
                </a:cubicBezTo>
                <a:cubicBezTo>
                  <a:pt x="784276" y="4070358"/>
                  <a:pt x="734478" y="4103987"/>
                  <a:pt x="668216" y="4132385"/>
                </a:cubicBezTo>
                <a:cubicBezTo>
                  <a:pt x="651179" y="4139687"/>
                  <a:pt x="633047" y="4144108"/>
                  <a:pt x="615462" y="4149969"/>
                </a:cubicBezTo>
                <a:cubicBezTo>
                  <a:pt x="603739" y="4161692"/>
                  <a:pt x="594509" y="4176609"/>
                  <a:pt x="580293" y="4185139"/>
                </a:cubicBezTo>
                <a:cubicBezTo>
                  <a:pt x="560598" y="4196956"/>
                  <a:pt x="472523" y="4215711"/>
                  <a:pt x="457200" y="4220308"/>
                </a:cubicBezTo>
                <a:cubicBezTo>
                  <a:pt x="421692" y="4230960"/>
                  <a:pt x="386862" y="4243754"/>
                  <a:pt x="351693" y="4255477"/>
                </a:cubicBezTo>
                <a:lnTo>
                  <a:pt x="246185" y="4290646"/>
                </a:lnTo>
                <a:cubicBezTo>
                  <a:pt x="228600" y="4296508"/>
                  <a:pt x="211607" y="4304596"/>
                  <a:pt x="193431" y="4308231"/>
                </a:cubicBezTo>
                <a:lnTo>
                  <a:pt x="105508" y="4325816"/>
                </a:lnTo>
                <a:cubicBezTo>
                  <a:pt x="52753" y="4360985"/>
                  <a:pt x="46893" y="4355123"/>
                  <a:pt x="17585" y="4413739"/>
                </a:cubicBezTo>
                <a:cubicBezTo>
                  <a:pt x="9295" y="4430318"/>
                  <a:pt x="0" y="4466493"/>
                  <a:pt x="0" y="4466493"/>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057400" y="3581400"/>
            <a:ext cx="1664238" cy="584775"/>
          </a:xfrm>
          <a:prstGeom prst="rect">
            <a:avLst/>
          </a:prstGeom>
          <a:noFill/>
        </p:spPr>
        <p:txBody>
          <a:bodyPr wrap="none" rtlCol="0">
            <a:spAutoFit/>
          </a:bodyPr>
          <a:lstStyle/>
          <a:p>
            <a:r>
              <a:rPr lang="en-US" sz="3200" dirty="0" smtClean="0"/>
              <a:t>problem</a:t>
            </a:r>
            <a:endParaRPr lang="en-US" sz="3200" dirty="0"/>
          </a:p>
        </p:txBody>
      </p:sp>
      <p:sp>
        <p:nvSpPr>
          <p:cNvPr id="6" name="TextBox 5"/>
          <p:cNvSpPr txBox="1"/>
          <p:nvPr/>
        </p:nvSpPr>
        <p:spPr>
          <a:xfrm>
            <a:off x="5410200" y="4495800"/>
            <a:ext cx="1596912" cy="584775"/>
          </a:xfrm>
          <a:prstGeom prst="rect">
            <a:avLst/>
          </a:prstGeom>
          <a:noFill/>
        </p:spPr>
        <p:txBody>
          <a:bodyPr wrap="none" rtlCol="0">
            <a:spAutoFit/>
          </a:bodyPr>
          <a:lstStyle/>
          <a:p>
            <a:r>
              <a:rPr lang="en-US" sz="3200" dirty="0" smtClean="0"/>
              <a:t>solution</a:t>
            </a:r>
            <a:endParaRPr lang="en-US" sz="3200" dirty="0"/>
          </a:p>
        </p:txBody>
      </p:sp>
      <p:sp>
        <p:nvSpPr>
          <p:cNvPr id="7" name="Freeform 6"/>
          <p:cNvSpPr/>
          <p:nvPr/>
        </p:nvSpPr>
        <p:spPr>
          <a:xfrm>
            <a:off x="4853354" y="4097215"/>
            <a:ext cx="3464169" cy="2075570"/>
          </a:xfrm>
          <a:custGeom>
            <a:avLst/>
            <a:gdLst>
              <a:gd name="connsiteX0" fmla="*/ 0 w 3464169"/>
              <a:gd name="connsiteY0" fmla="*/ 0 h 2075570"/>
              <a:gd name="connsiteX1" fmla="*/ 105508 w 3464169"/>
              <a:gd name="connsiteY1" fmla="*/ 52754 h 2075570"/>
              <a:gd name="connsiteX2" fmla="*/ 211015 w 3464169"/>
              <a:gd name="connsiteY2" fmla="*/ 87923 h 2075570"/>
              <a:gd name="connsiteX3" fmla="*/ 334108 w 3464169"/>
              <a:gd name="connsiteY3" fmla="*/ 140677 h 2075570"/>
              <a:gd name="connsiteX4" fmla="*/ 386861 w 3464169"/>
              <a:gd name="connsiteY4" fmla="*/ 175847 h 2075570"/>
              <a:gd name="connsiteX5" fmla="*/ 492369 w 3464169"/>
              <a:gd name="connsiteY5" fmla="*/ 211016 h 2075570"/>
              <a:gd name="connsiteX6" fmla="*/ 562708 w 3464169"/>
              <a:gd name="connsiteY6" fmla="*/ 298939 h 2075570"/>
              <a:gd name="connsiteX7" fmla="*/ 703384 w 3464169"/>
              <a:gd name="connsiteY7" fmla="*/ 369277 h 2075570"/>
              <a:gd name="connsiteX8" fmla="*/ 738554 w 3464169"/>
              <a:gd name="connsiteY8" fmla="*/ 404447 h 2075570"/>
              <a:gd name="connsiteX9" fmla="*/ 791308 w 3464169"/>
              <a:gd name="connsiteY9" fmla="*/ 439616 h 2075570"/>
              <a:gd name="connsiteX10" fmla="*/ 826477 w 3464169"/>
              <a:gd name="connsiteY10" fmla="*/ 492370 h 2075570"/>
              <a:gd name="connsiteX11" fmla="*/ 879231 w 3464169"/>
              <a:gd name="connsiteY11" fmla="*/ 597877 h 2075570"/>
              <a:gd name="connsiteX12" fmla="*/ 931984 w 3464169"/>
              <a:gd name="connsiteY12" fmla="*/ 633047 h 2075570"/>
              <a:gd name="connsiteX13" fmla="*/ 967154 w 3464169"/>
              <a:gd name="connsiteY13" fmla="*/ 685800 h 2075570"/>
              <a:gd name="connsiteX14" fmla="*/ 1301261 w 3464169"/>
              <a:gd name="connsiteY14" fmla="*/ 738554 h 2075570"/>
              <a:gd name="connsiteX15" fmla="*/ 1441938 w 3464169"/>
              <a:gd name="connsiteY15" fmla="*/ 773723 h 2075570"/>
              <a:gd name="connsiteX16" fmla="*/ 1565031 w 3464169"/>
              <a:gd name="connsiteY16" fmla="*/ 808893 h 2075570"/>
              <a:gd name="connsiteX17" fmla="*/ 1740877 w 3464169"/>
              <a:gd name="connsiteY17" fmla="*/ 826477 h 2075570"/>
              <a:gd name="connsiteX18" fmla="*/ 1793631 w 3464169"/>
              <a:gd name="connsiteY18" fmla="*/ 844062 h 2075570"/>
              <a:gd name="connsiteX19" fmla="*/ 1899138 w 3464169"/>
              <a:gd name="connsiteY19" fmla="*/ 861647 h 2075570"/>
              <a:gd name="connsiteX20" fmla="*/ 1987061 w 3464169"/>
              <a:gd name="connsiteY20" fmla="*/ 879231 h 2075570"/>
              <a:gd name="connsiteX21" fmla="*/ 2022231 w 3464169"/>
              <a:gd name="connsiteY21" fmla="*/ 931985 h 2075570"/>
              <a:gd name="connsiteX22" fmla="*/ 2074984 w 3464169"/>
              <a:gd name="connsiteY22" fmla="*/ 967154 h 2075570"/>
              <a:gd name="connsiteX23" fmla="*/ 2110154 w 3464169"/>
              <a:gd name="connsiteY23" fmla="*/ 1002323 h 2075570"/>
              <a:gd name="connsiteX24" fmla="*/ 2215661 w 3464169"/>
              <a:gd name="connsiteY24" fmla="*/ 1090247 h 2075570"/>
              <a:gd name="connsiteX25" fmla="*/ 2198077 w 3464169"/>
              <a:gd name="connsiteY25" fmla="*/ 1143000 h 2075570"/>
              <a:gd name="connsiteX26" fmla="*/ 2215661 w 3464169"/>
              <a:gd name="connsiteY26" fmla="*/ 1213339 h 2075570"/>
              <a:gd name="connsiteX27" fmla="*/ 2303584 w 3464169"/>
              <a:gd name="connsiteY27" fmla="*/ 1283677 h 2075570"/>
              <a:gd name="connsiteX28" fmla="*/ 2338754 w 3464169"/>
              <a:gd name="connsiteY28" fmla="*/ 1318847 h 2075570"/>
              <a:gd name="connsiteX29" fmla="*/ 2409092 w 3464169"/>
              <a:gd name="connsiteY29" fmla="*/ 1371600 h 2075570"/>
              <a:gd name="connsiteX30" fmla="*/ 2444261 w 3464169"/>
              <a:gd name="connsiteY30" fmla="*/ 1406770 h 2075570"/>
              <a:gd name="connsiteX31" fmla="*/ 2708031 w 3464169"/>
              <a:gd name="connsiteY31" fmla="*/ 1441939 h 2075570"/>
              <a:gd name="connsiteX32" fmla="*/ 2637692 w 3464169"/>
              <a:gd name="connsiteY32" fmla="*/ 1459523 h 2075570"/>
              <a:gd name="connsiteX33" fmla="*/ 2672861 w 3464169"/>
              <a:gd name="connsiteY33" fmla="*/ 1547447 h 2075570"/>
              <a:gd name="connsiteX34" fmla="*/ 2690446 w 3464169"/>
              <a:gd name="connsiteY34" fmla="*/ 1600200 h 2075570"/>
              <a:gd name="connsiteX35" fmla="*/ 2743200 w 3464169"/>
              <a:gd name="connsiteY35" fmla="*/ 1635370 h 2075570"/>
              <a:gd name="connsiteX36" fmla="*/ 2795954 w 3464169"/>
              <a:gd name="connsiteY36" fmla="*/ 1688123 h 2075570"/>
              <a:gd name="connsiteX37" fmla="*/ 2919046 w 3464169"/>
              <a:gd name="connsiteY37" fmla="*/ 1846385 h 2075570"/>
              <a:gd name="connsiteX38" fmla="*/ 3006969 w 3464169"/>
              <a:gd name="connsiteY38" fmla="*/ 1951893 h 2075570"/>
              <a:gd name="connsiteX39" fmla="*/ 3059723 w 3464169"/>
              <a:gd name="connsiteY39" fmla="*/ 1987062 h 2075570"/>
              <a:gd name="connsiteX40" fmla="*/ 3147646 w 3464169"/>
              <a:gd name="connsiteY40" fmla="*/ 2004647 h 2075570"/>
              <a:gd name="connsiteX41" fmla="*/ 3217984 w 3464169"/>
              <a:gd name="connsiteY41" fmla="*/ 2022231 h 2075570"/>
              <a:gd name="connsiteX42" fmla="*/ 3270738 w 3464169"/>
              <a:gd name="connsiteY42" fmla="*/ 2039816 h 2075570"/>
              <a:gd name="connsiteX43" fmla="*/ 3358661 w 3464169"/>
              <a:gd name="connsiteY43" fmla="*/ 2057400 h 2075570"/>
              <a:gd name="connsiteX44" fmla="*/ 3464169 w 3464169"/>
              <a:gd name="connsiteY44" fmla="*/ 2074985 h 20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64169" h="2075570">
                <a:moveTo>
                  <a:pt x="0" y="0"/>
                </a:moveTo>
                <a:cubicBezTo>
                  <a:pt x="35169" y="17585"/>
                  <a:pt x="69212" y="37631"/>
                  <a:pt x="105508" y="52754"/>
                </a:cubicBezTo>
                <a:cubicBezTo>
                  <a:pt x="139728" y="67012"/>
                  <a:pt x="177857" y="71344"/>
                  <a:pt x="211015" y="87923"/>
                </a:cubicBezTo>
                <a:cubicBezTo>
                  <a:pt x="297933" y="131383"/>
                  <a:pt x="256485" y="114804"/>
                  <a:pt x="334108" y="140677"/>
                </a:cubicBezTo>
                <a:cubicBezTo>
                  <a:pt x="351692" y="152400"/>
                  <a:pt x="367549" y="167264"/>
                  <a:pt x="386861" y="175847"/>
                </a:cubicBezTo>
                <a:cubicBezTo>
                  <a:pt x="420737" y="190903"/>
                  <a:pt x="461999" y="189757"/>
                  <a:pt x="492369" y="211016"/>
                </a:cubicBezTo>
                <a:cubicBezTo>
                  <a:pt x="523117" y="232539"/>
                  <a:pt x="536169" y="272400"/>
                  <a:pt x="562708" y="298939"/>
                </a:cubicBezTo>
                <a:cubicBezTo>
                  <a:pt x="622490" y="358721"/>
                  <a:pt x="629261" y="350747"/>
                  <a:pt x="703384" y="369277"/>
                </a:cubicBezTo>
                <a:cubicBezTo>
                  <a:pt x="715107" y="381000"/>
                  <a:pt x="725608" y="394090"/>
                  <a:pt x="738554" y="404447"/>
                </a:cubicBezTo>
                <a:cubicBezTo>
                  <a:pt x="755057" y="417649"/>
                  <a:pt x="776364" y="424672"/>
                  <a:pt x="791308" y="439616"/>
                </a:cubicBezTo>
                <a:cubicBezTo>
                  <a:pt x="806252" y="454560"/>
                  <a:pt x="814754" y="474785"/>
                  <a:pt x="826477" y="492370"/>
                </a:cubicBezTo>
                <a:cubicBezTo>
                  <a:pt x="840779" y="535278"/>
                  <a:pt x="845141" y="563787"/>
                  <a:pt x="879231" y="597877"/>
                </a:cubicBezTo>
                <a:cubicBezTo>
                  <a:pt x="894175" y="612821"/>
                  <a:pt x="914400" y="621324"/>
                  <a:pt x="931984" y="633047"/>
                </a:cubicBezTo>
                <a:cubicBezTo>
                  <a:pt x="943707" y="650631"/>
                  <a:pt x="949232" y="674599"/>
                  <a:pt x="967154" y="685800"/>
                </a:cubicBezTo>
                <a:cubicBezTo>
                  <a:pt x="1050437" y="737852"/>
                  <a:pt x="1230984" y="733148"/>
                  <a:pt x="1301261" y="738554"/>
                </a:cubicBezTo>
                <a:cubicBezTo>
                  <a:pt x="1421850" y="778751"/>
                  <a:pt x="1272179" y="731284"/>
                  <a:pt x="1441938" y="773723"/>
                </a:cubicBezTo>
                <a:cubicBezTo>
                  <a:pt x="1508747" y="790425"/>
                  <a:pt x="1488279" y="797928"/>
                  <a:pt x="1565031" y="808893"/>
                </a:cubicBezTo>
                <a:cubicBezTo>
                  <a:pt x="1623347" y="817224"/>
                  <a:pt x="1682262" y="820616"/>
                  <a:pt x="1740877" y="826477"/>
                </a:cubicBezTo>
                <a:cubicBezTo>
                  <a:pt x="1758462" y="832339"/>
                  <a:pt x="1775537" y="840041"/>
                  <a:pt x="1793631" y="844062"/>
                </a:cubicBezTo>
                <a:cubicBezTo>
                  <a:pt x="1828436" y="851797"/>
                  <a:pt x="1864059" y="855269"/>
                  <a:pt x="1899138" y="861647"/>
                </a:cubicBezTo>
                <a:cubicBezTo>
                  <a:pt x="1928544" y="866994"/>
                  <a:pt x="1957753" y="873370"/>
                  <a:pt x="1987061" y="879231"/>
                </a:cubicBezTo>
                <a:cubicBezTo>
                  <a:pt x="1998784" y="896816"/>
                  <a:pt x="2007287" y="917041"/>
                  <a:pt x="2022231" y="931985"/>
                </a:cubicBezTo>
                <a:cubicBezTo>
                  <a:pt x="2037175" y="946929"/>
                  <a:pt x="2058481" y="953952"/>
                  <a:pt x="2074984" y="967154"/>
                </a:cubicBezTo>
                <a:cubicBezTo>
                  <a:pt x="2087930" y="977511"/>
                  <a:pt x="2097208" y="991966"/>
                  <a:pt x="2110154" y="1002323"/>
                </a:cubicBezTo>
                <a:cubicBezTo>
                  <a:pt x="2232553" y="1100242"/>
                  <a:pt x="2090362" y="964946"/>
                  <a:pt x="2215661" y="1090247"/>
                </a:cubicBezTo>
                <a:cubicBezTo>
                  <a:pt x="2209800" y="1107831"/>
                  <a:pt x="2207613" y="1127106"/>
                  <a:pt x="2198077" y="1143000"/>
                </a:cubicBezTo>
                <a:cubicBezTo>
                  <a:pt x="2162282" y="1202659"/>
                  <a:pt x="2130862" y="1156806"/>
                  <a:pt x="2215661" y="1213339"/>
                </a:cubicBezTo>
                <a:cubicBezTo>
                  <a:pt x="2285710" y="1318411"/>
                  <a:pt x="2209209" y="1227052"/>
                  <a:pt x="2303584" y="1283677"/>
                </a:cubicBezTo>
                <a:cubicBezTo>
                  <a:pt x="2317801" y="1292207"/>
                  <a:pt x="2326017" y="1308233"/>
                  <a:pt x="2338754" y="1318847"/>
                </a:cubicBezTo>
                <a:cubicBezTo>
                  <a:pt x="2361269" y="1337609"/>
                  <a:pt x="2386577" y="1352838"/>
                  <a:pt x="2409092" y="1371600"/>
                </a:cubicBezTo>
                <a:cubicBezTo>
                  <a:pt x="2421828" y="1382214"/>
                  <a:pt x="2429022" y="1400239"/>
                  <a:pt x="2444261" y="1406770"/>
                </a:cubicBezTo>
                <a:cubicBezTo>
                  <a:pt x="2488597" y="1425771"/>
                  <a:pt x="2702204" y="1441356"/>
                  <a:pt x="2708031" y="1441939"/>
                </a:cubicBezTo>
                <a:cubicBezTo>
                  <a:pt x="2684585" y="1447800"/>
                  <a:pt x="2645335" y="1436595"/>
                  <a:pt x="2637692" y="1459523"/>
                </a:cubicBezTo>
                <a:cubicBezTo>
                  <a:pt x="2627710" y="1489469"/>
                  <a:pt x="2661778" y="1517891"/>
                  <a:pt x="2672861" y="1547447"/>
                </a:cubicBezTo>
                <a:cubicBezTo>
                  <a:pt x="2679369" y="1564802"/>
                  <a:pt x="2678867" y="1585726"/>
                  <a:pt x="2690446" y="1600200"/>
                </a:cubicBezTo>
                <a:cubicBezTo>
                  <a:pt x="2703649" y="1616703"/>
                  <a:pt x="2726964" y="1621840"/>
                  <a:pt x="2743200" y="1635370"/>
                </a:cubicBezTo>
                <a:cubicBezTo>
                  <a:pt x="2762304" y="1651290"/>
                  <a:pt x="2778369" y="1670539"/>
                  <a:pt x="2795954" y="1688123"/>
                </a:cubicBezTo>
                <a:cubicBezTo>
                  <a:pt x="2844000" y="1832267"/>
                  <a:pt x="2760894" y="1609155"/>
                  <a:pt x="2919046" y="1846385"/>
                </a:cubicBezTo>
                <a:cubicBezTo>
                  <a:pt x="2953627" y="1898256"/>
                  <a:pt x="2956195" y="1909582"/>
                  <a:pt x="3006969" y="1951893"/>
                </a:cubicBezTo>
                <a:cubicBezTo>
                  <a:pt x="3023205" y="1965423"/>
                  <a:pt x="3039935" y="1979641"/>
                  <a:pt x="3059723" y="1987062"/>
                </a:cubicBezTo>
                <a:cubicBezTo>
                  <a:pt x="3087708" y="1997556"/>
                  <a:pt x="3118470" y="1998163"/>
                  <a:pt x="3147646" y="2004647"/>
                </a:cubicBezTo>
                <a:cubicBezTo>
                  <a:pt x="3171238" y="2009890"/>
                  <a:pt x="3194746" y="2015592"/>
                  <a:pt x="3217984" y="2022231"/>
                </a:cubicBezTo>
                <a:cubicBezTo>
                  <a:pt x="3235807" y="2027323"/>
                  <a:pt x="3252756" y="2035320"/>
                  <a:pt x="3270738" y="2039816"/>
                </a:cubicBezTo>
                <a:cubicBezTo>
                  <a:pt x="3299734" y="2047065"/>
                  <a:pt x="3329665" y="2050151"/>
                  <a:pt x="3358661" y="2057400"/>
                </a:cubicBezTo>
                <a:cubicBezTo>
                  <a:pt x="3451245" y="2080546"/>
                  <a:pt x="3370919" y="2074985"/>
                  <a:pt x="3464169" y="207498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400800" y="3581400"/>
            <a:ext cx="1454244" cy="369332"/>
          </a:xfrm>
          <a:prstGeom prst="rect">
            <a:avLst/>
          </a:prstGeom>
          <a:noFill/>
        </p:spPr>
        <p:txBody>
          <a:bodyPr wrap="none" rtlCol="0">
            <a:spAutoFit/>
          </a:bodyPr>
          <a:lstStyle/>
          <a:p>
            <a:r>
              <a:rPr lang="en-US" dirty="0" smtClean="0"/>
              <a:t>specification</a:t>
            </a:r>
            <a:endParaRPr lang="en-US" dirty="0"/>
          </a:p>
        </p:txBody>
      </p:sp>
      <p:sp>
        <p:nvSpPr>
          <p:cNvPr id="9" name="TextBox 8"/>
          <p:cNvSpPr txBox="1"/>
          <p:nvPr/>
        </p:nvSpPr>
        <p:spPr>
          <a:xfrm>
            <a:off x="3399110" y="5732530"/>
            <a:ext cx="1749197" cy="369332"/>
          </a:xfrm>
          <a:prstGeom prst="rect">
            <a:avLst/>
          </a:prstGeom>
          <a:noFill/>
        </p:spPr>
        <p:txBody>
          <a:bodyPr wrap="none" rtlCol="0">
            <a:spAutoFit/>
          </a:bodyPr>
          <a:lstStyle/>
          <a:p>
            <a:r>
              <a:rPr lang="en-US" dirty="0" smtClean="0"/>
              <a:t>implementation</a:t>
            </a:r>
            <a:endParaRPr lang="en-US" dirty="0"/>
          </a:p>
        </p:txBody>
      </p:sp>
      <p:sp>
        <p:nvSpPr>
          <p:cNvPr id="10" name="Freeform 9"/>
          <p:cNvSpPr/>
          <p:nvPr/>
        </p:nvSpPr>
        <p:spPr>
          <a:xfrm>
            <a:off x="1336384" y="3341077"/>
            <a:ext cx="3516970" cy="756138"/>
          </a:xfrm>
          <a:custGeom>
            <a:avLst/>
            <a:gdLst>
              <a:gd name="connsiteX0" fmla="*/ 3516970 w 3516970"/>
              <a:gd name="connsiteY0" fmla="*/ 756138 h 756138"/>
              <a:gd name="connsiteX1" fmla="*/ 3323539 w 3516970"/>
              <a:gd name="connsiteY1" fmla="*/ 720969 h 756138"/>
              <a:gd name="connsiteX2" fmla="*/ 3218031 w 3516970"/>
              <a:gd name="connsiteY2" fmla="*/ 685800 h 756138"/>
              <a:gd name="connsiteX3" fmla="*/ 3094939 w 3516970"/>
              <a:gd name="connsiteY3" fmla="*/ 650631 h 756138"/>
              <a:gd name="connsiteX4" fmla="*/ 3024601 w 3516970"/>
              <a:gd name="connsiteY4" fmla="*/ 633046 h 756138"/>
              <a:gd name="connsiteX5" fmla="*/ 2971847 w 3516970"/>
              <a:gd name="connsiteY5" fmla="*/ 615461 h 756138"/>
              <a:gd name="connsiteX6" fmla="*/ 2708078 w 3516970"/>
              <a:gd name="connsiteY6" fmla="*/ 580292 h 756138"/>
              <a:gd name="connsiteX7" fmla="*/ 2567401 w 3516970"/>
              <a:gd name="connsiteY7" fmla="*/ 562708 h 756138"/>
              <a:gd name="connsiteX8" fmla="*/ 2321216 w 3516970"/>
              <a:gd name="connsiteY8" fmla="*/ 527538 h 756138"/>
              <a:gd name="connsiteX9" fmla="*/ 2268462 w 3516970"/>
              <a:gd name="connsiteY9" fmla="*/ 509954 h 756138"/>
              <a:gd name="connsiteX10" fmla="*/ 1494739 w 3516970"/>
              <a:gd name="connsiteY10" fmla="*/ 545123 h 756138"/>
              <a:gd name="connsiteX11" fmla="*/ 1125462 w 3516970"/>
              <a:gd name="connsiteY11" fmla="*/ 527538 h 756138"/>
              <a:gd name="connsiteX12" fmla="*/ 1055124 w 3516970"/>
              <a:gd name="connsiteY12" fmla="*/ 509954 h 756138"/>
              <a:gd name="connsiteX13" fmla="*/ 615508 w 3516970"/>
              <a:gd name="connsiteY13" fmla="*/ 492369 h 756138"/>
              <a:gd name="connsiteX14" fmla="*/ 545170 w 3516970"/>
              <a:gd name="connsiteY14" fmla="*/ 474785 h 756138"/>
              <a:gd name="connsiteX15" fmla="*/ 492416 w 3516970"/>
              <a:gd name="connsiteY15" fmla="*/ 457200 h 756138"/>
              <a:gd name="connsiteX16" fmla="*/ 404493 w 3516970"/>
              <a:gd name="connsiteY16" fmla="*/ 439615 h 756138"/>
              <a:gd name="connsiteX17" fmla="*/ 351739 w 3516970"/>
              <a:gd name="connsiteY17" fmla="*/ 404446 h 756138"/>
              <a:gd name="connsiteX18" fmla="*/ 246231 w 3516970"/>
              <a:gd name="connsiteY18" fmla="*/ 369277 h 756138"/>
              <a:gd name="connsiteX19" fmla="*/ 193478 w 3516970"/>
              <a:gd name="connsiteY19" fmla="*/ 334108 h 756138"/>
              <a:gd name="connsiteX20" fmla="*/ 140724 w 3516970"/>
              <a:gd name="connsiteY20" fmla="*/ 316523 h 756138"/>
              <a:gd name="connsiteX21" fmla="*/ 105554 w 3516970"/>
              <a:gd name="connsiteY21" fmla="*/ 263769 h 756138"/>
              <a:gd name="connsiteX22" fmla="*/ 87970 w 3516970"/>
              <a:gd name="connsiteY22" fmla="*/ 211015 h 756138"/>
              <a:gd name="connsiteX23" fmla="*/ 35216 w 3516970"/>
              <a:gd name="connsiteY23" fmla="*/ 158261 h 756138"/>
              <a:gd name="connsiteX24" fmla="*/ 17631 w 3516970"/>
              <a:gd name="connsiteY24" fmla="*/ 70338 h 756138"/>
              <a:gd name="connsiteX25" fmla="*/ 47 w 3516970"/>
              <a:gd name="connsiteY25" fmla="*/ 0 h 75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16970" h="756138">
                <a:moveTo>
                  <a:pt x="3516970" y="756138"/>
                </a:moveTo>
                <a:cubicBezTo>
                  <a:pt x="3482490" y="750391"/>
                  <a:pt x="3362170" y="731505"/>
                  <a:pt x="3323539" y="720969"/>
                </a:cubicBezTo>
                <a:cubicBezTo>
                  <a:pt x="3287774" y="711215"/>
                  <a:pt x="3253996" y="694791"/>
                  <a:pt x="3218031" y="685800"/>
                </a:cubicBezTo>
                <a:cubicBezTo>
                  <a:pt x="2998144" y="630827"/>
                  <a:pt x="3271528" y="701085"/>
                  <a:pt x="3094939" y="650631"/>
                </a:cubicBezTo>
                <a:cubicBezTo>
                  <a:pt x="3071701" y="643992"/>
                  <a:pt x="3047839" y="639686"/>
                  <a:pt x="3024601" y="633046"/>
                </a:cubicBezTo>
                <a:cubicBezTo>
                  <a:pt x="3006778" y="627954"/>
                  <a:pt x="2989942" y="619482"/>
                  <a:pt x="2971847" y="615461"/>
                </a:cubicBezTo>
                <a:cubicBezTo>
                  <a:pt x="2889728" y="597212"/>
                  <a:pt x="2789015" y="589814"/>
                  <a:pt x="2708078" y="580292"/>
                </a:cubicBezTo>
                <a:lnTo>
                  <a:pt x="2567401" y="562708"/>
                </a:lnTo>
                <a:lnTo>
                  <a:pt x="2321216" y="527538"/>
                </a:lnTo>
                <a:cubicBezTo>
                  <a:pt x="2303631" y="521677"/>
                  <a:pt x="2286998" y="509954"/>
                  <a:pt x="2268462" y="509954"/>
                </a:cubicBezTo>
                <a:cubicBezTo>
                  <a:pt x="1583069" y="509954"/>
                  <a:pt x="1771379" y="452908"/>
                  <a:pt x="1494739" y="545123"/>
                </a:cubicBezTo>
                <a:cubicBezTo>
                  <a:pt x="1371647" y="539261"/>
                  <a:pt x="1248301" y="537365"/>
                  <a:pt x="1125462" y="527538"/>
                </a:cubicBezTo>
                <a:cubicBezTo>
                  <a:pt x="1101371" y="525611"/>
                  <a:pt x="1079234" y="511617"/>
                  <a:pt x="1055124" y="509954"/>
                </a:cubicBezTo>
                <a:cubicBezTo>
                  <a:pt x="908816" y="499864"/>
                  <a:pt x="762047" y="498231"/>
                  <a:pt x="615508" y="492369"/>
                </a:cubicBezTo>
                <a:cubicBezTo>
                  <a:pt x="592062" y="486508"/>
                  <a:pt x="568408" y="481424"/>
                  <a:pt x="545170" y="474785"/>
                </a:cubicBezTo>
                <a:cubicBezTo>
                  <a:pt x="527347" y="469693"/>
                  <a:pt x="510398" y="461696"/>
                  <a:pt x="492416" y="457200"/>
                </a:cubicBezTo>
                <a:cubicBezTo>
                  <a:pt x="463420" y="449951"/>
                  <a:pt x="433801" y="445477"/>
                  <a:pt x="404493" y="439615"/>
                </a:cubicBezTo>
                <a:cubicBezTo>
                  <a:pt x="386908" y="427892"/>
                  <a:pt x="371052" y="413029"/>
                  <a:pt x="351739" y="404446"/>
                </a:cubicBezTo>
                <a:cubicBezTo>
                  <a:pt x="317862" y="389390"/>
                  <a:pt x="246231" y="369277"/>
                  <a:pt x="246231" y="369277"/>
                </a:cubicBezTo>
                <a:cubicBezTo>
                  <a:pt x="228647" y="357554"/>
                  <a:pt x="212381" y="343559"/>
                  <a:pt x="193478" y="334108"/>
                </a:cubicBezTo>
                <a:cubicBezTo>
                  <a:pt x="176899" y="325818"/>
                  <a:pt x="155198" y="328102"/>
                  <a:pt x="140724" y="316523"/>
                </a:cubicBezTo>
                <a:cubicBezTo>
                  <a:pt x="124221" y="303321"/>
                  <a:pt x="117277" y="281354"/>
                  <a:pt x="105554" y="263769"/>
                </a:cubicBezTo>
                <a:cubicBezTo>
                  <a:pt x="99693" y="246184"/>
                  <a:pt x="98252" y="226438"/>
                  <a:pt x="87970" y="211015"/>
                </a:cubicBezTo>
                <a:cubicBezTo>
                  <a:pt x="74176" y="190323"/>
                  <a:pt x="46338" y="180504"/>
                  <a:pt x="35216" y="158261"/>
                </a:cubicBezTo>
                <a:cubicBezTo>
                  <a:pt x="21850" y="131528"/>
                  <a:pt x="24880" y="99334"/>
                  <a:pt x="17631" y="70338"/>
                </a:cubicBezTo>
                <a:cubicBezTo>
                  <a:pt x="-1807" y="-7412"/>
                  <a:pt x="47" y="42267"/>
                  <a:pt x="47"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399110" y="2819400"/>
            <a:ext cx="1454244" cy="369332"/>
          </a:xfrm>
          <a:prstGeom prst="rect">
            <a:avLst/>
          </a:prstGeom>
          <a:noFill/>
        </p:spPr>
        <p:txBody>
          <a:bodyPr wrap="none" rtlCol="0">
            <a:spAutoFit/>
          </a:bodyPr>
          <a:lstStyle/>
          <a:p>
            <a:r>
              <a:rPr lang="en-US" dirty="0" smtClean="0"/>
              <a:t>specification</a:t>
            </a:r>
            <a:endParaRPr lang="en-US" dirty="0"/>
          </a:p>
        </p:txBody>
      </p:sp>
    </p:spTree>
    <p:extLst>
      <p:ext uri="{BB962C8B-B14F-4D97-AF65-F5344CB8AC3E}">
        <p14:creationId xmlns:p14="http://schemas.microsoft.com/office/powerpoint/2010/main" val="806796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in or out of the system</a:t>
            </a:r>
            <a:endParaRPr lang="en-US" dirty="0"/>
          </a:p>
        </p:txBody>
      </p:sp>
      <p:sp>
        <p:nvSpPr>
          <p:cNvPr id="3" name="Content Placeholder 2"/>
          <p:cNvSpPr>
            <a:spLocks noGrp="1"/>
          </p:cNvSpPr>
          <p:nvPr>
            <p:ph idx="1"/>
          </p:nvPr>
        </p:nvSpPr>
        <p:spPr/>
        <p:txBody>
          <a:bodyPr/>
          <a:lstStyle/>
          <a:p>
            <a:r>
              <a:rPr lang="en-US" dirty="0" smtClean="0"/>
              <a:t>What does having humans in the system as opposed to outside the system change about requirements solicitation?</a:t>
            </a:r>
            <a:endParaRPr lang="en-US" dirty="0"/>
          </a:p>
        </p:txBody>
      </p:sp>
    </p:spTree>
    <p:extLst>
      <p:ext uri="{BB962C8B-B14F-4D97-AF65-F5344CB8AC3E}">
        <p14:creationId xmlns:p14="http://schemas.microsoft.com/office/powerpoint/2010/main" val="351836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t>
            </a:r>
            <a:endParaRPr lang="en-US" dirty="0"/>
          </a:p>
        </p:txBody>
      </p:sp>
      <p:sp>
        <p:nvSpPr>
          <p:cNvPr id="3" name="Content Placeholder 2"/>
          <p:cNvSpPr>
            <a:spLocks noGrp="1"/>
          </p:cNvSpPr>
          <p:nvPr>
            <p:ph idx="1"/>
          </p:nvPr>
        </p:nvSpPr>
        <p:spPr/>
        <p:txBody>
          <a:bodyPr/>
          <a:lstStyle/>
          <a:p>
            <a:r>
              <a:rPr lang="en-US" dirty="0"/>
              <a:t>http://sdsi.asu.edu/wp-content/uploads/2013/01/Dahm-AIAA-2013-AIAA-Aerospace-Sciences-Keynote.pdf</a:t>
            </a:r>
          </a:p>
        </p:txBody>
      </p:sp>
    </p:spTree>
    <p:extLst>
      <p:ext uri="{BB962C8B-B14F-4D97-AF65-F5344CB8AC3E}">
        <p14:creationId xmlns:p14="http://schemas.microsoft.com/office/powerpoint/2010/main" val="78428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SEBok</a:t>
            </a:r>
            <a:endParaRPr lang="en-US" dirty="0"/>
          </a:p>
        </p:txBody>
      </p:sp>
      <p:sp>
        <p:nvSpPr>
          <p:cNvPr id="3" name="Content Placeholder 2"/>
          <p:cNvSpPr>
            <a:spLocks noGrp="1"/>
          </p:cNvSpPr>
          <p:nvPr>
            <p:ph idx="1"/>
          </p:nvPr>
        </p:nvSpPr>
        <p:spPr/>
        <p:txBody>
          <a:bodyPr/>
          <a:lstStyle/>
          <a:p>
            <a:r>
              <a:rPr lang="en-US"/>
              <a:t>http://www.sebokwiki.org/w/downloads/SEBoKv1.3_full.pdf</a:t>
            </a:r>
          </a:p>
        </p:txBody>
      </p:sp>
    </p:spTree>
    <p:extLst>
      <p:ext uri="{BB962C8B-B14F-4D97-AF65-F5344CB8AC3E}">
        <p14:creationId xmlns:p14="http://schemas.microsoft.com/office/powerpoint/2010/main" val="69487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http://userpages.umbc.edu/~tarr/dp/lectures/StateStrategy.pdf</a:t>
            </a:r>
          </a:p>
          <a:p>
            <a:endParaRPr lang="en-US" dirty="0" smtClean="0"/>
          </a:p>
          <a:p>
            <a:r>
              <a:rPr lang="en-US" dirty="0" smtClean="0"/>
              <a:t>http</a:t>
            </a:r>
            <a:r>
              <a:rPr lang="en-US" dirty="0"/>
              <a:t>://aadl.sei.cmu.edu/aadl/documents/Behaviour_Annex1.6.pdf</a:t>
            </a:r>
          </a:p>
        </p:txBody>
      </p:sp>
    </p:spTree>
    <p:extLst>
      <p:ext uri="{BB962C8B-B14F-4D97-AF65-F5344CB8AC3E}">
        <p14:creationId xmlns:p14="http://schemas.microsoft.com/office/powerpoint/2010/main" val="346677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sp>
        <p:nvSpPr>
          <p:cNvPr id="3" name="Content Placeholder 2"/>
          <p:cNvSpPr>
            <a:spLocks noGrp="1"/>
          </p:cNvSpPr>
          <p:nvPr>
            <p:ph idx="1"/>
          </p:nvPr>
        </p:nvSpPr>
        <p:spPr/>
        <p:txBody>
          <a:bodyPr/>
          <a:lstStyle/>
          <a:p>
            <a:r>
              <a:rPr lang="en-US" dirty="0" smtClean="0"/>
              <a:t>Descriptive metrics</a:t>
            </a:r>
          </a:p>
          <a:p>
            <a:pPr lvl="1"/>
            <a:r>
              <a:rPr lang="en-US" dirty="0" smtClean="0"/>
              <a:t># of requirements</a:t>
            </a:r>
          </a:p>
          <a:p>
            <a:pPr lvl="1"/>
            <a:r>
              <a:rPr lang="en-US" dirty="0" smtClean="0"/>
              <a:t># of actors</a:t>
            </a:r>
          </a:p>
          <a:p>
            <a:pPr lvl="1"/>
            <a:r>
              <a:rPr lang="en-US" dirty="0" smtClean="0"/>
              <a:t>…</a:t>
            </a:r>
          </a:p>
          <a:p>
            <a:r>
              <a:rPr lang="en-US" dirty="0" smtClean="0"/>
              <a:t>Prescriptive metrics</a:t>
            </a:r>
          </a:p>
          <a:p>
            <a:pPr lvl="1"/>
            <a:r>
              <a:rPr lang="en-US" dirty="0" smtClean="0"/>
              <a:t>Next slide</a:t>
            </a:r>
          </a:p>
        </p:txBody>
      </p:sp>
    </p:spTree>
    <p:extLst>
      <p:ext uri="{BB962C8B-B14F-4D97-AF65-F5344CB8AC3E}">
        <p14:creationId xmlns:p14="http://schemas.microsoft.com/office/powerpoint/2010/main" val="419612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 of requirements model</a:t>
            </a:r>
            <a:endParaRPr lang="en-US" dirty="0"/>
          </a:p>
        </p:txBody>
      </p:sp>
      <p:sp>
        <p:nvSpPr>
          <p:cNvPr id="3" name="Content Placeholder 2"/>
          <p:cNvSpPr>
            <a:spLocks noGrp="1"/>
          </p:cNvSpPr>
          <p:nvPr>
            <p:ph idx="1"/>
          </p:nvPr>
        </p:nvSpPr>
        <p:spPr/>
        <p:txBody>
          <a:bodyPr/>
          <a:lstStyle/>
          <a:p>
            <a:r>
              <a:rPr lang="en-US" dirty="0" smtClean="0"/>
              <a:t>Correctness</a:t>
            </a:r>
          </a:p>
          <a:p>
            <a:r>
              <a:rPr lang="en-US" dirty="0" smtClean="0"/>
              <a:t>Completeness</a:t>
            </a:r>
          </a:p>
          <a:p>
            <a:r>
              <a:rPr lang="en-US" dirty="0" smtClean="0"/>
              <a:t>Consistency</a:t>
            </a:r>
          </a:p>
          <a:p>
            <a:endParaRPr lang="en-US" dirty="0"/>
          </a:p>
          <a:p>
            <a:r>
              <a:rPr lang="en-US" dirty="0" smtClean="0"/>
              <a:t>Verifiable</a:t>
            </a:r>
          </a:p>
          <a:p>
            <a:r>
              <a:rPr lang="en-US" dirty="0" err="1" smtClean="0"/>
              <a:t>Validatable</a:t>
            </a:r>
            <a:r>
              <a:rPr lang="en-US" dirty="0" smtClean="0"/>
              <a:t> </a:t>
            </a:r>
          </a:p>
          <a:p>
            <a:endParaRPr lang="en-US" dirty="0"/>
          </a:p>
          <a:p>
            <a:r>
              <a:rPr lang="en-US" dirty="0" smtClean="0"/>
              <a:t>How do we evaluate each of these?</a:t>
            </a:r>
            <a:endParaRPr lang="en-US" dirty="0"/>
          </a:p>
        </p:txBody>
      </p:sp>
    </p:spTree>
    <p:extLst>
      <p:ext uri="{BB962C8B-B14F-4D97-AF65-F5344CB8AC3E}">
        <p14:creationId xmlns:p14="http://schemas.microsoft.com/office/powerpoint/2010/main" val="1918724311"/>
      </p:ext>
    </p:extLst>
  </p:cSld>
  <p:clrMapOvr>
    <a:masterClrMapping/>
  </p:clrMapOvr>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34153</TotalTime>
  <Words>1069</Words>
  <Application>Microsoft Office PowerPoint</Application>
  <PresentationFormat>On-screen Show (4:3)</PresentationFormat>
  <Paragraphs>147</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syse802Template</vt:lpstr>
      <vt:lpstr>CPSC 371</vt:lpstr>
      <vt:lpstr>PowerPoint Presentation</vt:lpstr>
      <vt:lpstr>Specification and design</vt:lpstr>
      <vt:lpstr>Driver in or out of the system</vt:lpstr>
      <vt:lpstr>CAS</vt:lpstr>
      <vt:lpstr>SEBok</vt:lpstr>
      <vt:lpstr>PowerPoint Presentation</vt:lpstr>
      <vt:lpstr>metrics</vt:lpstr>
      <vt:lpstr>Qualities of requirements model</vt:lpstr>
      <vt:lpstr>Completeness - Traceability</vt:lpstr>
      <vt:lpstr>What is SAVI Consistency?</vt:lpstr>
      <vt:lpstr>What is SAVI Consistency?</vt:lpstr>
      <vt:lpstr>SAVI Consistency Checks</vt:lpstr>
      <vt:lpstr>PowerPoint Presentation</vt:lpstr>
      <vt:lpstr>PowerPoint Presentation</vt:lpstr>
      <vt:lpstr>PowerPoint Presentation</vt:lpstr>
      <vt:lpstr>“Test” the requirements</vt:lpstr>
      <vt:lpstr>What does it mean to …</vt:lpstr>
      <vt:lpstr>Coverage?</vt:lpstr>
      <vt:lpstr>PowerPoint Presentation</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802</dc:title>
  <dc:creator>McGregor</dc:creator>
  <cp:lastModifiedBy>Windows User</cp:lastModifiedBy>
  <cp:revision>158</cp:revision>
  <dcterms:created xsi:type="dcterms:W3CDTF">2010-10-17T00:36:11Z</dcterms:created>
  <dcterms:modified xsi:type="dcterms:W3CDTF">2014-11-25T13:28:39Z</dcterms:modified>
</cp:coreProperties>
</file>