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60" r:id="rId2"/>
    <p:sldId id="363" r:id="rId3"/>
    <p:sldId id="364" r:id="rId4"/>
    <p:sldId id="322" r:id="rId5"/>
    <p:sldId id="308" r:id="rId6"/>
    <p:sldId id="338" r:id="rId7"/>
    <p:sldId id="340" r:id="rId8"/>
    <p:sldId id="341" r:id="rId9"/>
    <p:sldId id="342" r:id="rId10"/>
    <p:sldId id="365" r:id="rId11"/>
    <p:sldId id="343" r:id="rId12"/>
    <p:sldId id="344" r:id="rId13"/>
    <p:sldId id="345" r:id="rId14"/>
    <p:sldId id="346" r:id="rId15"/>
    <p:sldId id="347" r:id="rId16"/>
    <p:sldId id="348" r:id="rId17"/>
    <p:sldId id="339" r:id="rId18"/>
    <p:sldId id="349" r:id="rId19"/>
    <p:sldId id="350" r:id="rId20"/>
    <p:sldId id="351" r:id="rId21"/>
    <p:sldId id="352" r:id="rId22"/>
    <p:sldId id="353" r:id="rId23"/>
    <p:sldId id="354" r:id="rId24"/>
    <p:sldId id="355" r:id="rId25"/>
    <p:sldId id="356" r:id="rId26"/>
    <p:sldId id="357" r:id="rId27"/>
    <p:sldId id="358" r:id="rId28"/>
    <p:sldId id="359" r:id="rId29"/>
    <p:sldId id="360" r:id="rId30"/>
    <p:sldId id="361" r:id="rId31"/>
    <p:sldId id="362" r:id="rId32"/>
    <p:sldId id="337" r:id="rId3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103F"/>
    <a:srgbClr val="13212A"/>
    <a:srgbClr val="8C8F8E"/>
    <a:srgbClr val="3E461D"/>
    <a:srgbClr val="DDD9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44" d="100"/>
          <a:sy n="44" d="100"/>
        </p:scale>
        <p:origin x="-1315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F9AA50D-5F1F-4C1E-BC3D-C715359F8293}" type="datetime1">
              <a:rPr lang="en-US"/>
              <a:pPr/>
              <a:t>11/24/2014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6F16B37-BB50-4860-B621-92F5BDBC64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6621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FA5608-FB1D-4DF2-A89C-2004C948F9D8}" type="slidenum">
              <a:rPr lang="en-US">
                <a:latin typeface="Arial" pitchFamily="34" charset="0"/>
                <a:ea typeface="ヒラギノ角ゴ Pro W3" charset="-128"/>
              </a:rPr>
              <a:pPr/>
              <a:t>1</a:t>
            </a:fld>
            <a:endParaRPr lang="en-US"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34819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1E2472-1472-48D1-A3AC-F855E60A6EA0}" type="datetime1">
              <a:rPr lang="en-US"/>
              <a:pPr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F6458-F23B-405C-8F21-21F697F72E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93C717-D7BA-4950-BE82-C9B6FA413421}" type="datetime1">
              <a:rPr lang="en-US"/>
              <a:pPr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B1FAC-BFD0-4AF8-996E-9AE8DCF340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6E6FEF-464C-4304-A61D-DA55B042AC71}" type="datetime1">
              <a:rPr lang="en-US"/>
              <a:pPr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45862-C674-48FB-954D-1B70B92CB9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95D324-5911-42F7-BAA7-B0399E5DAF57}" type="datetime1">
              <a:rPr lang="en-US"/>
              <a:pPr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3080A-960D-4451-9B3F-76CB7E6F1B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4C9025-CCDE-41AC-8469-06231BE7E37A}" type="datetime1">
              <a:rPr lang="en-US"/>
              <a:pPr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CF67D-FF79-4C17-9170-99C0DB2C0D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4FFCD2-4FD0-4489-A389-61AA38946966}" type="datetime1">
              <a:rPr lang="en-US"/>
              <a:pPr/>
              <a:t>11/24/2014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0720A-12D6-49B6-8C4C-A0F74D688C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CC1F02-0DC8-4E0B-89E4-5BDF7FFAAAFF}" type="datetime1">
              <a:rPr lang="en-US"/>
              <a:pPr/>
              <a:t>11/24/2014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94244-F706-4A01-B34D-B1BD1FC2FD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E34111-2818-4C2B-9A16-901FF17E1FDE}" type="datetime1">
              <a:rPr lang="en-US"/>
              <a:pPr/>
              <a:t>11/24/2014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A3017-8251-4C4C-B4F7-477F627955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6886E8-7E23-49BD-A7D5-B0CB10C8E9E8}" type="datetime1">
              <a:rPr lang="en-US"/>
              <a:pPr/>
              <a:t>11/24/2014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1E566-C267-499F-BE0F-07A657FD01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9FD3F7-5C67-437D-8B32-6AD57C640788}" type="datetime1">
              <a:rPr lang="en-US"/>
              <a:pPr/>
              <a:t>11/24/2014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A243D-5B78-4D26-9164-F29874F113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76DFAB-8E9E-4530-8913-0944DC4115F2}" type="datetime1">
              <a:rPr lang="en-US"/>
              <a:pPr/>
              <a:t>11/24/2014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23948-1902-4099-8A87-590E1C405B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A5EA005D-2E76-47E9-B8EE-FDEE6CD95D58}" type="datetime1">
              <a:rPr lang="en-US"/>
              <a:pPr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0B64028-1176-41D3-9614-D4E19406015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pitchFamily="-65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pitchFamily="-65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1524000" y="4770438"/>
            <a:ext cx="678180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33795" name="Rectangle 8"/>
          <p:cNvSpPr>
            <a:spLocks noChangeArrowheads="1"/>
          </p:cNvSpPr>
          <p:nvPr/>
        </p:nvSpPr>
        <p:spPr bwMode="auto">
          <a:xfrm>
            <a:off x="381000" y="228600"/>
            <a:ext cx="8305800" cy="60198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33796" name="Rectangle 7"/>
          <p:cNvSpPr>
            <a:spLocks noChangeArrowheads="1"/>
          </p:cNvSpPr>
          <p:nvPr/>
        </p:nvSpPr>
        <p:spPr bwMode="auto">
          <a:xfrm>
            <a:off x="381000" y="152400"/>
            <a:ext cx="83058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381000" y="1219200"/>
            <a:ext cx="83058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381000" y="1273175"/>
            <a:ext cx="83058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799" name="Picture 10" descr="academicSymbolWdm_copu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42913"/>
            <a:ext cx="2570163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Title 1"/>
          <p:cNvSpPr>
            <a:spLocks noGrp="1"/>
          </p:cNvSpPr>
          <p:nvPr>
            <p:ph type="ctrTitle"/>
          </p:nvPr>
        </p:nvSpPr>
        <p:spPr>
          <a:xfrm>
            <a:off x="381000" y="2130425"/>
            <a:ext cx="8305800" cy="1470025"/>
          </a:xfrm>
        </p:spPr>
        <p:txBody>
          <a:bodyPr/>
          <a:lstStyle/>
          <a:p>
            <a:r>
              <a:rPr lang="en-US" dirty="0" smtClean="0"/>
              <a:t>CPSC 371</a:t>
            </a:r>
          </a:p>
        </p:txBody>
      </p:sp>
      <p:sp>
        <p:nvSpPr>
          <p:cNvPr id="33801" name="Subtitle 2"/>
          <p:cNvSpPr>
            <a:spLocks noGrp="1"/>
          </p:cNvSpPr>
          <p:nvPr>
            <p:ph type="subTitle" idx="1"/>
          </p:nvPr>
        </p:nvSpPr>
        <p:spPr>
          <a:xfrm>
            <a:off x="1120775" y="3657600"/>
            <a:ext cx="6840538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John D. McGregor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Session </a:t>
            </a:r>
            <a:r>
              <a:rPr lang="en-US" dirty="0" smtClean="0">
                <a:solidFill>
                  <a:schemeClr val="tx1"/>
                </a:solidFill>
              </a:rPr>
              <a:t>32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This is it.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QFD – House of Quality</a:t>
            </a:r>
            <a:endParaRPr lang="en-US" dirty="0"/>
          </a:p>
        </p:txBody>
      </p:sp>
      <p:pic>
        <p:nvPicPr>
          <p:cNvPr id="6146" name="Picture 2" descr="http://asq.org/cms_prd_consump/groups/public/documents/cover-image/105393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13325"/>
            <a:ext cx="5564950" cy="544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778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89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0799" y="1453581"/>
            <a:ext cx="2104292" cy="528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4759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chains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will we deliver value to customers?</a:t>
            </a:r>
          </a:p>
          <a:p>
            <a:r>
              <a:rPr lang="en-US" dirty="0"/>
              <a:t>OBD to cell phone is a local app that uses </a:t>
            </a:r>
            <a:r>
              <a:rPr lang="en-US" dirty="0" err="1"/>
              <a:t>bluetooth</a:t>
            </a:r>
            <a:r>
              <a:rPr lang="en-US" dirty="0"/>
              <a:t> or USB</a:t>
            </a:r>
          </a:p>
          <a:p>
            <a:r>
              <a:rPr lang="en-US" dirty="0"/>
              <a:t>The cell phone is the driver so the operating company is the principal capturer of value</a:t>
            </a:r>
          </a:p>
          <a:p>
            <a:r>
              <a:rPr lang="en-US" dirty="0"/>
              <a:t>Cell phone to cloud is wireless/cellular connection so again the operator is in control</a:t>
            </a:r>
          </a:p>
          <a:p>
            <a:r>
              <a:rPr lang="en-US" dirty="0"/>
              <a:t>Cloud provider captures value in storage fees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789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purpose, </a:t>
            </a:r>
          </a:p>
          <a:p>
            <a:r>
              <a:rPr lang="en-US" dirty="0"/>
              <a:t>business process, </a:t>
            </a:r>
          </a:p>
          <a:p>
            <a:r>
              <a:rPr lang="en-US" dirty="0"/>
              <a:t>target customers, </a:t>
            </a:r>
          </a:p>
          <a:p>
            <a:r>
              <a:rPr lang="en-US" dirty="0"/>
              <a:t>offerings, </a:t>
            </a:r>
          </a:p>
          <a:p>
            <a:r>
              <a:rPr lang="en-US" dirty="0"/>
              <a:t>strategies, </a:t>
            </a:r>
          </a:p>
          <a:p>
            <a:r>
              <a:rPr lang="en-US" dirty="0"/>
              <a:t>infrastructure, </a:t>
            </a:r>
          </a:p>
          <a:p>
            <a:r>
              <a:rPr lang="en-US" dirty="0"/>
              <a:t>organizational structures, </a:t>
            </a:r>
          </a:p>
          <a:p>
            <a:r>
              <a:rPr lang="en-US" dirty="0"/>
              <a:t>trading practices, and </a:t>
            </a:r>
          </a:p>
          <a:p>
            <a:r>
              <a:rPr lang="en-US" dirty="0"/>
              <a:t>operational processes and policies.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279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Rationale for business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Because the business model affects the structure of the system and how we deliver value to customers</a:t>
            </a:r>
          </a:p>
          <a:p>
            <a:r>
              <a:rPr lang="en-US" dirty="0"/>
              <a:t>A rapidly changing domain that is happy with approximations needs frequent releases</a:t>
            </a:r>
          </a:p>
          <a:p>
            <a:r>
              <a:rPr lang="en-US" dirty="0"/>
              <a:t>A more slowly changing domain that requires accuracy needs more careful attention before a release.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148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User requirements have been identified through elicitation; written in the language of the customer</a:t>
            </a:r>
          </a:p>
          <a:p>
            <a:r>
              <a:rPr lang="en-US" dirty="0"/>
              <a:t>Product requirements have been identified through domain analysis; written in the language of domain experts</a:t>
            </a:r>
          </a:p>
          <a:p>
            <a:r>
              <a:rPr lang="en-US" dirty="0"/>
              <a:t>“Derived” requirements are constructed by making these other requirements more explicit; written in the language of the developer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9004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Correct</a:t>
            </a:r>
          </a:p>
          <a:p>
            <a:pPr lvl="1"/>
            <a:r>
              <a:rPr lang="en-US" dirty="0"/>
              <a:t>Accurate representation of needed behavior</a:t>
            </a:r>
          </a:p>
          <a:p>
            <a:r>
              <a:rPr lang="en-US" dirty="0"/>
              <a:t>Complete</a:t>
            </a:r>
          </a:p>
          <a:p>
            <a:pPr lvl="1"/>
            <a:r>
              <a:rPr lang="en-US" dirty="0"/>
              <a:t>Includes all needed behaviors</a:t>
            </a:r>
          </a:p>
          <a:p>
            <a:r>
              <a:rPr lang="en-US" dirty="0"/>
              <a:t>Consistent </a:t>
            </a:r>
          </a:p>
          <a:p>
            <a:pPr lvl="1"/>
            <a:r>
              <a:rPr lang="en-US" dirty="0"/>
              <a:t>No requirement contradicts another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253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Structuring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Abstraction</a:t>
            </a:r>
          </a:p>
          <a:p>
            <a:r>
              <a:rPr lang="en-US" dirty="0"/>
              <a:t>Partitioning – break system into parts such as ODB, phone, and cloud</a:t>
            </a:r>
          </a:p>
          <a:p>
            <a:r>
              <a:rPr lang="en-US" dirty="0"/>
              <a:t>Projection – break system into views – such as data flow from car to cloud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9334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 analysis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78516"/>
            <a:ext cx="7239000" cy="554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5286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company is ready to begin development of a new product.</a:t>
            </a:r>
          </a:p>
          <a:p>
            <a:r>
              <a:rPr lang="en-US" dirty="0" smtClean="0"/>
              <a:t>We are at ground zero.</a:t>
            </a:r>
          </a:p>
          <a:p>
            <a:r>
              <a:rPr lang="en-US" dirty="0" smtClean="0"/>
              <a:t>How do we begin?</a:t>
            </a:r>
          </a:p>
          <a:p>
            <a:r>
              <a:rPr lang="en-US" dirty="0" smtClean="0"/>
              <a:t>Look to our process for new product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9831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are errors to be handled?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91440" y="4401764"/>
            <a:ext cx="8915401" cy="1588891"/>
            <a:chOff x="-1" y="4401764"/>
            <a:chExt cx="9144000" cy="1588891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4401764"/>
              <a:ext cx="4080681" cy="14797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3444" y="4565384"/>
              <a:ext cx="3930555" cy="1425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Freeform 6"/>
            <p:cNvSpPr/>
            <p:nvPr/>
          </p:nvSpPr>
          <p:spPr bwMode="auto">
            <a:xfrm>
              <a:off x="3330054" y="4948342"/>
              <a:ext cx="3057098" cy="520775"/>
            </a:xfrm>
            <a:custGeom>
              <a:avLst/>
              <a:gdLst>
                <a:gd name="connsiteX0" fmla="*/ 0 w 3057098"/>
                <a:gd name="connsiteY0" fmla="*/ 33091 h 520775"/>
                <a:gd name="connsiteX1" fmla="*/ 1473958 w 3057098"/>
                <a:gd name="connsiteY1" fmla="*/ 46739 h 520775"/>
                <a:gd name="connsiteX2" fmla="*/ 2074459 w 3057098"/>
                <a:gd name="connsiteY2" fmla="*/ 483467 h 520775"/>
                <a:gd name="connsiteX3" fmla="*/ 3057098 w 3057098"/>
                <a:gd name="connsiteY3" fmla="*/ 497115 h 520775"/>
                <a:gd name="connsiteX4" fmla="*/ 3057098 w 3057098"/>
                <a:gd name="connsiteY4" fmla="*/ 497115 h 520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098" h="520775">
                  <a:moveTo>
                    <a:pt x="0" y="33091"/>
                  </a:moveTo>
                  <a:cubicBezTo>
                    <a:pt x="564107" y="2383"/>
                    <a:pt x="1128215" y="-28324"/>
                    <a:pt x="1473958" y="46739"/>
                  </a:cubicBezTo>
                  <a:cubicBezTo>
                    <a:pt x="1819701" y="121802"/>
                    <a:pt x="1810602" y="408404"/>
                    <a:pt x="2074459" y="483467"/>
                  </a:cubicBezTo>
                  <a:cubicBezTo>
                    <a:pt x="2338316" y="558530"/>
                    <a:pt x="3057098" y="497115"/>
                    <a:pt x="3057098" y="497115"/>
                  </a:cubicBezTo>
                  <a:lnTo>
                    <a:pt x="3057098" y="497115"/>
                  </a:lnTo>
                </a:path>
              </a:pathLst>
            </a:cu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457200" tIns="457200" rIns="457200" bIns="4572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3894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</a:endParaRPr>
            </a:p>
          </p:txBody>
        </p:sp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013" y="4690872"/>
              <a:ext cx="2274650" cy="622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1599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Abstract omits specific type information</a:t>
            </a:r>
          </a:p>
          <a:p>
            <a:r>
              <a:rPr lang="en-US" dirty="0"/>
              <a:t>Concrete refers to actual types</a:t>
            </a:r>
          </a:p>
          <a:p>
            <a:r>
              <a:rPr lang="en-US" dirty="0"/>
              <a:t>Type – a definition; a spec</a:t>
            </a:r>
          </a:p>
          <a:p>
            <a:r>
              <a:rPr lang="en-US" dirty="0"/>
              <a:t>Instantiation – a realization of one instance of a type that will be populated with specific instances for each of its data members</a:t>
            </a:r>
          </a:p>
          <a:p>
            <a:r>
              <a:rPr lang="en-US" dirty="0"/>
              <a:t>Design time – specifies what resources it will need</a:t>
            </a:r>
          </a:p>
          <a:p>
            <a:r>
              <a:rPr lang="en-US" dirty="0"/>
              <a:t>Runtime – an instance bound to real resources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7385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attribute scenarios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Source of stimulus: cell phone </a:t>
            </a:r>
          </a:p>
          <a:p>
            <a:r>
              <a:rPr lang="en-US" dirty="0"/>
              <a:t>Stimulus: begin reading from bus</a:t>
            </a:r>
          </a:p>
          <a:p>
            <a:r>
              <a:rPr lang="en-US" dirty="0"/>
              <a:t>Environment: OBD dongle is plugged in</a:t>
            </a:r>
          </a:p>
          <a:p>
            <a:r>
              <a:rPr lang="en-US" dirty="0"/>
              <a:t>Artifact: data stream</a:t>
            </a:r>
          </a:p>
          <a:p>
            <a:r>
              <a:rPr lang="en-US" dirty="0"/>
              <a:t>Response: Data begins to be transferred</a:t>
            </a:r>
          </a:p>
          <a:p>
            <a:r>
              <a:rPr lang="en-US" dirty="0"/>
              <a:t>Response measure: data transferred at a rate equal to the read rate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836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Hazards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8" y="2514600"/>
            <a:ext cx="905674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86850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Eliciting requirements at scale – KJ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Affinity groups - commonality</a:t>
            </a:r>
          </a:p>
          <a:p>
            <a:r>
              <a:rPr lang="en-US" dirty="0" smtClean="0"/>
              <a:t>must </a:t>
            </a:r>
            <a:r>
              <a:rPr lang="en-US" i="1" dirty="0" err="1"/>
              <a:t>be's</a:t>
            </a:r>
            <a:r>
              <a:rPr lang="en-US" dirty="0"/>
              <a:t>, </a:t>
            </a:r>
            <a:r>
              <a:rPr lang="en-US" i="1" dirty="0"/>
              <a:t>satisfiers</a:t>
            </a:r>
            <a:r>
              <a:rPr lang="en-US" dirty="0"/>
              <a:t>, and </a:t>
            </a:r>
            <a:r>
              <a:rPr lang="en-US" i="1" dirty="0"/>
              <a:t>delighters</a:t>
            </a:r>
            <a:r>
              <a:rPr lang="en-US" dirty="0"/>
              <a:t>.</a:t>
            </a:r>
          </a:p>
        </p:txBody>
      </p:sp>
      <p:pic>
        <p:nvPicPr>
          <p:cNvPr id="2050" name="Picture 2" descr="The process for eliciting unstated requirements at sc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743200"/>
            <a:ext cx="4142232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0434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Cyber-physical systems</a:t>
            </a:r>
            <a:br>
              <a:rPr lang="en-US" dirty="0" smtClean="0"/>
            </a:br>
            <a:r>
              <a:rPr lang="en-US" dirty="0" smtClean="0"/>
              <a:t>feedback control loop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364" y="1600200"/>
            <a:ext cx="682327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46749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0598" y="1600200"/>
            <a:ext cx="664280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06991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Individuals and interactions over Processes and tools</a:t>
            </a:r>
          </a:p>
          <a:p>
            <a:r>
              <a:rPr lang="en-US" dirty="0"/>
              <a:t>Working software over Comprehensive documentation</a:t>
            </a:r>
          </a:p>
          <a:p>
            <a:r>
              <a:rPr lang="en-US" dirty="0"/>
              <a:t>Customer collaboration over Contract negotiation</a:t>
            </a:r>
          </a:p>
          <a:p>
            <a:r>
              <a:rPr lang="en-US" dirty="0"/>
              <a:t>Responding to change over Following a plan</a:t>
            </a:r>
          </a:p>
          <a:p>
            <a:r>
              <a:rPr lang="en-US" dirty="0"/>
              <a:t>That is, while there is value in the items on the right, we value the items on the left more.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0739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Kanban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It uses a work-in-progress limited pull system as the core mechanism to expose system operation (or process) problems and stimulate collaboration to continuously improve the system. It is rooted in four basic principles:</a:t>
            </a:r>
          </a:p>
          <a:p>
            <a:r>
              <a:rPr lang="en-US" sz="2400" dirty="0"/>
              <a:t>Start with existing process</a:t>
            </a:r>
          </a:p>
          <a:p>
            <a:r>
              <a:rPr lang="en-US" sz="2400" dirty="0"/>
              <a:t>Agree to pursue incremental, evolutionary change</a:t>
            </a:r>
          </a:p>
          <a:p>
            <a:r>
              <a:rPr lang="en-US" sz="2400" dirty="0"/>
              <a:t>Respect the current process, roles, responsibilities and titles</a:t>
            </a:r>
          </a:p>
          <a:p>
            <a:r>
              <a:rPr lang="en-US" sz="2400" dirty="0"/>
              <a:t>Leadership at all levels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7028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029" y="1600200"/>
            <a:ext cx="6113721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7124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10493"/>
            <a:ext cx="8153400" cy="5248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22517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 model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55" y="1243263"/>
            <a:ext cx="8001000" cy="561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22455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Increasing complexity in V&amp;V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49406"/>
            <a:ext cx="4024313" cy="525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68753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92369" y="2388577"/>
            <a:ext cx="1447800" cy="838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83877" y="2778369"/>
            <a:ext cx="1447800" cy="838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OBD</a:t>
            </a:r>
            <a:endParaRPr lang="en-US" dirty="0"/>
          </a:p>
        </p:txBody>
      </p:sp>
      <p:cxnSp>
        <p:nvCxnSpPr>
          <p:cNvPr id="6" name="Curved Connector 5"/>
          <p:cNvCxnSpPr>
            <a:stCxn id="4" idx="3"/>
            <a:endCxn id="5" idx="1"/>
          </p:cNvCxnSpPr>
          <p:nvPr/>
        </p:nvCxnSpPr>
        <p:spPr>
          <a:xfrm>
            <a:off x="1940169" y="2807677"/>
            <a:ext cx="943708" cy="389792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257800" y="4035669"/>
            <a:ext cx="1447800" cy="838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Phone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543800" y="5257800"/>
            <a:ext cx="1447800" cy="838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Cloud</a:t>
            </a:r>
            <a:endParaRPr lang="en-US" dirty="0"/>
          </a:p>
        </p:txBody>
      </p:sp>
      <p:cxnSp>
        <p:nvCxnSpPr>
          <p:cNvPr id="9" name="Curved Connector 8"/>
          <p:cNvCxnSpPr>
            <a:stCxn id="5" idx="3"/>
            <a:endCxn id="7" idx="1"/>
          </p:cNvCxnSpPr>
          <p:nvPr/>
        </p:nvCxnSpPr>
        <p:spPr>
          <a:xfrm>
            <a:off x="4331677" y="3197469"/>
            <a:ext cx="926123" cy="1257300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/>
          <p:cNvCxnSpPr>
            <a:stCxn id="7" idx="3"/>
            <a:endCxn id="8" idx="1"/>
          </p:cNvCxnSpPr>
          <p:nvPr/>
        </p:nvCxnSpPr>
        <p:spPr>
          <a:xfrm>
            <a:off x="6705600" y="4454769"/>
            <a:ext cx="838200" cy="1222131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8277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389" y="1600200"/>
            <a:ext cx="6429519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206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Specification and design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527538" y="1635369"/>
            <a:ext cx="8088924" cy="4466493"/>
          </a:xfrm>
          <a:custGeom>
            <a:avLst/>
            <a:gdLst>
              <a:gd name="connsiteX0" fmla="*/ 8088924 w 8088924"/>
              <a:gd name="connsiteY0" fmla="*/ 0 h 4466493"/>
              <a:gd name="connsiteX1" fmla="*/ 7983416 w 8088924"/>
              <a:gd name="connsiteY1" fmla="*/ 17585 h 4466493"/>
              <a:gd name="connsiteX2" fmla="*/ 7877908 w 8088924"/>
              <a:gd name="connsiteY2" fmla="*/ 52754 h 4466493"/>
              <a:gd name="connsiteX3" fmla="*/ 7789985 w 8088924"/>
              <a:gd name="connsiteY3" fmla="*/ 140677 h 4466493"/>
              <a:gd name="connsiteX4" fmla="*/ 7684477 w 8088924"/>
              <a:gd name="connsiteY4" fmla="*/ 228600 h 4466493"/>
              <a:gd name="connsiteX5" fmla="*/ 7561385 w 8088924"/>
              <a:gd name="connsiteY5" fmla="*/ 334108 h 4466493"/>
              <a:gd name="connsiteX6" fmla="*/ 7438293 w 8088924"/>
              <a:gd name="connsiteY6" fmla="*/ 404446 h 4466493"/>
              <a:gd name="connsiteX7" fmla="*/ 7420708 w 8088924"/>
              <a:gd name="connsiteY7" fmla="*/ 457200 h 4466493"/>
              <a:gd name="connsiteX8" fmla="*/ 7315200 w 8088924"/>
              <a:gd name="connsiteY8" fmla="*/ 527539 h 4466493"/>
              <a:gd name="connsiteX9" fmla="*/ 7280031 w 8088924"/>
              <a:gd name="connsiteY9" fmla="*/ 580293 h 4466493"/>
              <a:gd name="connsiteX10" fmla="*/ 7227277 w 8088924"/>
              <a:gd name="connsiteY10" fmla="*/ 615462 h 4466493"/>
              <a:gd name="connsiteX11" fmla="*/ 7209693 w 8088924"/>
              <a:gd name="connsiteY11" fmla="*/ 668216 h 4466493"/>
              <a:gd name="connsiteX12" fmla="*/ 7121770 w 8088924"/>
              <a:gd name="connsiteY12" fmla="*/ 756139 h 4466493"/>
              <a:gd name="connsiteX13" fmla="*/ 7051431 w 8088924"/>
              <a:gd name="connsiteY13" fmla="*/ 826477 h 4466493"/>
              <a:gd name="connsiteX14" fmla="*/ 6981093 w 8088924"/>
              <a:gd name="connsiteY14" fmla="*/ 896816 h 4466493"/>
              <a:gd name="connsiteX15" fmla="*/ 6875585 w 8088924"/>
              <a:gd name="connsiteY15" fmla="*/ 967154 h 4466493"/>
              <a:gd name="connsiteX16" fmla="*/ 6752493 w 8088924"/>
              <a:gd name="connsiteY16" fmla="*/ 1019908 h 4466493"/>
              <a:gd name="connsiteX17" fmla="*/ 6629400 w 8088924"/>
              <a:gd name="connsiteY17" fmla="*/ 1055077 h 4466493"/>
              <a:gd name="connsiteX18" fmla="*/ 6506308 w 8088924"/>
              <a:gd name="connsiteY18" fmla="*/ 1090246 h 4466493"/>
              <a:gd name="connsiteX19" fmla="*/ 6418385 w 8088924"/>
              <a:gd name="connsiteY19" fmla="*/ 1107831 h 4466493"/>
              <a:gd name="connsiteX20" fmla="*/ 6312877 w 8088924"/>
              <a:gd name="connsiteY20" fmla="*/ 1143000 h 4466493"/>
              <a:gd name="connsiteX21" fmla="*/ 6260124 w 8088924"/>
              <a:gd name="connsiteY21" fmla="*/ 1160585 h 4466493"/>
              <a:gd name="connsiteX22" fmla="*/ 6207370 w 8088924"/>
              <a:gd name="connsiteY22" fmla="*/ 1195754 h 4466493"/>
              <a:gd name="connsiteX23" fmla="*/ 6154616 w 8088924"/>
              <a:gd name="connsiteY23" fmla="*/ 1213339 h 4466493"/>
              <a:gd name="connsiteX24" fmla="*/ 6049108 w 8088924"/>
              <a:gd name="connsiteY24" fmla="*/ 1283677 h 4466493"/>
              <a:gd name="connsiteX25" fmla="*/ 5996354 w 8088924"/>
              <a:gd name="connsiteY25" fmla="*/ 1318846 h 4466493"/>
              <a:gd name="connsiteX26" fmla="*/ 5926016 w 8088924"/>
              <a:gd name="connsiteY26" fmla="*/ 1354016 h 4466493"/>
              <a:gd name="connsiteX27" fmla="*/ 5908431 w 8088924"/>
              <a:gd name="connsiteY27" fmla="*/ 1406769 h 4466493"/>
              <a:gd name="connsiteX28" fmla="*/ 5855677 w 8088924"/>
              <a:gd name="connsiteY28" fmla="*/ 1424354 h 4466493"/>
              <a:gd name="connsiteX29" fmla="*/ 5732585 w 8088924"/>
              <a:gd name="connsiteY29" fmla="*/ 1512277 h 4466493"/>
              <a:gd name="connsiteX30" fmla="*/ 5679831 w 8088924"/>
              <a:gd name="connsiteY30" fmla="*/ 1582616 h 4466493"/>
              <a:gd name="connsiteX31" fmla="*/ 5521570 w 8088924"/>
              <a:gd name="connsiteY31" fmla="*/ 1688123 h 4466493"/>
              <a:gd name="connsiteX32" fmla="*/ 5433647 w 8088924"/>
              <a:gd name="connsiteY32" fmla="*/ 1793631 h 4466493"/>
              <a:gd name="connsiteX33" fmla="*/ 5363308 w 8088924"/>
              <a:gd name="connsiteY33" fmla="*/ 1828800 h 4466493"/>
              <a:gd name="connsiteX34" fmla="*/ 5310554 w 8088924"/>
              <a:gd name="connsiteY34" fmla="*/ 1881554 h 4466493"/>
              <a:gd name="connsiteX35" fmla="*/ 5257800 w 8088924"/>
              <a:gd name="connsiteY35" fmla="*/ 1951893 h 4466493"/>
              <a:gd name="connsiteX36" fmla="*/ 5081954 w 8088924"/>
              <a:gd name="connsiteY36" fmla="*/ 2110154 h 4466493"/>
              <a:gd name="connsiteX37" fmla="*/ 4923693 w 8088924"/>
              <a:gd name="connsiteY37" fmla="*/ 2286000 h 4466493"/>
              <a:gd name="connsiteX38" fmla="*/ 4800600 w 8088924"/>
              <a:gd name="connsiteY38" fmla="*/ 2391508 h 4466493"/>
              <a:gd name="connsiteX39" fmla="*/ 4730262 w 8088924"/>
              <a:gd name="connsiteY39" fmla="*/ 2426677 h 4466493"/>
              <a:gd name="connsiteX40" fmla="*/ 4466493 w 8088924"/>
              <a:gd name="connsiteY40" fmla="*/ 2409093 h 4466493"/>
              <a:gd name="connsiteX41" fmla="*/ 4273062 w 8088924"/>
              <a:gd name="connsiteY41" fmla="*/ 2444262 h 4466493"/>
              <a:gd name="connsiteX42" fmla="*/ 4097216 w 8088924"/>
              <a:gd name="connsiteY42" fmla="*/ 2514600 h 4466493"/>
              <a:gd name="connsiteX43" fmla="*/ 4044462 w 8088924"/>
              <a:gd name="connsiteY43" fmla="*/ 2532185 h 4466493"/>
              <a:gd name="connsiteX44" fmla="*/ 3903785 w 8088924"/>
              <a:gd name="connsiteY44" fmla="*/ 2620108 h 4466493"/>
              <a:gd name="connsiteX45" fmla="*/ 3780693 w 8088924"/>
              <a:gd name="connsiteY45" fmla="*/ 2708031 h 4466493"/>
              <a:gd name="connsiteX46" fmla="*/ 3727939 w 8088924"/>
              <a:gd name="connsiteY46" fmla="*/ 2743200 h 4466493"/>
              <a:gd name="connsiteX47" fmla="*/ 3640016 w 8088924"/>
              <a:gd name="connsiteY47" fmla="*/ 2831123 h 4466493"/>
              <a:gd name="connsiteX48" fmla="*/ 3569677 w 8088924"/>
              <a:gd name="connsiteY48" fmla="*/ 2901462 h 4466493"/>
              <a:gd name="connsiteX49" fmla="*/ 3516924 w 8088924"/>
              <a:gd name="connsiteY49" fmla="*/ 2936631 h 4466493"/>
              <a:gd name="connsiteX50" fmla="*/ 3429000 w 8088924"/>
              <a:gd name="connsiteY50" fmla="*/ 3006969 h 4466493"/>
              <a:gd name="connsiteX51" fmla="*/ 3376247 w 8088924"/>
              <a:gd name="connsiteY51" fmla="*/ 3042139 h 4466493"/>
              <a:gd name="connsiteX52" fmla="*/ 3253154 w 8088924"/>
              <a:gd name="connsiteY52" fmla="*/ 3130062 h 4466493"/>
              <a:gd name="connsiteX53" fmla="*/ 3217985 w 8088924"/>
              <a:gd name="connsiteY53" fmla="*/ 3182816 h 4466493"/>
              <a:gd name="connsiteX54" fmla="*/ 3042139 w 8088924"/>
              <a:gd name="connsiteY54" fmla="*/ 3270739 h 4466493"/>
              <a:gd name="connsiteX55" fmla="*/ 2901462 w 8088924"/>
              <a:gd name="connsiteY55" fmla="*/ 3358662 h 4466493"/>
              <a:gd name="connsiteX56" fmla="*/ 2778370 w 8088924"/>
              <a:gd name="connsiteY56" fmla="*/ 3446585 h 4466493"/>
              <a:gd name="connsiteX57" fmla="*/ 2725616 w 8088924"/>
              <a:gd name="connsiteY57" fmla="*/ 3464169 h 4466493"/>
              <a:gd name="connsiteX58" fmla="*/ 2672862 w 8088924"/>
              <a:gd name="connsiteY58" fmla="*/ 3411416 h 4466493"/>
              <a:gd name="connsiteX59" fmla="*/ 2356339 w 8088924"/>
              <a:gd name="connsiteY59" fmla="*/ 3481754 h 4466493"/>
              <a:gd name="connsiteX60" fmla="*/ 2250831 w 8088924"/>
              <a:gd name="connsiteY60" fmla="*/ 3516923 h 4466493"/>
              <a:gd name="connsiteX61" fmla="*/ 2110154 w 8088924"/>
              <a:gd name="connsiteY61" fmla="*/ 3604846 h 4466493"/>
              <a:gd name="connsiteX62" fmla="*/ 1987062 w 8088924"/>
              <a:gd name="connsiteY62" fmla="*/ 3622431 h 4466493"/>
              <a:gd name="connsiteX63" fmla="*/ 1916724 w 8088924"/>
              <a:gd name="connsiteY63" fmla="*/ 3640016 h 4466493"/>
              <a:gd name="connsiteX64" fmla="*/ 1811216 w 8088924"/>
              <a:gd name="connsiteY64" fmla="*/ 3657600 h 4466493"/>
              <a:gd name="connsiteX65" fmla="*/ 1424354 w 8088924"/>
              <a:gd name="connsiteY65" fmla="*/ 3710354 h 4466493"/>
              <a:gd name="connsiteX66" fmla="*/ 1371600 w 8088924"/>
              <a:gd name="connsiteY66" fmla="*/ 3745523 h 4466493"/>
              <a:gd name="connsiteX67" fmla="*/ 1301262 w 8088924"/>
              <a:gd name="connsiteY67" fmla="*/ 3780693 h 4466493"/>
              <a:gd name="connsiteX68" fmla="*/ 1195754 w 8088924"/>
              <a:gd name="connsiteY68" fmla="*/ 3851031 h 4466493"/>
              <a:gd name="connsiteX69" fmla="*/ 1055077 w 8088924"/>
              <a:gd name="connsiteY69" fmla="*/ 3886200 h 4466493"/>
              <a:gd name="connsiteX70" fmla="*/ 931985 w 8088924"/>
              <a:gd name="connsiteY70" fmla="*/ 3956539 h 4466493"/>
              <a:gd name="connsiteX71" fmla="*/ 844062 w 8088924"/>
              <a:gd name="connsiteY71" fmla="*/ 4026877 h 4466493"/>
              <a:gd name="connsiteX72" fmla="*/ 668216 w 8088924"/>
              <a:gd name="connsiteY72" fmla="*/ 4132385 h 4466493"/>
              <a:gd name="connsiteX73" fmla="*/ 615462 w 8088924"/>
              <a:gd name="connsiteY73" fmla="*/ 4149969 h 4466493"/>
              <a:gd name="connsiteX74" fmla="*/ 580293 w 8088924"/>
              <a:gd name="connsiteY74" fmla="*/ 4185139 h 4466493"/>
              <a:gd name="connsiteX75" fmla="*/ 457200 w 8088924"/>
              <a:gd name="connsiteY75" fmla="*/ 4220308 h 4466493"/>
              <a:gd name="connsiteX76" fmla="*/ 351693 w 8088924"/>
              <a:gd name="connsiteY76" fmla="*/ 4255477 h 4466493"/>
              <a:gd name="connsiteX77" fmla="*/ 246185 w 8088924"/>
              <a:gd name="connsiteY77" fmla="*/ 4290646 h 4466493"/>
              <a:gd name="connsiteX78" fmla="*/ 193431 w 8088924"/>
              <a:gd name="connsiteY78" fmla="*/ 4308231 h 4466493"/>
              <a:gd name="connsiteX79" fmla="*/ 105508 w 8088924"/>
              <a:gd name="connsiteY79" fmla="*/ 4325816 h 4466493"/>
              <a:gd name="connsiteX80" fmla="*/ 17585 w 8088924"/>
              <a:gd name="connsiteY80" fmla="*/ 4413739 h 4466493"/>
              <a:gd name="connsiteX81" fmla="*/ 0 w 8088924"/>
              <a:gd name="connsiteY81" fmla="*/ 4466493 h 4466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8088924" h="4466493">
                <a:moveTo>
                  <a:pt x="8088924" y="0"/>
                </a:moveTo>
                <a:cubicBezTo>
                  <a:pt x="8053755" y="5862"/>
                  <a:pt x="8018006" y="8938"/>
                  <a:pt x="7983416" y="17585"/>
                </a:cubicBezTo>
                <a:cubicBezTo>
                  <a:pt x="7947451" y="26576"/>
                  <a:pt x="7877908" y="52754"/>
                  <a:pt x="7877908" y="52754"/>
                </a:cubicBezTo>
                <a:cubicBezTo>
                  <a:pt x="7813431" y="149470"/>
                  <a:pt x="7877908" y="67408"/>
                  <a:pt x="7789985" y="140677"/>
                </a:cubicBezTo>
                <a:cubicBezTo>
                  <a:pt x="7592928" y="304890"/>
                  <a:pt x="7867856" y="97615"/>
                  <a:pt x="7684477" y="228600"/>
                </a:cubicBezTo>
                <a:cubicBezTo>
                  <a:pt x="7500082" y="360311"/>
                  <a:pt x="7714763" y="206294"/>
                  <a:pt x="7561385" y="334108"/>
                </a:cubicBezTo>
                <a:cubicBezTo>
                  <a:pt x="7524104" y="365176"/>
                  <a:pt x="7481290" y="382948"/>
                  <a:pt x="7438293" y="404446"/>
                </a:cubicBezTo>
                <a:cubicBezTo>
                  <a:pt x="7432431" y="422031"/>
                  <a:pt x="7433815" y="444093"/>
                  <a:pt x="7420708" y="457200"/>
                </a:cubicBezTo>
                <a:cubicBezTo>
                  <a:pt x="7390820" y="487088"/>
                  <a:pt x="7315200" y="527539"/>
                  <a:pt x="7315200" y="527539"/>
                </a:cubicBezTo>
                <a:cubicBezTo>
                  <a:pt x="7303477" y="545124"/>
                  <a:pt x="7294975" y="565349"/>
                  <a:pt x="7280031" y="580293"/>
                </a:cubicBezTo>
                <a:cubicBezTo>
                  <a:pt x="7265087" y="595237"/>
                  <a:pt x="7240479" y="598959"/>
                  <a:pt x="7227277" y="615462"/>
                </a:cubicBezTo>
                <a:cubicBezTo>
                  <a:pt x="7215698" y="629936"/>
                  <a:pt x="7220814" y="653387"/>
                  <a:pt x="7209693" y="668216"/>
                </a:cubicBezTo>
                <a:cubicBezTo>
                  <a:pt x="7184825" y="701374"/>
                  <a:pt x="7151078" y="726831"/>
                  <a:pt x="7121770" y="756139"/>
                </a:cubicBezTo>
                <a:lnTo>
                  <a:pt x="7051431" y="826477"/>
                </a:lnTo>
                <a:cubicBezTo>
                  <a:pt x="7027985" y="849923"/>
                  <a:pt x="7008682" y="878423"/>
                  <a:pt x="6981093" y="896816"/>
                </a:cubicBezTo>
                <a:cubicBezTo>
                  <a:pt x="6945924" y="920262"/>
                  <a:pt x="6915684" y="953787"/>
                  <a:pt x="6875585" y="967154"/>
                </a:cubicBezTo>
                <a:cubicBezTo>
                  <a:pt x="6751867" y="1008394"/>
                  <a:pt x="6904598" y="954720"/>
                  <a:pt x="6752493" y="1019908"/>
                </a:cubicBezTo>
                <a:cubicBezTo>
                  <a:pt x="6710323" y="1037981"/>
                  <a:pt x="6674027" y="1042326"/>
                  <a:pt x="6629400" y="1055077"/>
                </a:cubicBezTo>
                <a:cubicBezTo>
                  <a:pt x="6526569" y="1084457"/>
                  <a:pt x="6630029" y="1062753"/>
                  <a:pt x="6506308" y="1090246"/>
                </a:cubicBezTo>
                <a:cubicBezTo>
                  <a:pt x="6477132" y="1096730"/>
                  <a:pt x="6447220" y="1099967"/>
                  <a:pt x="6418385" y="1107831"/>
                </a:cubicBezTo>
                <a:cubicBezTo>
                  <a:pt x="6382620" y="1117585"/>
                  <a:pt x="6348046" y="1131277"/>
                  <a:pt x="6312877" y="1143000"/>
                </a:cubicBezTo>
                <a:cubicBezTo>
                  <a:pt x="6295293" y="1148862"/>
                  <a:pt x="6275547" y="1150303"/>
                  <a:pt x="6260124" y="1160585"/>
                </a:cubicBezTo>
                <a:cubicBezTo>
                  <a:pt x="6242539" y="1172308"/>
                  <a:pt x="6226273" y="1186303"/>
                  <a:pt x="6207370" y="1195754"/>
                </a:cubicBezTo>
                <a:cubicBezTo>
                  <a:pt x="6190791" y="1204044"/>
                  <a:pt x="6170819" y="1204337"/>
                  <a:pt x="6154616" y="1213339"/>
                </a:cubicBezTo>
                <a:cubicBezTo>
                  <a:pt x="6117667" y="1233866"/>
                  <a:pt x="6084277" y="1260231"/>
                  <a:pt x="6049108" y="1283677"/>
                </a:cubicBezTo>
                <a:cubicBezTo>
                  <a:pt x="6031523" y="1295400"/>
                  <a:pt x="6015257" y="1309394"/>
                  <a:pt x="5996354" y="1318846"/>
                </a:cubicBezTo>
                <a:lnTo>
                  <a:pt x="5926016" y="1354016"/>
                </a:lnTo>
                <a:cubicBezTo>
                  <a:pt x="5920154" y="1371600"/>
                  <a:pt x="5921538" y="1393662"/>
                  <a:pt x="5908431" y="1406769"/>
                </a:cubicBezTo>
                <a:cubicBezTo>
                  <a:pt x="5895324" y="1419876"/>
                  <a:pt x="5872256" y="1416064"/>
                  <a:pt x="5855677" y="1424354"/>
                </a:cubicBezTo>
                <a:cubicBezTo>
                  <a:pt x="5835709" y="1434338"/>
                  <a:pt x="5740548" y="1504314"/>
                  <a:pt x="5732585" y="1512277"/>
                </a:cubicBezTo>
                <a:cubicBezTo>
                  <a:pt x="5711861" y="1533001"/>
                  <a:pt x="5702346" y="1563854"/>
                  <a:pt x="5679831" y="1582616"/>
                </a:cubicBezTo>
                <a:cubicBezTo>
                  <a:pt x="5631124" y="1623205"/>
                  <a:pt x="5521570" y="1688123"/>
                  <a:pt x="5521570" y="1688123"/>
                </a:cubicBezTo>
                <a:cubicBezTo>
                  <a:pt x="5493528" y="1730185"/>
                  <a:pt x="5476724" y="1762861"/>
                  <a:pt x="5433647" y="1793631"/>
                </a:cubicBezTo>
                <a:cubicBezTo>
                  <a:pt x="5412316" y="1808867"/>
                  <a:pt x="5386754" y="1817077"/>
                  <a:pt x="5363308" y="1828800"/>
                </a:cubicBezTo>
                <a:cubicBezTo>
                  <a:pt x="5345723" y="1846385"/>
                  <a:pt x="5326738" y="1862672"/>
                  <a:pt x="5310554" y="1881554"/>
                </a:cubicBezTo>
                <a:cubicBezTo>
                  <a:pt x="5291481" y="1903806"/>
                  <a:pt x="5278524" y="1931169"/>
                  <a:pt x="5257800" y="1951893"/>
                </a:cubicBezTo>
                <a:cubicBezTo>
                  <a:pt x="5139457" y="2070236"/>
                  <a:pt x="5222127" y="1923256"/>
                  <a:pt x="5081954" y="2110154"/>
                </a:cubicBezTo>
                <a:cubicBezTo>
                  <a:pt x="4999358" y="2220282"/>
                  <a:pt x="5049924" y="2159769"/>
                  <a:pt x="4923693" y="2286000"/>
                </a:cubicBezTo>
                <a:cubicBezTo>
                  <a:pt x="4875737" y="2333956"/>
                  <a:pt x="4860757" y="2353910"/>
                  <a:pt x="4800600" y="2391508"/>
                </a:cubicBezTo>
                <a:cubicBezTo>
                  <a:pt x="4778371" y="2405401"/>
                  <a:pt x="4753708" y="2414954"/>
                  <a:pt x="4730262" y="2426677"/>
                </a:cubicBezTo>
                <a:cubicBezTo>
                  <a:pt x="4604954" y="2364023"/>
                  <a:pt x="4678773" y="2385507"/>
                  <a:pt x="4466493" y="2409093"/>
                </a:cubicBezTo>
                <a:cubicBezTo>
                  <a:pt x="4421000" y="2414148"/>
                  <a:pt x="4324412" y="2425923"/>
                  <a:pt x="4273062" y="2444262"/>
                </a:cubicBezTo>
                <a:cubicBezTo>
                  <a:pt x="4213609" y="2465495"/>
                  <a:pt x="4157107" y="2494636"/>
                  <a:pt x="4097216" y="2514600"/>
                </a:cubicBezTo>
                <a:lnTo>
                  <a:pt x="4044462" y="2532185"/>
                </a:lnTo>
                <a:cubicBezTo>
                  <a:pt x="3909977" y="2633050"/>
                  <a:pt x="4038956" y="2542869"/>
                  <a:pt x="3903785" y="2620108"/>
                </a:cubicBezTo>
                <a:cubicBezTo>
                  <a:pt x="3862339" y="2643791"/>
                  <a:pt x="3818440" y="2681069"/>
                  <a:pt x="3780693" y="2708031"/>
                </a:cubicBezTo>
                <a:cubicBezTo>
                  <a:pt x="3763496" y="2720315"/>
                  <a:pt x="3745524" y="2731477"/>
                  <a:pt x="3727939" y="2743200"/>
                </a:cubicBezTo>
                <a:cubicBezTo>
                  <a:pt x="3660206" y="2844800"/>
                  <a:pt x="3731196" y="2752969"/>
                  <a:pt x="3640016" y="2831123"/>
                </a:cubicBezTo>
                <a:cubicBezTo>
                  <a:pt x="3614840" y="2852702"/>
                  <a:pt x="3594852" y="2879883"/>
                  <a:pt x="3569677" y="2901462"/>
                </a:cubicBezTo>
                <a:cubicBezTo>
                  <a:pt x="3553631" y="2915216"/>
                  <a:pt x="3533831" y="2923951"/>
                  <a:pt x="3516924" y="2936631"/>
                </a:cubicBezTo>
                <a:cubicBezTo>
                  <a:pt x="3486898" y="2959150"/>
                  <a:pt x="3459026" y="2984450"/>
                  <a:pt x="3429000" y="3006969"/>
                </a:cubicBezTo>
                <a:cubicBezTo>
                  <a:pt x="3412093" y="3019649"/>
                  <a:pt x="3392482" y="3028609"/>
                  <a:pt x="3376247" y="3042139"/>
                </a:cubicBezTo>
                <a:cubicBezTo>
                  <a:pt x="3269317" y="3131248"/>
                  <a:pt x="3383304" y="3064988"/>
                  <a:pt x="3253154" y="3130062"/>
                </a:cubicBezTo>
                <a:cubicBezTo>
                  <a:pt x="3241431" y="3147647"/>
                  <a:pt x="3233890" y="3168899"/>
                  <a:pt x="3217985" y="3182816"/>
                </a:cubicBezTo>
                <a:cubicBezTo>
                  <a:pt x="3134242" y="3256091"/>
                  <a:pt x="3129541" y="3248888"/>
                  <a:pt x="3042139" y="3270739"/>
                </a:cubicBezTo>
                <a:cubicBezTo>
                  <a:pt x="2995247" y="3300047"/>
                  <a:pt x="2945700" y="3325483"/>
                  <a:pt x="2901462" y="3358662"/>
                </a:cubicBezTo>
                <a:cubicBezTo>
                  <a:pt x="2885529" y="3370612"/>
                  <a:pt x="2804086" y="3433727"/>
                  <a:pt x="2778370" y="3446585"/>
                </a:cubicBezTo>
                <a:cubicBezTo>
                  <a:pt x="2761791" y="3454874"/>
                  <a:pt x="2743201" y="3458308"/>
                  <a:pt x="2725616" y="3464169"/>
                </a:cubicBezTo>
                <a:cubicBezTo>
                  <a:pt x="2708031" y="3446585"/>
                  <a:pt x="2697687" y="3412876"/>
                  <a:pt x="2672862" y="3411416"/>
                </a:cubicBezTo>
                <a:cubicBezTo>
                  <a:pt x="2420763" y="3396587"/>
                  <a:pt x="2494484" y="3426496"/>
                  <a:pt x="2356339" y="3481754"/>
                </a:cubicBezTo>
                <a:cubicBezTo>
                  <a:pt x="2321919" y="3495522"/>
                  <a:pt x="2286000" y="3505200"/>
                  <a:pt x="2250831" y="3516923"/>
                </a:cubicBezTo>
                <a:cubicBezTo>
                  <a:pt x="2222095" y="3536081"/>
                  <a:pt x="2131369" y="3597774"/>
                  <a:pt x="2110154" y="3604846"/>
                </a:cubicBezTo>
                <a:cubicBezTo>
                  <a:pt x="2070834" y="3617953"/>
                  <a:pt x="2027841" y="3615017"/>
                  <a:pt x="1987062" y="3622431"/>
                </a:cubicBezTo>
                <a:cubicBezTo>
                  <a:pt x="1963284" y="3626754"/>
                  <a:pt x="1940422" y="3635276"/>
                  <a:pt x="1916724" y="3640016"/>
                </a:cubicBezTo>
                <a:cubicBezTo>
                  <a:pt x="1881762" y="3647008"/>
                  <a:pt x="1846385" y="3651739"/>
                  <a:pt x="1811216" y="3657600"/>
                </a:cubicBezTo>
                <a:cubicBezTo>
                  <a:pt x="1548269" y="3745248"/>
                  <a:pt x="1915814" y="3632755"/>
                  <a:pt x="1424354" y="3710354"/>
                </a:cubicBezTo>
                <a:cubicBezTo>
                  <a:pt x="1403479" y="3713650"/>
                  <a:pt x="1389949" y="3735037"/>
                  <a:pt x="1371600" y="3745523"/>
                </a:cubicBezTo>
                <a:cubicBezTo>
                  <a:pt x="1348840" y="3758529"/>
                  <a:pt x="1323740" y="3767206"/>
                  <a:pt x="1301262" y="3780693"/>
                </a:cubicBezTo>
                <a:cubicBezTo>
                  <a:pt x="1265017" y="3802440"/>
                  <a:pt x="1237201" y="3842741"/>
                  <a:pt x="1195754" y="3851031"/>
                </a:cubicBezTo>
                <a:cubicBezTo>
                  <a:pt x="1089655" y="3872251"/>
                  <a:pt x="1136185" y="3859165"/>
                  <a:pt x="1055077" y="3886200"/>
                </a:cubicBezTo>
                <a:cubicBezTo>
                  <a:pt x="980282" y="3998393"/>
                  <a:pt x="1073225" y="3885919"/>
                  <a:pt x="931985" y="3956539"/>
                </a:cubicBezTo>
                <a:cubicBezTo>
                  <a:pt x="898415" y="3973324"/>
                  <a:pt x="874416" y="4004802"/>
                  <a:pt x="844062" y="4026877"/>
                </a:cubicBezTo>
                <a:cubicBezTo>
                  <a:pt x="784276" y="4070358"/>
                  <a:pt x="734478" y="4103987"/>
                  <a:pt x="668216" y="4132385"/>
                </a:cubicBezTo>
                <a:cubicBezTo>
                  <a:pt x="651179" y="4139687"/>
                  <a:pt x="633047" y="4144108"/>
                  <a:pt x="615462" y="4149969"/>
                </a:cubicBezTo>
                <a:cubicBezTo>
                  <a:pt x="603739" y="4161692"/>
                  <a:pt x="594509" y="4176609"/>
                  <a:pt x="580293" y="4185139"/>
                </a:cubicBezTo>
                <a:cubicBezTo>
                  <a:pt x="560598" y="4196956"/>
                  <a:pt x="472523" y="4215711"/>
                  <a:pt x="457200" y="4220308"/>
                </a:cubicBezTo>
                <a:cubicBezTo>
                  <a:pt x="421692" y="4230960"/>
                  <a:pt x="386862" y="4243754"/>
                  <a:pt x="351693" y="4255477"/>
                </a:cubicBezTo>
                <a:lnTo>
                  <a:pt x="246185" y="4290646"/>
                </a:lnTo>
                <a:cubicBezTo>
                  <a:pt x="228600" y="4296508"/>
                  <a:pt x="211607" y="4304596"/>
                  <a:pt x="193431" y="4308231"/>
                </a:cubicBezTo>
                <a:lnTo>
                  <a:pt x="105508" y="4325816"/>
                </a:lnTo>
                <a:cubicBezTo>
                  <a:pt x="52753" y="4360985"/>
                  <a:pt x="46893" y="4355123"/>
                  <a:pt x="17585" y="4413739"/>
                </a:cubicBezTo>
                <a:cubicBezTo>
                  <a:pt x="9295" y="4430318"/>
                  <a:pt x="0" y="4466493"/>
                  <a:pt x="0" y="4466493"/>
                </a:cubicBezTo>
              </a:path>
            </a:pathLst>
          </a:cu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57400" y="3581400"/>
            <a:ext cx="16642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problem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410200" y="4495800"/>
            <a:ext cx="15969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solution</a:t>
            </a:r>
            <a:endParaRPr lang="en-US" sz="3200" dirty="0"/>
          </a:p>
        </p:txBody>
      </p:sp>
      <p:sp>
        <p:nvSpPr>
          <p:cNvPr id="7" name="Freeform 6"/>
          <p:cNvSpPr/>
          <p:nvPr/>
        </p:nvSpPr>
        <p:spPr>
          <a:xfrm>
            <a:off x="4853354" y="4097215"/>
            <a:ext cx="3464169" cy="2075570"/>
          </a:xfrm>
          <a:custGeom>
            <a:avLst/>
            <a:gdLst>
              <a:gd name="connsiteX0" fmla="*/ 0 w 3464169"/>
              <a:gd name="connsiteY0" fmla="*/ 0 h 2075570"/>
              <a:gd name="connsiteX1" fmla="*/ 105508 w 3464169"/>
              <a:gd name="connsiteY1" fmla="*/ 52754 h 2075570"/>
              <a:gd name="connsiteX2" fmla="*/ 211015 w 3464169"/>
              <a:gd name="connsiteY2" fmla="*/ 87923 h 2075570"/>
              <a:gd name="connsiteX3" fmla="*/ 334108 w 3464169"/>
              <a:gd name="connsiteY3" fmla="*/ 140677 h 2075570"/>
              <a:gd name="connsiteX4" fmla="*/ 386861 w 3464169"/>
              <a:gd name="connsiteY4" fmla="*/ 175847 h 2075570"/>
              <a:gd name="connsiteX5" fmla="*/ 492369 w 3464169"/>
              <a:gd name="connsiteY5" fmla="*/ 211016 h 2075570"/>
              <a:gd name="connsiteX6" fmla="*/ 562708 w 3464169"/>
              <a:gd name="connsiteY6" fmla="*/ 298939 h 2075570"/>
              <a:gd name="connsiteX7" fmla="*/ 703384 w 3464169"/>
              <a:gd name="connsiteY7" fmla="*/ 369277 h 2075570"/>
              <a:gd name="connsiteX8" fmla="*/ 738554 w 3464169"/>
              <a:gd name="connsiteY8" fmla="*/ 404447 h 2075570"/>
              <a:gd name="connsiteX9" fmla="*/ 791308 w 3464169"/>
              <a:gd name="connsiteY9" fmla="*/ 439616 h 2075570"/>
              <a:gd name="connsiteX10" fmla="*/ 826477 w 3464169"/>
              <a:gd name="connsiteY10" fmla="*/ 492370 h 2075570"/>
              <a:gd name="connsiteX11" fmla="*/ 879231 w 3464169"/>
              <a:gd name="connsiteY11" fmla="*/ 597877 h 2075570"/>
              <a:gd name="connsiteX12" fmla="*/ 931984 w 3464169"/>
              <a:gd name="connsiteY12" fmla="*/ 633047 h 2075570"/>
              <a:gd name="connsiteX13" fmla="*/ 967154 w 3464169"/>
              <a:gd name="connsiteY13" fmla="*/ 685800 h 2075570"/>
              <a:gd name="connsiteX14" fmla="*/ 1301261 w 3464169"/>
              <a:gd name="connsiteY14" fmla="*/ 738554 h 2075570"/>
              <a:gd name="connsiteX15" fmla="*/ 1441938 w 3464169"/>
              <a:gd name="connsiteY15" fmla="*/ 773723 h 2075570"/>
              <a:gd name="connsiteX16" fmla="*/ 1565031 w 3464169"/>
              <a:gd name="connsiteY16" fmla="*/ 808893 h 2075570"/>
              <a:gd name="connsiteX17" fmla="*/ 1740877 w 3464169"/>
              <a:gd name="connsiteY17" fmla="*/ 826477 h 2075570"/>
              <a:gd name="connsiteX18" fmla="*/ 1793631 w 3464169"/>
              <a:gd name="connsiteY18" fmla="*/ 844062 h 2075570"/>
              <a:gd name="connsiteX19" fmla="*/ 1899138 w 3464169"/>
              <a:gd name="connsiteY19" fmla="*/ 861647 h 2075570"/>
              <a:gd name="connsiteX20" fmla="*/ 1987061 w 3464169"/>
              <a:gd name="connsiteY20" fmla="*/ 879231 h 2075570"/>
              <a:gd name="connsiteX21" fmla="*/ 2022231 w 3464169"/>
              <a:gd name="connsiteY21" fmla="*/ 931985 h 2075570"/>
              <a:gd name="connsiteX22" fmla="*/ 2074984 w 3464169"/>
              <a:gd name="connsiteY22" fmla="*/ 967154 h 2075570"/>
              <a:gd name="connsiteX23" fmla="*/ 2110154 w 3464169"/>
              <a:gd name="connsiteY23" fmla="*/ 1002323 h 2075570"/>
              <a:gd name="connsiteX24" fmla="*/ 2215661 w 3464169"/>
              <a:gd name="connsiteY24" fmla="*/ 1090247 h 2075570"/>
              <a:gd name="connsiteX25" fmla="*/ 2198077 w 3464169"/>
              <a:gd name="connsiteY25" fmla="*/ 1143000 h 2075570"/>
              <a:gd name="connsiteX26" fmla="*/ 2215661 w 3464169"/>
              <a:gd name="connsiteY26" fmla="*/ 1213339 h 2075570"/>
              <a:gd name="connsiteX27" fmla="*/ 2303584 w 3464169"/>
              <a:gd name="connsiteY27" fmla="*/ 1283677 h 2075570"/>
              <a:gd name="connsiteX28" fmla="*/ 2338754 w 3464169"/>
              <a:gd name="connsiteY28" fmla="*/ 1318847 h 2075570"/>
              <a:gd name="connsiteX29" fmla="*/ 2409092 w 3464169"/>
              <a:gd name="connsiteY29" fmla="*/ 1371600 h 2075570"/>
              <a:gd name="connsiteX30" fmla="*/ 2444261 w 3464169"/>
              <a:gd name="connsiteY30" fmla="*/ 1406770 h 2075570"/>
              <a:gd name="connsiteX31" fmla="*/ 2708031 w 3464169"/>
              <a:gd name="connsiteY31" fmla="*/ 1441939 h 2075570"/>
              <a:gd name="connsiteX32" fmla="*/ 2637692 w 3464169"/>
              <a:gd name="connsiteY32" fmla="*/ 1459523 h 2075570"/>
              <a:gd name="connsiteX33" fmla="*/ 2672861 w 3464169"/>
              <a:gd name="connsiteY33" fmla="*/ 1547447 h 2075570"/>
              <a:gd name="connsiteX34" fmla="*/ 2690446 w 3464169"/>
              <a:gd name="connsiteY34" fmla="*/ 1600200 h 2075570"/>
              <a:gd name="connsiteX35" fmla="*/ 2743200 w 3464169"/>
              <a:gd name="connsiteY35" fmla="*/ 1635370 h 2075570"/>
              <a:gd name="connsiteX36" fmla="*/ 2795954 w 3464169"/>
              <a:gd name="connsiteY36" fmla="*/ 1688123 h 2075570"/>
              <a:gd name="connsiteX37" fmla="*/ 2919046 w 3464169"/>
              <a:gd name="connsiteY37" fmla="*/ 1846385 h 2075570"/>
              <a:gd name="connsiteX38" fmla="*/ 3006969 w 3464169"/>
              <a:gd name="connsiteY38" fmla="*/ 1951893 h 2075570"/>
              <a:gd name="connsiteX39" fmla="*/ 3059723 w 3464169"/>
              <a:gd name="connsiteY39" fmla="*/ 1987062 h 2075570"/>
              <a:gd name="connsiteX40" fmla="*/ 3147646 w 3464169"/>
              <a:gd name="connsiteY40" fmla="*/ 2004647 h 2075570"/>
              <a:gd name="connsiteX41" fmla="*/ 3217984 w 3464169"/>
              <a:gd name="connsiteY41" fmla="*/ 2022231 h 2075570"/>
              <a:gd name="connsiteX42" fmla="*/ 3270738 w 3464169"/>
              <a:gd name="connsiteY42" fmla="*/ 2039816 h 2075570"/>
              <a:gd name="connsiteX43" fmla="*/ 3358661 w 3464169"/>
              <a:gd name="connsiteY43" fmla="*/ 2057400 h 2075570"/>
              <a:gd name="connsiteX44" fmla="*/ 3464169 w 3464169"/>
              <a:gd name="connsiteY44" fmla="*/ 2074985 h 2075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3464169" h="2075570">
                <a:moveTo>
                  <a:pt x="0" y="0"/>
                </a:moveTo>
                <a:cubicBezTo>
                  <a:pt x="35169" y="17585"/>
                  <a:pt x="69212" y="37631"/>
                  <a:pt x="105508" y="52754"/>
                </a:cubicBezTo>
                <a:cubicBezTo>
                  <a:pt x="139728" y="67012"/>
                  <a:pt x="177857" y="71344"/>
                  <a:pt x="211015" y="87923"/>
                </a:cubicBezTo>
                <a:cubicBezTo>
                  <a:pt x="297933" y="131383"/>
                  <a:pt x="256485" y="114804"/>
                  <a:pt x="334108" y="140677"/>
                </a:cubicBezTo>
                <a:cubicBezTo>
                  <a:pt x="351692" y="152400"/>
                  <a:pt x="367549" y="167264"/>
                  <a:pt x="386861" y="175847"/>
                </a:cubicBezTo>
                <a:cubicBezTo>
                  <a:pt x="420737" y="190903"/>
                  <a:pt x="461999" y="189757"/>
                  <a:pt x="492369" y="211016"/>
                </a:cubicBezTo>
                <a:cubicBezTo>
                  <a:pt x="523117" y="232539"/>
                  <a:pt x="536169" y="272400"/>
                  <a:pt x="562708" y="298939"/>
                </a:cubicBezTo>
                <a:cubicBezTo>
                  <a:pt x="622490" y="358721"/>
                  <a:pt x="629261" y="350747"/>
                  <a:pt x="703384" y="369277"/>
                </a:cubicBezTo>
                <a:cubicBezTo>
                  <a:pt x="715107" y="381000"/>
                  <a:pt x="725608" y="394090"/>
                  <a:pt x="738554" y="404447"/>
                </a:cubicBezTo>
                <a:cubicBezTo>
                  <a:pt x="755057" y="417649"/>
                  <a:pt x="776364" y="424672"/>
                  <a:pt x="791308" y="439616"/>
                </a:cubicBezTo>
                <a:cubicBezTo>
                  <a:pt x="806252" y="454560"/>
                  <a:pt x="814754" y="474785"/>
                  <a:pt x="826477" y="492370"/>
                </a:cubicBezTo>
                <a:cubicBezTo>
                  <a:pt x="840779" y="535278"/>
                  <a:pt x="845141" y="563787"/>
                  <a:pt x="879231" y="597877"/>
                </a:cubicBezTo>
                <a:cubicBezTo>
                  <a:pt x="894175" y="612821"/>
                  <a:pt x="914400" y="621324"/>
                  <a:pt x="931984" y="633047"/>
                </a:cubicBezTo>
                <a:cubicBezTo>
                  <a:pt x="943707" y="650631"/>
                  <a:pt x="949232" y="674599"/>
                  <a:pt x="967154" y="685800"/>
                </a:cubicBezTo>
                <a:cubicBezTo>
                  <a:pt x="1050437" y="737852"/>
                  <a:pt x="1230984" y="733148"/>
                  <a:pt x="1301261" y="738554"/>
                </a:cubicBezTo>
                <a:cubicBezTo>
                  <a:pt x="1421850" y="778751"/>
                  <a:pt x="1272179" y="731284"/>
                  <a:pt x="1441938" y="773723"/>
                </a:cubicBezTo>
                <a:cubicBezTo>
                  <a:pt x="1508747" y="790425"/>
                  <a:pt x="1488279" y="797928"/>
                  <a:pt x="1565031" y="808893"/>
                </a:cubicBezTo>
                <a:cubicBezTo>
                  <a:pt x="1623347" y="817224"/>
                  <a:pt x="1682262" y="820616"/>
                  <a:pt x="1740877" y="826477"/>
                </a:cubicBezTo>
                <a:cubicBezTo>
                  <a:pt x="1758462" y="832339"/>
                  <a:pt x="1775537" y="840041"/>
                  <a:pt x="1793631" y="844062"/>
                </a:cubicBezTo>
                <a:cubicBezTo>
                  <a:pt x="1828436" y="851797"/>
                  <a:pt x="1864059" y="855269"/>
                  <a:pt x="1899138" y="861647"/>
                </a:cubicBezTo>
                <a:cubicBezTo>
                  <a:pt x="1928544" y="866994"/>
                  <a:pt x="1957753" y="873370"/>
                  <a:pt x="1987061" y="879231"/>
                </a:cubicBezTo>
                <a:cubicBezTo>
                  <a:pt x="1998784" y="896816"/>
                  <a:pt x="2007287" y="917041"/>
                  <a:pt x="2022231" y="931985"/>
                </a:cubicBezTo>
                <a:cubicBezTo>
                  <a:pt x="2037175" y="946929"/>
                  <a:pt x="2058481" y="953952"/>
                  <a:pt x="2074984" y="967154"/>
                </a:cubicBezTo>
                <a:cubicBezTo>
                  <a:pt x="2087930" y="977511"/>
                  <a:pt x="2097208" y="991966"/>
                  <a:pt x="2110154" y="1002323"/>
                </a:cubicBezTo>
                <a:cubicBezTo>
                  <a:pt x="2232553" y="1100242"/>
                  <a:pt x="2090362" y="964946"/>
                  <a:pt x="2215661" y="1090247"/>
                </a:cubicBezTo>
                <a:cubicBezTo>
                  <a:pt x="2209800" y="1107831"/>
                  <a:pt x="2207613" y="1127106"/>
                  <a:pt x="2198077" y="1143000"/>
                </a:cubicBezTo>
                <a:cubicBezTo>
                  <a:pt x="2162282" y="1202659"/>
                  <a:pt x="2130862" y="1156806"/>
                  <a:pt x="2215661" y="1213339"/>
                </a:cubicBezTo>
                <a:cubicBezTo>
                  <a:pt x="2285710" y="1318411"/>
                  <a:pt x="2209209" y="1227052"/>
                  <a:pt x="2303584" y="1283677"/>
                </a:cubicBezTo>
                <a:cubicBezTo>
                  <a:pt x="2317801" y="1292207"/>
                  <a:pt x="2326017" y="1308233"/>
                  <a:pt x="2338754" y="1318847"/>
                </a:cubicBezTo>
                <a:cubicBezTo>
                  <a:pt x="2361269" y="1337609"/>
                  <a:pt x="2386577" y="1352838"/>
                  <a:pt x="2409092" y="1371600"/>
                </a:cubicBezTo>
                <a:cubicBezTo>
                  <a:pt x="2421828" y="1382214"/>
                  <a:pt x="2429022" y="1400239"/>
                  <a:pt x="2444261" y="1406770"/>
                </a:cubicBezTo>
                <a:cubicBezTo>
                  <a:pt x="2488597" y="1425771"/>
                  <a:pt x="2702204" y="1441356"/>
                  <a:pt x="2708031" y="1441939"/>
                </a:cubicBezTo>
                <a:cubicBezTo>
                  <a:pt x="2684585" y="1447800"/>
                  <a:pt x="2645335" y="1436595"/>
                  <a:pt x="2637692" y="1459523"/>
                </a:cubicBezTo>
                <a:cubicBezTo>
                  <a:pt x="2627710" y="1489469"/>
                  <a:pt x="2661778" y="1517891"/>
                  <a:pt x="2672861" y="1547447"/>
                </a:cubicBezTo>
                <a:cubicBezTo>
                  <a:pt x="2679369" y="1564802"/>
                  <a:pt x="2678867" y="1585726"/>
                  <a:pt x="2690446" y="1600200"/>
                </a:cubicBezTo>
                <a:cubicBezTo>
                  <a:pt x="2703649" y="1616703"/>
                  <a:pt x="2726964" y="1621840"/>
                  <a:pt x="2743200" y="1635370"/>
                </a:cubicBezTo>
                <a:cubicBezTo>
                  <a:pt x="2762304" y="1651290"/>
                  <a:pt x="2778369" y="1670539"/>
                  <a:pt x="2795954" y="1688123"/>
                </a:cubicBezTo>
                <a:cubicBezTo>
                  <a:pt x="2844000" y="1832267"/>
                  <a:pt x="2760894" y="1609155"/>
                  <a:pt x="2919046" y="1846385"/>
                </a:cubicBezTo>
                <a:cubicBezTo>
                  <a:pt x="2953627" y="1898256"/>
                  <a:pt x="2956195" y="1909582"/>
                  <a:pt x="3006969" y="1951893"/>
                </a:cubicBezTo>
                <a:cubicBezTo>
                  <a:pt x="3023205" y="1965423"/>
                  <a:pt x="3039935" y="1979641"/>
                  <a:pt x="3059723" y="1987062"/>
                </a:cubicBezTo>
                <a:cubicBezTo>
                  <a:pt x="3087708" y="1997556"/>
                  <a:pt x="3118470" y="1998163"/>
                  <a:pt x="3147646" y="2004647"/>
                </a:cubicBezTo>
                <a:cubicBezTo>
                  <a:pt x="3171238" y="2009890"/>
                  <a:pt x="3194746" y="2015592"/>
                  <a:pt x="3217984" y="2022231"/>
                </a:cubicBezTo>
                <a:cubicBezTo>
                  <a:pt x="3235807" y="2027323"/>
                  <a:pt x="3252756" y="2035320"/>
                  <a:pt x="3270738" y="2039816"/>
                </a:cubicBezTo>
                <a:cubicBezTo>
                  <a:pt x="3299734" y="2047065"/>
                  <a:pt x="3329665" y="2050151"/>
                  <a:pt x="3358661" y="2057400"/>
                </a:cubicBezTo>
                <a:cubicBezTo>
                  <a:pt x="3451245" y="2080546"/>
                  <a:pt x="3370919" y="2074985"/>
                  <a:pt x="3464169" y="2074985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400800" y="3581400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specification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99110" y="5732530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1336384" y="3341077"/>
            <a:ext cx="3516970" cy="756138"/>
          </a:xfrm>
          <a:custGeom>
            <a:avLst/>
            <a:gdLst>
              <a:gd name="connsiteX0" fmla="*/ 3516970 w 3516970"/>
              <a:gd name="connsiteY0" fmla="*/ 756138 h 756138"/>
              <a:gd name="connsiteX1" fmla="*/ 3323539 w 3516970"/>
              <a:gd name="connsiteY1" fmla="*/ 720969 h 756138"/>
              <a:gd name="connsiteX2" fmla="*/ 3218031 w 3516970"/>
              <a:gd name="connsiteY2" fmla="*/ 685800 h 756138"/>
              <a:gd name="connsiteX3" fmla="*/ 3094939 w 3516970"/>
              <a:gd name="connsiteY3" fmla="*/ 650631 h 756138"/>
              <a:gd name="connsiteX4" fmla="*/ 3024601 w 3516970"/>
              <a:gd name="connsiteY4" fmla="*/ 633046 h 756138"/>
              <a:gd name="connsiteX5" fmla="*/ 2971847 w 3516970"/>
              <a:gd name="connsiteY5" fmla="*/ 615461 h 756138"/>
              <a:gd name="connsiteX6" fmla="*/ 2708078 w 3516970"/>
              <a:gd name="connsiteY6" fmla="*/ 580292 h 756138"/>
              <a:gd name="connsiteX7" fmla="*/ 2567401 w 3516970"/>
              <a:gd name="connsiteY7" fmla="*/ 562708 h 756138"/>
              <a:gd name="connsiteX8" fmla="*/ 2321216 w 3516970"/>
              <a:gd name="connsiteY8" fmla="*/ 527538 h 756138"/>
              <a:gd name="connsiteX9" fmla="*/ 2268462 w 3516970"/>
              <a:gd name="connsiteY9" fmla="*/ 509954 h 756138"/>
              <a:gd name="connsiteX10" fmla="*/ 1494739 w 3516970"/>
              <a:gd name="connsiteY10" fmla="*/ 545123 h 756138"/>
              <a:gd name="connsiteX11" fmla="*/ 1125462 w 3516970"/>
              <a:gd name="connsiteY11" fmla="*/ 527538 h 756138"/>
              <a:gd name="connsiteX12" fmla="*/ 1055124 w 3516970"/>
              <a:gd name="connsiteY12" fmla="*/ 509954 h 756138"/>
              <a:gd name="connsiteX13" fmla="*/ 615508 w 3516970"/>
              <a:gd name="connsiteY13" fmla="*/ 492369 h 756138"/>
              <a:gd name="connsiteX14" fmla="*/ 545170 w 3516970"/>
              <a:gd name="connsiteY14" fmla="*/ 474785 h 756138"/>
              <a:gd name="connsiteX15" fmla="*/ 492416 w 3516970"/>
              <a:gd name="connsiteY15" fmla="*/ 457200 h 756138"/>
              <a:gd name="connsiteX16" fmla="*/ 404493 w 3516970"/>
              <a:gd name="connsiteY16" fmla="*/ 439615 h 756138"/>
              <a:gd name="connsiteX17" fmla="*/ 351739 w 3516970"/>
              <a:gd name="connsiteY17" fmla="*/ 404446 h 756138"/>
              <a:gd name="connsiteX18" fmla="*/ 246231 w 3516970"/>
              <a:gd name="connsiteY18" fmla="*/ 369277 h 756138"/>
              <a:gd name="connsiteX19" fmla="*/ 193478 w 3516970"/>
              <a:gd name="connsiteY19" fmla="*/ 334108 h 756138"/>
              <a:gd name="connsiteX20" fmla="*/ 140724 w 3516970"/>
              <a:gd name="connsiteY20" fmla="*/ 316523 h 756138"/>
              <a:gd name="connsiteX21" fmla="*/ 105554 w 3516970"/>
              <a:gd name="connsiteY21" fmla="*/ 263769 h 756138"/>
              <a:gd name="connsiteX22" fmla="*/ 87970 w 3516970"/>
              <a:gd name="connsiteY22" fmla="*/ 211015 h 756138"/>
              <a:gd name="connsiteX23" fmla="*/ 35216 w 3516970"/>
              <a:gd name="connsiteY23" fmla="*/ 158261 h 756138"/>
              <a:gd name="connsiteX24" fmla="*/ 17631 w 3516970"/>
              <a:gd name="connsiteY24" fmla="*/ 70338 h 756138"/>
              <a:gd name="connsiteX25" fmla="*/ 47 w 3516970"/>
              <a:gd name="connsiteY25" fmla="*/ 0 h 75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516970" h="756138">
                <a:moveTo>
                  <a:pt x="3516970" y="756138"/>
                </a:moveTo>
                <a:cubicBezTo>
                  <a:pt x="3482490" y="750391"/>
                  <a:pt x="3362170" y="731505"/>
                  <a:pt x="3323539" y="720969"/>
                </a:cubicBezTo>
                <a:cubicBezTo>
                  <a:pt x="3287774" y="711215"/>
                  <a:pt x="3253996" y="694791"/>
                  <a:pt x="3218031" y="685800"/>
                </a:cubicBezTo>
                <a:cubicBezTo>
                  <a:pt x="2998144" y="630827"/>
                  <a:pt x="3271528" y="701085"/>
                  <a:pt x="3094939" y="650631"/>
                </a:cubicBezTo>
                <a:cubicBezTo>
                  <a:pt x="3071701" y="643992"/>
                  <a:pt x="3047839" y="639686"/>
                  <a:pt x="3024601" y="633046"/>
                </a:cubicBezTo>
                <a:cubicBezTo>
                  <a:pt x="3006778" y="627954"/>
                  <a:pt x="2989942" y="619482"/>
                  <a:pt x="2971847" y="615461"/>
                </a:cubicBezTo>
                <a:cubicBezTo>
                  <a:pt x="2889728" y="597212"/>
                  <a:pt x="2789015" y="589814"/>
                  <a:pt x="2708078" y="580292"/>
                </a:cubicBezTo>
                <a:lnTo>
                  <a:pt x="2567401" y="562708"/>
                </a:lnTo>
                <a:lnTo>
                  <a:pt x="2321216" y="527538"/>
                </a:lnTo>
                <a:cubicBezTo>
                  <a:pt x="2303631" y="521677"/>
                  <a:pt x="2286998" y="509954"/>
                  <a:pt x="2268462" y="509954"/>
                </a:cubicBezTo>
                <a:cubicBezTo>
                  <a:pt x="1583069" y="509954"/>
                  <a:pt x="1771379" y="452908"/>
                  <a:pt x="1494739" y="545123"/>
                </a:cubicBezTo>
                <a:cubicBezTo>
                  <a:pt x="1371647" y="539261"/>
                  <a:pt x="1248301" y="537365"/>
                  <a:pt x="1125462" y="527538"/>
                </a:cubicBezTo>
                <a:cubicBezTo>
                  <a:pt x="1101371" y="525611"/>
                  <a:pt x="1079234" y="511617"/>
                  <a:pt x="1055124" y="509954"/>
                </a:cubicBezTo>
                <a:cubicBezTo>
                  <a:pt x="908816" y="499864"/>
                  <a:pt x="762047" y="498231"/>
                  <a:pt x="615508" y="492369"/>
                </a:cubicBezTo>
                <a:cubicBezTo>
                  <a:pt x="592062" y="486508"/>
                  <a:pt x="568408" y="481424"/>
                  <a:pt x="545170" y="474785"/>
                </a:cubicBezTo>
                <a:cubicBezTo>
                  <a:pt x="527347" y="469693"/>
                  <a:pt x="510398" y="461696"/>
                  <a:pt x="492416" y="457200"/>
                </a:cubicBezTo>
                <a:cubicBezTo>
                  <a:pt x="463420" y="449951"/>
                  <a:pt x="433801" y="445477"/>
                  <a:pt x="404493" y="439615"/>
                </a:cubicBezTo>
                <a:cubicBezTo>
                  <a:pt x="386908" y="427892"/>
                  <a:pt x="371052" y="413029"/>
                  <a:pt x="351739" y="404446"/>
                </a:cubicBezTo>
                <a:cubicBezTo>
                  <a:pt x="317862" y="389390"/>
                  <a:pt x="246231" y="369277"/>
                  <a:pt x="246231" y="369277"/>
                </a:cubicBezTo>
                <a:cubicBezTo>
                  <a:pt x="228647" y="357554"/>
                  <a:pt x="212381" y="343559"/>
                  <a:pt x="193478" y="334108"/>
                </a:cubicBezTo>
                <a:cubicBezTo>
                  <a:pt x="176899" y="325818"/>
                  <a:pt x="155198" y="328102"/>
                  <a:pt x="140724" y="316523"/>
                </a:cubicBezTo>
                <a:cubicBezTo>
                  <a:pt x="124221" y="303321"/>
                  <a:pt x="117277" y="281354"/>
                  <a:pt x="105554" y="263769"/>
                </a:cubicBezTo>
                <a:cubicBezTo>
                  <a:pt x="99693" y="246184"/>
                  <a:pt x="98252" y="226438"/>
                  <a:pt x="87970" y="211015"/>
                </a:cubicBezTo>
                <a:cubicBezTo>
                  <a:pt x="74176" y="190323"/>
                  <a:pt x="46338" y="180504"/>
                  <a:pt x="35216" y="158261"/>
                </a:cubicBezTo>
                <a:cubicBezTo>
                  <a:pt x="21850" y="131528"/>
                  <a:pt x="24880" y="99334"/>
                  <a:pt x="17631" y="70338"/>
                </a:cubicBezTo>
                <a:cubicBezTo>
                  <a:pt x="-1807" y="-7412"/>
                  <a:pt x="47" y="42267"/>
                  <a:pt x="47" y="0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399110" y="2819400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79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Analysis is an attempt to understand</a:t>
            </a:r>
          </a:p>
          <a:p>
            <a:r>
              <a:rPr lang="en-US" dirty="0" smtClean="0"/>
              <a:t>We try to decipher what an acceptable solution will look like</a:t>
            </a:r>
          </a:p>
          <a:p>
            <a:r>
              <a:rPr lang="en-US" dirty="0" smtClean="0"/>
              <a:t>A team has some prior experiences that provide some starting points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265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Domain analysis is an examination of the broader set of ideas within which the problem is framed.</a:t>
            </a:r>
          </a:p>
          <a:p>
            <a:r>
              <a:rPr lang="en-US" dirty="0"/>
              <a:t>The process by which a software engineer learns enough background information so that he or she can understand the problem and make good decisions during requirements analysis and other stages of the software engineering process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428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Establishes the scope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059303" y="4484132"/>
            <a:ext cx="5257800" cy="2057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03475" y="486513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OBD II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01949" y="5067438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wireless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64893" y="3874532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OBD I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92971" y="5512832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wifi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11062" y="5512832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bluetooth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30703" y="4243864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laptop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80638" y="6322497"/>
            <a:ext cx="263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Insurance rating system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98290" y="5512887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Cell phone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532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30238"/>
            <a:ext cx="9144000" cy="385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748577"/>
      </p:ext>
    </p:extLst>
  </p:cSld>
  <p:clrMapOvr>
    <a:masterClrMapping/>
  </p:clrMapOvr>
</p:sld>
</file>

<file path=ppt/theme/theme1.xml><?xml version="1.0" encoding="utf-8"?>
<a:theme xmlns:a="http://schemas.openxmlformats.org/drawingml/2006/main" name="syse802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syse802Template</Template>
  <TotalTime>44250</TotalTime>
  <Words>666</Words>
  <Application>Microsoft Office PowerPoint</Application>
  <PresentationFormat>On-screen Show (4:3)</PresentationFormat>
  <Paragraphs>118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syse802Template</vt:lpstr>
      <vt:lpstr>CPSC 371</vt:lpstr>
      <vt:lpstr>PowerPoint Presentation</vt:lpstr>
      <vt:lpstr>Process</vt:lpstr>
      <vt:lpstr>PowerPoint Presentation</vt:lpstr>
      <vt:lpstr>Specification and design</vt:lpstr>
      <vt:lpstr>Analysis</vt:lpstr>
      <vt:lpstr>Domain analysis</vt:lpstr>
      <vt:lpstr>Context diagram</vt:lpstr>
      <vt:lpstr>Use cases</vt:lpstr>
      <vt:lpstr>QFD – House of Quality</vt:lpstr>
      <vt:lpstr>Feature models</vt:lpstr>
      <vt:lpstr>Configurations</vt:lpstr>
      <vt:lpstr>Value chains</vt:lpstr>
      <vt:lpstr>Business models</vt:lpstr>
      <vt:lpstr>Rationale for business models</vt:lpstr>
      <vt:lpstr>Requirements</vt:lpstr>
      <vt:lpstr>Requirements</vt:lpstr>
      <vt:lpstr>Structuring requirements</vt:lpstr>
      <vt:lpstr>Fault analysis</vt:lpstr>
      <vt:lpstr>Error models</vt:lpstr>
      <vt:lpstr>Time points</vt:lpstr>
      <vt:lpstr>Quality attribute scenarios</vt:lpstr>
      <vt:lpstr>Hazards</vt:lpstr>
      <vt:lpstr>Eliciting requirements at scale – KJ Method</vt:lpstr>
      <vt:lpstr>Cyber-physical systems feedback control loop</vt:lpstr>
      <vt:lpstr>Process</vt:lpstr>
      <vt:lpstr>Agile</vt:lpstr>
      <vt:lpstr>Kanban</vt:lpstr>
      <vt:lpstr>CAS</vt:lpstr>
      <vt:lpstr>V model</vt:lpstr>
      <vt:lpstr>Increasing complexity in V&amp;V</vt:lpstr>
      <vt:lpstr>PowerPoint Presentation</vt:lpstr>
    </vt:vector>
  </TitlesOfParts>
  <Company>Clemson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SYSE 802</dc:title>
  <dc:creator>McGregor</dc:creator>
  <cp:lastModifiedBy>Windows User</cp:lastModifiedBy>
  <cp:revision>168</cp:revision>
  <dcterms:created xsi:type="dcterms:W3CDTF">2010-10-17T00:36:11Z</dcterms:created>
  <dcterms:modified xsi:type="dcterms:W3CDTF">2014-12-02T13:45:38Z</dcterms:modified>
</cp:coreProperties>
</file>