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0" r:id="rId2"/>
    <p:sldId id="277" r:id="rId3"/>
    <p:sldId id="278" r:id="rId4"/>
    <p:sldId id="261" r:id="rId5"/>
    <p:sldId id="262" r:id="rId6"/>
    <p:sldId id="263" r:id="rId7"/>
    <p:sldId id="266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03F"/>
    <a:srgbClr val="13212A"/>
    <a:srgbClr val="8C8F8E"/>
    <a:srgbClr val="3E461D"/>
    <a:srgbClr val="DDD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43" d="100"/>
          <a:sy n="43" d="100"/>
        </p:scale>
        <p:origin x="-133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F9AA50D-5F1F-4C1E-BC3D-C715359F8293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6F16B37-BB50-4860-B621-92F5BDBC64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68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FA5608-FB1D-4DF2-A89C-2004C948F9D8}" type="slidenum">
              <a:rPr lang="en-US">
                <a:latin typeface="Arial" pitchFamily="34" charset="0"/>
                <a:ea typeface="ヒラギノ角ゴ Pro W3" charset="-128"/>
              </a:rPr>
              <a:pPr/>
              <a:t>1</a:t>
            </a:fld>
            <a:endParaRPr lang="en-US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1E2472-1472-48D1-A3AC-F855E60A6EA0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F6458-F23B-405C-8F21-21F697F72E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93C717-D7BA-4950-BE82-C9B6FA413421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B1FAC-BFD0-4AF8-996E-9AE8DCF340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6E6FEF-464C-4304-A61D-DA55B042AC71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45862-C674-48FB-954D-1B70B92CB9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95D324-5911-42F7-BAA7-B0399E5DAF57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80A-960D-4451-9B3F-76CB7E6F1B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4C9025-CCDE-41AC-8469-06231BE7E37A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CF67D-FF79-4C17-9170-99C0DB2C0D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4FFCD2-4FD0-4489-A389-61AA38946966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0720A-12D6-49B6-8C4C-A0F74D688C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CC1F02-0DC8-4E0B-89E4-5BDF7FFAAAFF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94244-F706-4A01-B34D-B1BD1FC2FD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34111-2818-4C2B-9A16-901FF17E1FDE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A3017-8251-4C4C-B4F7-477F627955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6886E8-7E23-49BD-A7D5-B0CB10C8E9E8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1E566-C267-499F-BE0F-07A657FD01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9FD3F7-5C67-437D-8B32-6AD57C640788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A243D-5B78-4D26-9164-F29874F113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76DFAB-8E9E-4530-8913-0944DC4115F2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23948-1902-4099-8A87-590E1C405B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5EA005D-2E76-47E9-B8EE-FDEE6CD95D58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0B64028-1176-41D3-9614-D4E1940601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dkey.com/wifi/index.asp" TargetMode="External"/><Relationship Id="rId2" Type="http://schemas.openxmlformats.org/officeDocument/2006/relationships/hyperlink" Target="http://www.devtoaster.com/products/rev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hyperlink" Target="http://www.cnet.com/products/plx-kiwi-bluetooth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iti.cs.uni-magdeburg.de/iti_db/research/featureide/deploy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ure-systems.com/fileadmin/downloads/pure-variants/tutorials/SPLWithFeatureModelling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arxsystems.com/resources/uml2_tutorial/index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524000" y="4770438"/>
            <a:ext cx="67818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33795" name="Rectangle 8"/>
          <p:cNvSpPr>
            <a:spLocks noChangeArrowheads="1"/>
          </p:cNvSpPr>
          <p:nvPr/>
        </p:nvSpPr>
        <p:spPr bwMode="auto">
          <a:xfrm>
            <a:off x="381000" y="228600"/>
            <a:ext cx="8305800" cy="6019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381000" y="1524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0800000">
            <a:off x="381000" y="1219200"/>
            <a:ext cx="8305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381000" y="1273175"/>
            <a:ext cx="8305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799" name="Picture 10" descr="academicSymbolWdm_copu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42913"/>
            <a:ext cx="2570163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305800" cy="1470025"/>
          </a:xfrm>
        </p:spPr>
        <p:txBody>
          <a:bodyPr/>
          <a:lstStyle/>
          <a:p>
            <a:r>
              <a:rPr lang="en-US" dirty="0" smtClean="0"/>
              <a:t>CPSC 371</a:t>
            </a:r>
          </a:p>
        </p:txBody>
      </p:sp>
      <p:sp>
        <p:nvSpPr>
          <p:cNvPr id="33801" name="Subtitle 2"/>
          <p:cNvSpPr>
            <a:spLocks noGrp="1"/>
          </p:cNvSpPr>
          <p:nvPr>
            <p:ph type="subTitle" idx="1"/>
          </p:nvPr>
        </p:nvSpPr>
        <p:spPr>
          <a:xfrm>
            <a:off x="1120775" y="3657600"/>
            <a:ext cx="6840538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John D. McGregor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Session 4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Domain Analysis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380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2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OBD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http://www.devtoaster.com/products/rev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www.obdkey.com/wifi/index.asp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http://www.cnet.com/products/plx-kiwi-bluetooth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 descr="PLX Kiw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96" y="4184405"/>
            <a:ext cx="352425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14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Vehicle Speed </a:t>
            </a:r>
          </a:p>
          <a:p>
            <a:r>
              <a:rPr lang="en-US" dirty="0"/>
              <a:t>RPM </a:t>
            </a:r>
          </a:p>
          <a:p>
            <a:r>
              <a:rPr lang="en-US" dirty="0"/>
              <a:t>Fuel Consumption* </a:t>
            </a:r>
          </a:p>
          <a:p>
            <a:r>
              <a:rPr lang="en-US" dirty="0"/>
              <a:t>Engine Coolant Temp </a:t>
            </a:r>
          </a:p>
          <a:p>
            <a:r>
              <a:rPr lang="en-US" dirty="0"/>
              <a:t>Fuel Pressure </a:t>
            </a:r>
          </a:p>
          <a:p>
            <a:r>
              <a:rPr lang="en-US" dirty="0"/>
              <a:t>Calculated Engine Load </a:t>
            </a:r>
          </a:p>
          <a:p>
            <a:r>
              <a:rPr lang="en-US" dirty="0"/>
              <a:t>Throttle Position </a:t>
            </a:r>
          </a:p>
          <a:p>
            <a:r>
              <a:rPr lang="en-US" dirty="0"/>
              <a:t>Intake Manifold Pressure </a:t>
            </a:r>
          </a:p>
          <a:p>
            <a:r>
              <a:rPr lang="en-US" dirty="0"/>
              <a:t>Air Intake Temp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Timing Advance </a:t>
            </a:r>
          </a:p>
          <a:p>
            <a:r>
              <a:rPr lang="en-US" dirty="0"/>
              <a:t>Mass Air Flow </a:t>
            </a:r>
          </a:p>
          <a:p>
            <a:r>
              <a:rPr lang="en-US" dirty="0"/>
              <a:t>Fuel Level </a:t>
            </a:r>
          </a:p>
          <a:p>
            <a:r>
              <a:rPr lang="en-US" dirty="0"/>
              <a:t>Barometric Pressure </a:t>
            </a:r>
          </a:p>
          <a:p>
            <a:r>
              <a:rPr lang="en-US" dirty="0"/>
              <a:t>EVAP System Vapor Pressure </a:t>
            </a:r>
          </a:p>
          <a:p>
            <a:r>
              <a:rPr lang="en-US" dirty="0"/>
              <a:t>Fuel Trim </a:t>
            </a:r>
          </a:p>
          <a:p>
            <a:r>
              <a:rPr lang="en-US" dirty="0"/>
              <a:t>Boost**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6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objects in the domain?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80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featureIDE</a:t>
            </a:r>
            <a:r>
              <a:rPr lang="en-US" dirty="0" smtClean="0"/>
              <a:t> install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http://wwwiti.cs.uni-magdeburg.de/iti_db/research/featureide/deploy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Reading assignments:</a:t>
            </a:r>
          </a:p>
          <a:p>
            <a:r>
              <a:rPr lang="en-US" dirty="0" smtClean="0"/>
              <a:t>FODA report on course web page and </a:t>
            </a:r>
          </a:p>
          <a:p>
            <a:r>
              <a:rPr lang="en-US" dirty="0"/>
              <a:t>http://www.cs.cmu.edu/~ckaestne/pdf/gttse11.pdf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616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landscape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89" y="1417638"/>
            <a:ext cx="6429519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597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just “one off”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today’s markets we plan for multiple products at the same time</a:t>
            </a:r>
          </a:p>
          <a:p>
            <a:r>
              <a:rPr lang="en-US" dirty="0" smtClean="0"/>
              <a:t>Variations such as</a:t>
            </a:r>
          </a:p>
          <a:p>
            <a:pPr lvl="1"/>
            <a:r>
              <a:rPr lang="en-US" dirty="0" smtClean="0"/>
              <a:t>Different OS – windows, </a:t>
            </a:r>
            <a:r>
              <a:rPr lang="en-US" dirty="0" err="1" smtClean="0"/>
              <a:t>linux</a:t>
            </a:r>
            <a:r>
              <a:rPr lang="en-US" dirty="0" smtClean="0"/>
              <a:t>, android</a:t>
            </a:r>
          </a:p>
          <a:p>
            <a:pPr lvl="1"/>
            <a:r>
              <a:rPr lang="en-US" dirty="0" smtClean="0"/>
              <a:t>Different levels – community, pro, enterprise</a:t>
            </a:r>
          </a:p>
          <a:p>
            <a:pPr lvl="1"/>
            <a:r>
              <a:rPr lang="en-US" dirty="0" smtClean="0"/>
              <a:t>Different capabilities – not allowed to modify,…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38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product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www.pure-systems.com/fileadmin/downloads/pure-variants/tutorials/SPLWithFeatureModelling.pdf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112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features for the product</a:t>
            </a:r>
          </a:p>
          <a:p>
            <a:r>
              <a:rPr lang="en-US" dirty="0" smtClean="0"/>
              <a:t>Use the use cases to identify features</a:t>
            </a:r>
          </a:p>
          <a:p>
            <a:r>
              <a:rPr lang="en-US" dirty="0" smtClean="0"/>
              <a:t>Submit feature model and revised use cases</a:t>
            </a:r>
          </a:p>
          <a:p>
            <a:r>
              <a:rPr lang="en-US" dirty="0" smtClean="0"/>
              <a:t>Submit via email by midnight Sept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1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3446"/>
            <a:ext cx="5161085" cy="68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43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119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Domain analysis is an examination of the broader set of ideas within which the problem is framed.</a:t>
            </a:r>
          </a:p>
          <a:p>
            <a:r>
              <a:rPr lang="en-US" dirty="0"/>
              <a:t>The process by which a software engineer learns enough background information so that he or she can understand the problem and make good decisions during requirements analysis and other stages of the software engineering process</a:t>
            </a:r>
          </a:p>
        </p:txBody>
      </p:sp>
    </p:spTree>
    <p:extLst>
      <p:ext uri="{BB962C8B-B14F-4D97-AF65-F5344CB8AC3E}">
        <p14:creationId xmlns:p14="http://schemas.microsoft.com/office/powerpoint/2010/main" val="379933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UML/</a:t>
            </a:r>
            <a:r>
              <a:rPr lang="en-US" dirty="0" err="1" smtClean="0"/>
              <a:t>SysML</a:t>
            </a:r>
            <a:r>
              <a:rPr lang="en-US" dirty="0" smtClean="0"/>
              <a:t> Class Diagram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3" y="1872705"/>
            <a:ext cx="7133334" cy="3980953"/>
          </a:xfrm>
        </p:spPr>
      </p:pic>
    </p:spTree>
    <p:extLst>
      <p:ext uri="{BB962C8B-B14F-4D97-AF65-F5344CB8AC3E}">
        <p14:creationId xmlns:p14="http://schemas.microsoft.com/office/powerpoint/2010/main" val="2264655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www.sparxsystems.com/resources/uml2_tutorial/index.html</a:t>
            </a:r>
            <a:endParaRPr lang="en-US" dirty="0" smtClean="0"/>
          </a:p>
          <a:p>
            <a:r>
              <a:rPr lang="en-US" dirty="0" smtClean="0"/>
              <a:t>Structural modeling</a:t>
            </a:r>
          </a:p>
          <a:p>
            <a:pPr lvl="1"/>
            <a:r>
              <a:rPr lang="en-US" dirty="0" smtClean="0"/>
              <a:t>Class diagram</a:t>
            </a:r>
          </a:p>
          <a:p>
            <a:r>
              <a:rPr lang="en-US" dirty="0" smtClean="0"/>
              <a:t>Behavioral modeling</a:t>
            </a:r>
          </a:p>
          <a:p>
            <a:pPr lvl="1"/>
            <a:r>
              <a:rPr lang="en-US" dirty="0" smtClean="0"/>
              <a:t>Use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98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UML -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Association – the two elements are related in some way; one person calls another via telephone</a:t>
            </a:r>
          </a:p>
          <a:p>
            <a:r>
              <a:rPr lang="en-US" dirty="0" smtClean="0"/>
              <a:t>Aggregation – a collection of objects; the books in a library</a:t>
            </a:r>
          </a:p>
          <a:p>
            <a:r>
              <a:rPr lang="en-US" dirty="0" smtClean="0"/>
              <a:t>Composition – one element is an assembly of elements;  a car has brakes, steering wheel,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04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Scope of the system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SysML</a:t>
            </a:r>
            <a:r>
              <a:rPr lang="en-US" dirty="0" smtClean="0"/>
              <a:t> use an inner block diagram</a:t>
            </a:r>
          </a:p>
          <a:p>
            <a:r>
              <a:rPr lang="en-US" dirty="0" smtClean="0"/>
              <a:t>Or just  a big circle with items inside the circle and outside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059303" y="4484132"/>
            <a:ext cx="5257800" cy="2057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3475" y="48651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OBD II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01949" y="506743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wireless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64893" y="387453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OBD 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92971" y="551283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wifi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11062" y="55128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bluetooth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30703" y="424386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laptop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80638" y="632249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Insurance rating system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98290" y="551288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phone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8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objects in the domain?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Domain is larger than the context</a:t>
            </a:r>
          </a:p>
          <a:p>
            <a:r>
              <a:rPr lang="en-US" dirty="0" smtClean="0"/>
              <a:t>In particular OBDI and OBD II have things in common</a:t>
            </a:r>
          </a:p>
          <a:p>
            <a:r>
              <a:rPr lang="en-US" dirty="0" smtClean="0"/>
              <a:t>But only OBD II is in the product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87633"/>
      </p:ext>
    </p:extLst>
  </p:cSld>
  <p:clrMapOvr>
    <a:masterClrMapping/>
  </p:clrMapOvr>
</p:sld>
</file>

<file path=ppt/theme/theme1.xml><?xml version="1.0" encoding="utf-8"?>
<a:theme xmlns:a="http://schemas.openxmlformats.org/drawingml/2006/main" name="syse80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syse802Template</Template>
  <TotalTime>33447</TotalTime>
  <Words>366</Words>
  <Application>Microsoft Office PowerPoint</Application>
  <PresentationFormat>On-screen Show (4:3)</PresentationFormat>
  <Paragraphs>82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syse802Template</vt:lpstr>
      <vt:lpstr>CPSC 371</vt:lpstr>
      <vt:lpstr>PowerPoint Presentation</vt:lpstr>
      <vt:lpstr>PowerPoint Presentation</vt:lpstr>
      <vt:lpstr>Definition</vt:lpstr>
      <vt:lpstr>UML/SysML Class Diagram</vt:lpstr>
      <vt:lpstr>UML</vt:lpstr>
      <vt:lpstr>UML - relationships</vt:lpstr>
      <vt:lpstr>Context diagram</vt:lpstr>
      <vt:lpstr>What are the objects in the domain?</vt:lpstr>
      <vt:lpstr>Use cases</vt:lpstr>
      <vt:lpstr>OBD products</vt:lpstr>
      <vt:lpstr>Rev Features</vt:lpstr>
      <vt:lpstr>What are the objects in the domain?</vt:lpstr>
      <vt:lpstr>featureIDE install</vt:lpstr>
      <vt:lpstr>The landscape</vt:lpstr>
      <vt:lpstr>Not just “one off”</vt:lpstr>
      <vt:lpstr>Software product line</vt:lpstr>
      <vt:lpstr>Assignment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CPSC 871</dc:title>
  <dc:creator>McGregor</dc:creator>
  <cp:lastModifiedBy>Windows User</cp:lastModifiedBy>
  <cp:revision>61</cp:revision>
  <dcterms:created xsi:type="dcterms:W3CDTF">2011-07-20T15:12:54Z</dcterms:created>
  <dcterms:modified xsi:type="dcterms:W3CDTF">2014-09-01T23:25:26Z</dcterms:modified>
</cp:coreProperties>
</file>