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0" r:id="rId2"/>
    <p:sldId id="272" r:id="rId3"/>
    <p:sldId id="283" r:id="rId4"/>
    <p:sldId id="287" r:id="rId5"/>
    <p:sldId id="288" r:id="rId6"/>
    <p:sldId id="284" r:id="rId7"/>
    <p:sldId id="285" r:id="rId8"/>
    <p:sldId id="286" r:id="rId9"/>
    <p:sldId id="291" r:id="rId10"/>
    <p:sldId id="290" r:id="rId11"/>
    <p:sldId id="289" r:id="rId12"/>
    <p:sldId id="275" r:id="rId13"/>
    <p:sldId id="293" r:id="rId14"/>
    <p:sldId id="292" r:id="rId15"/>
    <p:sldId id="294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68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bdkey.com/wifi/index.asp" TargetMode="External"/><Relationship Id="rId2" Type="http://schemas.openxmlformats.org/officeDocument/2006/relationships/hyperlink" Target="http://www.devtoaster.com/products/re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net.com/products/plx-kiwi-bluetooth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>
                <a:solidFill>
                  <a:schemeClr val="tx1"/>
                </a:solidFill>
              </a:rPr>
              <a:t>7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Business Models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the business model affects the structure of the system and how we deliver value to customers</a:t>
            </a:r>
          </a:p>
          <a:p>
            <a:r>
              <a:rPr lang="en-US" dirty="0" smtClean="0"/>
              <a:t>A rapidly changing domain that is happy with approximations needs frequent releases</a:t>
            </a:r>
          </a:p>
          <a:p>
            <a:r>
              <a:rPr lang="en-US" dirty="0" smtClean="0"/>
              <a:t>A more slowly changing domain that requires accuracy needs more careful attention before a release.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the article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754386"/>
            <a:ext cx="4358640" cy="3688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3352800" y="2897386"/>
            <a:ext cx="457200" cy="152400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81200" y="5869186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http://www.infoq.com/articles/ddd-in-practice</a:t>
            </a:r>
          </a:p>
        </p:txBody>
      </p:sp>
    </p:spTree>
    <p:extLst>
      <p:ext uri="{BB962C8B-B14F-4D97-AF65-F5344CB8AC3E}">
        <p14:creationId xmlns:p14="http://schemas.microsoft.com/office/powerpoint/2010/main" val="380203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2807"/>
            <a:ext cx="8229600" cy="4525963"/>
          </a:xfrm>
        </p:spPr>
        <p:txBody>
          <a:bodyPr/>
          <a:lstStyle/>
          <a:p>
            <a:r>
              <a:rPr lang="en-US" dirty="0" smtClean="0"/>
              <a:t>Read the requirements elicitation piece from the course resources page</a:t>
            </a:r>
          </a:p>
          <a:p>
            <a:r>
              <a:rPr lang="en-US" dirty="0" smtClean="0"/>
              <a:t>Read pages 1 – 18; and the section on Elicitation via Interviewing</a:t>
            </a:r>
          </a:p>
          <a:p>
            <a:r>
              <a:rPr lang="en-US" dirty="0" smtClean="0"/>
              <a:t>Develop a draft set of about 10 questions for elicitation for our product. For each question add a sentence about what will be gained from asking that question. </a:t>
            </a:r>
          </a:p>
          <a:p>
            <a:r>
              <a:rPr lang="en-US" dirty="0" smtClean="0"/>
              <a:t>Be ready to interview on Sept 23</a:t>
            </a:r>
            <a:r>
              <a:rPr lang="en-US" baseline="30000" dirty="0" smtClean="0"/>
              <a:t>rd</a:t>
            </a:r>
            <a:endParaRPr lang="en-US" dirty="0" smtClean="0"/>
          </a:p>
          <a:p>
            <a:r>
              <a:rPr lang="en-US" dirty="0" smtClean="0"/>
              <a:t>Submit </a:t>
            </a:r>
            <a:r>
              <a:rPr lang="en-US" dirty="0" smtClean="0"/>
              <a:t>via email by 11:59PM Sept </a:t>
            </a:r>
            <a:r>
              <a:rPr lang="en-US" dirty="0" smtClean="0"/>
              <a:t>22nd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51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r>
              <a:rPr lang="en-US" dirty="0" smtClean="0"/>
              <a:t>State machine for the connection manager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338423"/>
            <a:ext cx="5105400" cy="343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4385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http://www.btnode.ethz.ch/static_docs/doxygen/btnut/group__Bt__Error__Codes.html</a:t>
            </a:r>
          </a:p>
        </p:txBody>
      </p:sp>
    </p:spTree>
    <p:extLst>
      <p:ext uri="{BB962C8B-B14F-4D97-AF65-F5344CB8AC3E}">
        <p14:creationId xmlns:p14="http://schemas.microsoft.com/office/powerpoint/2010/main" val="3633318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 one interface and create the state machine and error model for it</a:t>
            </a:r>
          </a:p>
          <a:p>
            <a:r>
              <a:rPr lang="en-US" dirty="0" smtClean="0"/>
              <a:t>Submit </a:t>
            </a:r>
            <a:r>
              <a:rPr lang="en-US" dirty="0"/>
              <a:t>pdf file via email by 11:59PM Sept </a:t>
            </a:r>
            <a:r>
              <a:rPr lang="en-US" dirty="0" smtClean="0"/>
              <a:t>24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435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landscape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417638"/>
            <a:ext cx="6429519" cy="544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5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Comparable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  <a:hlinkClick r:id="rId2"/>
              </a:rPr>
              <a:t>http://www.devtoaster.com/products/rev/</a:t>
            </a:r>
            <a:endParaRPr lang="en-US" dirty="0">
              <a:solidFill>
                <a:prstClr val="black"/>
              </a:solidFill>
            </a:endParaRPr>
          </a:p>
          <a:p>
            <a:pPr lvl="0"/>
            <a:r>
              <a:rPr lang="en-US" dirty="0">
                <a:solidFill>
                  <a:prstClr val="black"/>
                </a:solidFill>
                <a:hlinkClick r:id="rId3"/>
              </a:rPr>
              <a:t>http://www.obdkey.com/wifi/index.asp</a:t>
            </a:r>
            <a:endParaRPr lang="en-US" dirty="0">
              <a:solidFill>
                <a:prstClr val="black"/>
              </a:solidFill>
            </a:endParaRPr>
          </a:p>
          <a:p>
            <a:pPr lvl="0"/>
            <a:r>
              <a:rPr lang="en-US" dirty="0">
                <a:solidFill>
                  <a:prstClr val="black"/>
                </a:solidFill>
                <a:hlinkClick r:id="rId4"/>
              </a:rPr>
              <a:t>http://www.cnet.com/products/plx-kiwi-bluetooth/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48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will we deliver value to customers?</a:t>
            </a:r>
          </a:p>
          <a:p>
            <a:r>
              <a:rPr lang="en-US" dirty="0" smtClean="0"/>
              <a:t>OBD to cell phone is a local app that uses </a:t>
            </a:r>
            <a:r>
              <a:rPr lang="en-US" dirty="0" err="1" smtClean="0"/>
              <a:t>bluetooth</a:t>
            </a:r>
            <a:r>
              <a:rPr lang="en-US" dirty="0" smtClean="0"/>
              <a:t> or USB</a:t>
            </a:r>
          </a:p>
          <a:p>
            <a:r>
              <a:rPr lang="en-US" dirty="0" smtClean="0"/>
              <a:t>The cell phone is the driver so the operating company is the principal capturer of value</a:t>
            </a:r>
          </a:p>
          <a:p>
            <a:r>
              <a:rPr lang="en-US" dirty="0" smtClean="0"/>
              <a:t>Cell phone to cloud is wireless/cellular connection so again the operator is in control</a:t>
            </a:r>
          </a:p>
          <a:p>
            <a:r>
              <a:rPr lang="en-US" dirty="0" smtClean="0"/>
              <a:t>Cloud provider captures value in storage fees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12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to customer</a:t>
            </a:r>
          </a:p>
          <a:p>
            <a:pPr lvl="1"/>
            <a:r>
              <a:rPr lang="en-US" dirty="0" smtClean="0"/>
              <a:t>Reduced insurance rates</a:t>
            </a:r>
          </a:p>
          <a:p>
            <a:pPr lvl="1"/>
            <a:r>
              <a:rPr lang="en-US" dirty="0" smtClean="0"/>
              <a:t>Peace of mind about teenage driver</a:t>
            </a:r>
          </a:p>
          <a:p>
            <a:r>
              <a:rPr lang="en-US" dirty="0" smtClean="0"/>
              <a:t>Value to company</a:t>
            </a:r>
          </a:p>
          <a:p>
            <a:pPr lvl="1"/>
            <a:r>
              <a:rPr lang="en-US" dirty="0" smtClean="0"/>
              <a:t>Sell </a:t>
            </a:r>
            <a:r>
              <a:rPr lang="en-US" dirty="0"/>
              <a:t>the OBD module? </a:t>
            </a:r>
            <a:endParaRPr lang="en-US" dirty="0" smtClean="0"/>
          </a:p>
          <a:p>
            <a:pPr lvl="1"/>
            <a:r>
              <a:rPr lang="en-US" dirty="0" smtClean="0"/>
              <a:t>Charge </a:t>
            </a:r>
            <a:r>
              <a:rPr lang="en-US" dirty="0"/>
              <a:t>for connection to cloud?  </a:t>
            </a:r>
            <a:endParaRPr lang="en-US" dirty="0" smtClean="0"/>
          </a:p>
          <a:p>
            <a:pPr lvl="1"/>
            <a:r>
              <a:rPr lang="en-US" dirty="0" smtClean="0"/>
              <a:t>Charge </a:t>
            </a:r>
            <a:r>
              <a:rPr lang="en-US" dirty="0"/>
              <a:t>for storage? </a:t>
            </a:r>
            <a:endParaRPr lang="en-US" dirty="0" smtClean="0"/>
          </a:p>
          <a:p>
            <a:pPr lvl="1"/>
            <a:r>
              <a:rPr lang="en-US" dirty="0" smtClean="0"/>
              <a:t>Charge </a:t>
            </a:r>
            <a:r>
              <a:rPr lang="en-US" dirty="0"/>
              <a:t>for </a:t>
            </a:r>
            <a:r>
              <a:rPr lang="en-US" dirty="0" smtClean="0"/>
              <a:t>computation services?</a:t>
            </a:r>
          </a:p>
          <a:p>
            <a:pPr lvl="1"/>
            <a:r>
              <a:rPr lang="en-US" dirty="0" smtClean="0"/>
              <a:t>Charge for comparative analysis?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46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purpose, </a:t>
            </a:r>
            <a:endParaRPr lang="en-US" sz="2800" dirty="0" smtClean="0"/>
          </a:p>
          <a:p>
            <a:r>
              <a:rPr lang="en-US" sz="2800" dirty="0" smtClean="0"/>
              <a:t>business </a:t>
            </a:r>
            <a:r>
              <a:rPr lang="en-US" sz="2800" dirty="0"/>
              <a:t>process, </a:t>
            </a:r>
            <a:endParaRPr lang="en-US" sz="2800" dirty="0" smtClean="0"/>
          </a:p>
          <a:p>
            <a:r>
              <a:rPr lang="en-US" sz="2800" dirty="0" smtClean="0"/>
              <a:t>target </a:t>
            </a:r>
            <a:r>
              <a:rPr lang="en-US" sz="2800" dirty="0"/>
              <a:t>customers, </a:t>
            </a:r>
            <a:endParaRPr lang="en-US" sz="2800" dirty="0" smtClean="0"/>
          </a:p>
          <a:p>
            <a:r>
              <a:rPr lang="en-US" sz="2800" dirty="0" smtClean="0"/>
              <a:t>offerings</a:t>
            </a:r>
            <a:r>
              <a:rPr lang="en-US" sz="2800" dirty="0"/>
              <a:t>, </a:t>
            </a:r>
            <a:endParaRPr lang="en-US" sz="2800" dirty="0" smtClean="0"/>
          </a:p>
          <a:p>
            <a:r>
              <a:rPr lang="en-US" sz="2800" dirty="0" smtClean="0"/>
              <a:t>strategies</a:t>
            </a:r>
            <a:r>
              <a:rPr lang="en-US" sz="2800" dirty="0"/>
              <a:t>, </a:t>
            </a:r>
            <a:endParaRPr lang="en-US" sz="2800" dirty="0" smtClean="0"/>
          </a:p>
          <a:p>
            <a:r>
              <a:rPr lang="en-US" sz="2800" dirty="0" smtClean="0"/>
              <a:t>infrastructure</a:t>
            </a:r>
            <a:r>
              <a:rPr lang="en-US" sz="2800" dirty="0"/>
              <a:t>, </a:t>
            </a:r>
            <a:endParaRPr lang="en-US" sz="2800" dirty="0" smtClean="0"/>
          </a:p>
          <a:p>
            <a:r>
              <a:rPr lang="en-US" sz="2800" dirty="0" smtClean="0"/>
              <a:t>organizational </a:t>
            </a:r>
            <a:r>
              <a:rPr lang="en-US" sz="2800" dirty="0"/>
              <a:t>structures, </a:t>
            </a:r>
            <a:endParaRPr lang="en-US" sz="2800" dirty="0" smtClean="0"/>
          </a:p>
          <a:p>
            <a:r>
              <a:rPr lang="en-US" sz="2800" dirty="0" smtClean="0"/>
              <a:t>trading </a:t>
            </a:r>
            <a:r>
              <a:rPr lang="en-US" sz="2800" dirty="0"/>
              <a:t>practices, and </a:t>
            </a:r>
            <a:endParaRPr lang="en-US" sz="2800" dirty="0" smtClean="0"/>
          </a:p>
          <a:p>
            <a:r>
              <a:rPr lang="en-US" sz="2800" dirty="0" smtClean="0"/>
              <a:t>operational </a:t>
            </a:r>
            <a:r>
              <a:rPr lang="en-US" sz="2800" dirty="0"/>
              <a:t>processes and policies. </a:t>
            </a:r>
          </a:p>
        </p:txBody>
      </p:sp>
    </p:spTree>
    <p:extLst>
      <p:ext uri="{BB962C8B-B14F-4D97-AF65-F5344CB8AC3E}">
        <p14:creationId xmlns:p14="http://schemas.microsoft.com/office/powerpoint/2010/main" val="315069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Delivery models</a:t>
            </a:r>
          </a:p>
          <a:p>
            <a:pPr lvl="1"/>
            <a:r>
              <a:rPr lang="en-US" dirty="0" smtClean="0"/>
              <a:t>SaaS – software as a service</a:t>
            </a:r>
          </a:p>
          <a:p>
            <a:pPr lvl="1"/>
            <a:r>
              <a:rPr lang="en-US" dirty="0" err="1" smtClean="0"/>
              <a:t>PaaS</a:t>
            </a:r>
            <a:r>
              <a:rPr lang="en-US" dirty="0" smtClean="0"/>
              <a:t> – platform as a service</a:t>
            </a:r>
          </a:p>
          <a:p>
            <a:pPr lvl="1"/>
            <a:r>
              <a:rPr lang="en-US" dirty="0" err="1" smtClean="0"/>
              <a:t>IaaS</a:t>
            </a:r>
            <a:r>
              <a:rPr lang="en-US" dirty="0" smtClean="0"/>
              <a:t> – infrastructure as a service</a:t>
            </a:r>
          </a:p>
          <a:p>
            <a:pPr lvl="1"/>
            <a:r>
              <a:rPr lang="en-US" dirty="0" smtClean="0"/>
              <a:t>Download installer/zip</a:t>
            </a:r>
          </a:p>
          <a:p>
            <a:pPr lvl="1"/>
            <a:r>
              <a:rPr lang="en-US" dirty="0" smtClean="0"/>
              <a:t>Hard media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38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models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Revenue models</a:t>
            </a:r>
          </a:p>
          <a:p>
            <a:pPr lvl="1"/>
            <a:r>
              <a:rPr lang="en-US" dirty="0"/>
              <a:t>Subscription</a:t>
            </a:r>
          </a:p>
          <a:p>
            <a:pPr lvl="1"/>
            <a:r>
              <a:rPr lang="en-US" dirty="0"/>
              <a:t>Lease</a:t>
            </a:r>
          </a:p>
          <a:p>
            <a:pPr lvl="1"/>
            <a:r>
              <a:rPr lang="en-US" dirty="0"/>
              <a:t>Open source</a:t>
            </a:r>
          </a:p>
          <a:p>
            <a:pPr lvl="1"/>
            <a:r>
              <a:rPr lang="en-US" dirty="0"/>
              <a:t>Indirect – ads vs </a:t>
            </a:r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Usage based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31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http://www.slideshare.net/apigee/platform-strategy-ecosystems-31490316?related=1</a:t>
            </a:r>
          </a:p>
        </p:txBody>
      </p:sp>
    </p:spTree>
    <p:extLst>
      <p:ext uri="{BB962C8B-B14F-4D97-AF65-F5344CB8AC3E}">
        <p14:creationId xmlns:p14="http://schemas.microsoft.com/office/powerpoint/2010/main" val="197139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42992</TotalTime>
  <Words>366</Words>
  <Application>Microsoft Office PowerPoint</Application>
  <PresentationFormat>On-screen Show (4:3)</PresentationFormat>
  <Paragraphs>72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syse802Template</vt:lpstr>
      <vt:lpstr>CPSC 371</vt:lpstr>
      <vt:lpstr>The landscape</vt:lpstr>
      <vt:lpstr>Comparable products</vt:lpstr>
      <vt:lpstr>Value chain</vt:lpstr>
      <vt:lpstr>Value chain</vt:lpstr>
      <vt:lpstr>Business model</vt:lpstr>
      <vt:lpstr>Generic models</vt:lpstr>
      <vt:lpstr>Generic models - 2</vt:lpstr>
      <vt:lpstr>PowerPoint Presentation</vt:lpstr>
      <vt:lpstr>Why do we care?</vt:lpstr>
      <vt:lpstr>Read the article</vt:lpstr>
      <vt:lpstr>Assignment</vt:lpstr>
      <vt:lpstr>State machines</vt:lpstr>
      <vt:lpstr>Errors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88</cp:revision>
  <dcterms:created xsi:type="dcterms:W3CDTF">2011-07-20T15:12:54Z</dcterms:created>
  <dcterms:modified xsi:type="dcterms:W3CDTF">2014-09-11T14:34:11Z</dcterms:modified>
</cp:coreProperties>
</file>