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60" r:id="rId2"/>
    <p:sldId id="261" r:id="rId3"/>
    <p:sldId id="262" r:id="rId4"/>
    <p:sldId id="269" r:id="rId5"/>
    <p:sldId id="270" r:id="rId6"/>
    <p:sldId id="263" r:id="rId7"/>
    <p:sldId id="264" r:id="rId8"/>
    <p:sldId id="265" r:id="rId9"/>
    <p:sldId id="267" r:id="rId10"/>
    <p:sldId id="268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62" d="100"/>
          <a:sy n="62" d="100"/>
        </p:scale>
        <p:origin x="-6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067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372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2 Session 2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Android SDK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10000" cy="1143000"/>
          </a:xfrm>
        </p:spPr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10000" cy="4525963"/>
          </a:xfrm>
        </p:spPr>
        <p:txBody>
          <a:bodyPr/>
          <a:lstStyle/>
          <a:p>
            <a:r>
              <a:rPr lang="en-US" dirty="0" smtClean="0"/>
              <a:t>An app has a main activity which may invoke other activities.</a:t>
            </a:r>
          </a:p>
          <a:p>
            <a:r>
              <a:rPr lang="en-US" dirty="0" smtClean="0"/>
              <a:t>It is a Java class that extends an abstract Activity class that is part of the framework. </a:t>
            </a:r>
            <a:endParaRPr lang="en-US" dirty="0"/>
          </a:p>
        </p:txBody>
      </p:sp>
      <p:pic>
        <p:nvPicPr>
          <p:cNvPr id="4" name="Picture 3" descr="activi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467" y="789728"/>
            <a:ext cx="4715533" cy="60682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3810000" cy="1143000"/>
          </a:xfrm>
        </p:spPr>
        <p:txBody>
          <a:bodyPr/>
          <a:lstStyle/>
          <a:p>
            <a:r>
              <a:rPr lang="en-US" sz="2400" dirty="0" smtClean="0"/>
              <a:t>Events and event handlers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71267" cy="4525963"/>
          </a:xfrm>
        </p:spPr>
        <p:txBody>
          <a:bodyPr/>
          <a:lstStyle/>
          <a:p>
            <a:r>
              <a:rPr lang="en-US" sz="2400" dirty="0" smtClean="0"/>
              <a:t>A function gets called in logical progression in a program and you can trace a flow from input to output.</a:t>
            </a:r>
          </a:p>
          <a:p>
            <a:r>
              <a:rPr lang="en-US" sz="2400" dirty="0" smtClean="0"/>
              <a:t>An event can happen at any time. A human decides to strike a key, for example.</a:t>
            </a:r>
          </a:p>
          <a:p>
            <a:r>
              <a:rPr lang="en-US" sz="2400" dirty="0" smtClean="0"/>
              <a:t>“</a:t>
            </a:r>
            <a:r>
              <a:rPr lang="en-US" sz="2400" dirty="0" err="1" smtClean="0"/>
              <a:t>onCreate</a:t>
            </a:r>
            <a:r>
              <a:rPr lang="en-US" sz="2400" dirty="0" smtClean="0"/>
              <a:t>” is an event handler that says what to do when an instance is created.</a:t>
            </a:r>
            <a:endParaRPr lang="en-US" sz="2400" dirty="0"/>
          </a:p>
        </p:txBody>
      </p:sp>
      <p:pic>
        <p:nvPicPr>
          <p:cNvPr id="4" name="Picture 3" descr="activi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467" y="789728"/>
            <a:ext cx="4715533" cy="60682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57201" y="274638"/>
            <a:ext cx="381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itchFamily="34" charset="-128"/>
                <a:cs typeface="ＭＳ Ｐゴシック" pitchFamily="-65" charset="-128"/>
              </a:rPr>
              <a:t>Events and event handlers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pitchFamily="-65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95934" y="1417638"/>
            <a:ext cx="397126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>
                <a:latin typeface="+mn-lt"/>
                <a:cs typeface="ＭＳ Ｐゴシック" pitchFamily="-65" charset="-128"/>
              </a:rPr>
              <a:t>“</a:t>
            </a:r>
            <a:r>
              <a:rPr lang="en-US" sz="2400" dirty="0" err="1" smtClean="0">
                <a:latin typeface="+mn-lt"/>
                <a:cs typeface="ＭＳ Ｐゴシック" pitchFamily="-65" charset="-128"/>
              </a:rPr>
              <a:t>addListenerOnButton</a:t>
            </a:r>
            <a:r>
              <a:rPr lang="en-US" sz="2400" dirty="0" smtClean="0">
                <a:latin typeface="+mn-lt"/>
                <a:cs typeface="ＭＳ Ｐゴシック" pitchFamily="-65" charset="-128"/>
              </a:rPr>
              <a:t>” is invoked by the framework when “button” is pressed.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34" charset="-128"/>
                <a:cs typeface="ＭＳ Ｐゴシック" pitchFamily="-65" charset="-128"/>
              </a:rPr>
              <a:t>Nested inside that listener is another event handler that defines what to do when the Button being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34" charset="-128"/>
                <a:cs typeface="ＭＳ Ｐゴシック" pitchFamily="-65" charset="-128"/>
              </a:rPr>
              <a:t> listened to is clicked on.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baseline="0" dirty="0" smtClean="0">
                <a:latin typeface="+mn-lt"/>
                <a:cs typeface="ＭＳ Ｐゴシック" pitchFamily="-65" charset="-128"/>
              </a:rPr>
              <a:t>It will display the</a:t>
            </a:r>
            <a:r>
              <a:rPr lang="en-US" sz="2400" dirty="0" smtClean="0">
                <a:latin typeface="+mn-lt"/>
                <a:cs typeface="ＭＳ Ｐゴシック" pitchFamily="-65" charset="-128"/>
              </a:rPr>
              <a:t> image </a:t>
            </a:r>
            <a:r>
              <a:rPr lang="en-US" sz="2400" dirty="0" err="1" smtClean="0">
                <a:latin typeface="+mn-lt"/>
                <a:cs typeface="ＭＳ Ｐゴシック" pitchFamily="-65" charset="-128"/>
              </a:rPr>
              <a:t>R.drawable.paw</a:t>
            </a:r>
            <a:endParaRPr lang="en-US" sz="2400" dirty="0" smtClean="0">
              <a:latin typeface="+mn-lt"/>
              <a:cs typeface="ＭＳ Ｐゴシック" pitchFamily="-65" charset="-128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34" charset="-128"/>
                <a:cs typeface="ＭＳ Ｐゴシック" pitchFamily="-65" charset="-128"/>
              </a:rPr>
              <a:t>R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34" charset="-128"/>
                <a:cs typeface="ＭＳ Ｐゴシック" pitchFamily="-65" charset="-128"/>
              </a:rPr>
              <a:t> is an auto-generated object that is part of the framework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itchFamily="34" charset="-128"/>
              <a:cs typeface="ＭＳ Ｐゴシック" pitchFamily="-65" charset="-128"/>
            </a:endParaRPr>
          </a:p>
        </p:txBody>
      </p:sp>
      <p:pic>
        <p:nvPicPr>
          <p:cNvPr id="6" name="Picture 5" descr="activi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467" y="789728"/>
            <a:ext cx="4715533" cy="60682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553200" cy="4876800"/>
          </a:xfrm>
        </p:spPr>
        <p:txBody>
          <a:bodyPr/>
          <a:lstStyle/>
          <a:p>
            <a:r>
              <a:rPr lang="en-US" dirty="0" smtClean="0"/>
              <a:t>Apps use lots of “things” images, tones, video, etc.,</a:t>
            </a:r>
          </a:p>
          <a:p>
            <a:r>
              <a:rPr lang="en-US" dirty="0" smtClean="0"/>
              <a:t>These are all fixed resources</a:t>
            </a:r>
          </a:p>
          <a:p>
            <a:r>
              <a:rPr lang="en-US" dirty="0" smtClean="0"/>
              <a:t>Notice the multiple </a:t>
            </a:r>
            <a:r>
              <a:rPr lang="en-US" dirty="0" err="1" smtClean="0"/>
              <a:t>drawable</a:t>
            </a:r>
            <a:r>
              <a:rPr lang="en-US" dirty="0" smtClean="0"/>
              <a:t> directories</a:t>
            </a:r>
          </a:p>
          <a:p>
            <a:r>
              <a:rPr lang="en-US" dirty="0" smtClean="0"/>
              <a:t>These represent the different resolutions of images for different size devices</a:t>
            </a:r>
            <a:endParaRPr lang="en-US" dirty="0"/>
          </a:p>
        </p:txBody>
      </p:sp>
      <p:pic>
        <p:nvPicPr>
          <p:cNvPr id="4" name="Picture 3" descr="drawab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734" y="2057400"/>
            <a:ext cx="1905266" cy="37914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42267"/>
          </a:xfrm>
        </p:spPr>
        <p:txBody>
          <a:bodyPr/>
          <a:lstStyle/>
          <a:p>
            <a:r>
              <a:rPr lang="en-US" sz="1800" dirty="0" smtClean="0"/>
              <a:t>Editors create an xml file that identifies resources and where they should be placed.</a:t>
            </a:r>
            <a:endParaRPr lang="en-US" sz="1800" dirty="0"/>
          </a:p>
        </p:txBody>
      </p:sp>
      <p:pic>
        <p:nvPicPr>
          <p:cNvPr id="4" name="Picture 3" descr="layou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093" y="2142467"/>
            <a:ext cx="8106907" cy="471553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Wizards allow for specification of items such as menus and then the code is automatically generated </a:t>
            </a:r>
            <a:endParaRPr lang="en-US" sz="2000" dirty="0"/>
          </a:p>
        </p:txBody>
      </p:sp>
      <p:pic>
        <p:nvPicPr>
          <p:cNvPr id="4" name="Content Placeholder 3" descr="wizard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53845"/>
            <a:ext cx="8229600" cy="441867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AVD 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/>
          <a:lstStyle/>
          <a:p>
            <a:r>
              <a:rPr lang="en-US" dirty="0" smtClean="0"/>
              <a:t>The SDK provides emulators – virtual devices that mimic real hardware.</a:t>
            </a:r>
          </a:p>
          <a:p>
            <a:r>
              <a:rPr lang="en-US" dirty="0" smtClean="0"/>
              <a:t>The first two come standard. I have added some to mine. </a:t>
            </a:r>
            <a:endParaRPr lang="en-US" dirty="0"/>
          </a:p>
        </p:txBody>
      </p:sp>
      <p:pic>
        <p:nvPicPr>
          <p:cNvPr id="4" name="Picture 3" descr="AV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259" y="4267200"/>
            <a:ext cx="5601482" cy="242921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Running the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37689"/>
          </a:xfrm>
        </p:spPr>
        <p:txBody>
          <a:bodyPr/>
          <a:lstStyle/>
          <a:p>
            <a:r>
              <a:rPr lang="en-US" sz="2400" dirty="0" smtClean="0"/>
              <a:t>To execute we create a run configuration. By going to Run As and then selecting “Run configurations”</a:t>
            </a:r>
            <a:endParaRPr lang="en-US" sz="2400" dirty="0"/>
          </a:p>
        </p:txBody>
      </p:sp>
      <p:pic>
        <p:nvPicPr>
          <p:cNvPr id="4" name="Picture 3" descr="confi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517" y="2837889"/>
            <a:ext cx="6325483" cy="402011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51982"/>
          </a:xfrm>
        </p:spPr>
        <p:txBody>
          <a:bodyPr/>
          <a:lstStyle/>
          <a:p>
            <a:r>
              <a:rPr lang="en-US" dirty="0" smtClean="0"/>
              <a:t>Select Android Application and it there is nothing under that label click on the button under the arrow to create a new one.</a:t>
            </a:r>
          </a:p>
          <a:p>
            <a:r>
              <a:rPr lang="en-US" dirty="0" smtClean="0"/>
              <a:t>Name the run configuration and if you want to start the </a:t>
            </a:r>
            <a:r>
              <a:rPr lang="en-US" dirty="0" err="1" smtClean="0"/>
              <a:t>MainActivity</a:t>
            </a:r>
            <a:r>
              <a:rPr lang="en-US" dirty="0" smtClean="0"/>
              <a:t> click on “Launch Default Activity” </a:t>
            </a:r>
            <a:endParaRPr lang="en-US" dirty="0"/>
          </a:p>
        </p:txBody>
      </p:sp>
      <p:pic>
        <p:nvPicPr>
          <p:cNvPr id="4" name="Picture 3" descr="ru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52183"/>
            <a:ext cx="9144000" cy="1805817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152400" y="4724400"/>
            <a:ext cx="0" cy="32778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Selecting device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r>
              <a:rPr lang="en-US" sz="2400" dirty="0" smtClean="0"/>
              <a:t>Click on the Target tab and select a device then click on Run</a:t>
            </a:r>
            <a:endParaRPr lang="en-US" sz="2400" dirty="0"/>
          </a:p>
        </p:txBody>
      </p:sp>
      <p:pic>
        <p:nvPicPr>
          <p:cNvPr id="4" name="Picture 3" descr="devic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362200"/>
            <a:ext cx="7373380" cy="43440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up to speed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parallel to deciding the requirements for a product the team needs to gather knowledge that will be needed in the later phases of the life cycle.</a:t>
            </a:r>
          </a:p>
          <a:p>
            <a:r>
              <a:rPr lang="en-US" dirty="0" smtClean="0"/>
              <a:t>In our case that means how to implement Android apps.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 the button has been clicked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Here’s what you are going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the Hello World app using the first  tutorial in the IDE.</a:t>
            </a:r>
          </a:p>
          <a:p>
            <a:r>
              <a:rPr lang="en-US" dirty="0" smtClean="0"/>
              <a:t>Take a screen shot of the result. Submit by 11:59PM, Sept 11.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688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first slide set I showed the </a:t>
            </a:r>
            <a:r>
              <a:rPr lang="en-US" dirty="0" err="1" smtClean="0"/>
              <a:t>urls</a:t>
            </a:r>
            <a:r>
              <a:rPr lang="en-US" dirty="0" smtClean="0"/>
              <a:t> to go to </a:t>
            </a:r>
            <a:r>
              <a:rPr lang="en-US" dirty="0" err="1" smtClean="0"/>
              <a:t>to</a:t>
            </a:r>
            <a:r>
              <a:rPr lang="en-US" dirty="0" smtClean="0"/>
              <a:t> download the SDK and install it into </a:t>
            </a:r>
            <a:r>
              <a:rPr lang="en-US" dirty="0" err="1" smtClean="0"/>
              <a:t>topcased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Now we will walk thru some of the steps and some of the tools you will want to use.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SDKs include an Integrated Development Environment (IDE), one or more frameworks, and libraries of assets.</a:t>
            </a:r>
          </a:p>
          <a:p>
            <a:r>
              <a:rPr lang="en-US" dirty="0" smtClean="0"/>
              <a:t>A framework is a partially completed application that provides structure to a standard application that can be added to and modified to produce a product more rapidly.</a:t>
            </a:r>
          </a:p>
          <a:p>
            <a:r>
              <a:rPr lang="en-US" dirty="0" smtClean="0"/>
              <a:t>The libraries include classes as well as images and tools.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Plug-in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plug-in architecture of Eclipse allows the IDE to be extended in many ways.</a:t>
            </a:r>
          </a:p>
          <a:p>
            <a:r>
              <a:rPr lang="en-US" dirty="0" smtClean="0"/>
              <a:t>The Android plug-in adds menu items, help items, perspectives and views to the standard Eclipse setup.</a:t>
            </a:r>
          </a:p>
          <a:p>
            <a:r>
              <a:rPr lang="en-US" dirty="0" smtClean="0"/>
              <a:t>More about architecture later.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File | New | Android | Android Application Project</a:t>
            </a:r>
            <a:endParaRPr lang="en-US" sz="28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096000" cy="4525963"/>
          </a:xfrm>
        </p:spPr>
        <p:txBody>
          <a:bodyPr/>
          <a:lstStyle/>
          <a:p>
            <a:r>
              <a:rPr lang="en-US" dirty="0" smtClean="0"/>
              <a:t>When a new Android App project is created these items are created.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src</a:t>
            </a:r>
            <a:r>
              <a:rPr lang="en-US" dirty="0" smtClean="0"/>
              <a:t> directory is where we place source code</a:t>
            </a:r>
          </a:p>
          <a:p>
            <a:r>
              <a:rPr lang="en-US" dirty="0" smtClean="0"/>
              <a:t>The bin directory is where compiled code will go</a:t>
            </a:r>
          </a:p>
          <a:p>
            <a:r>
              <a:rPr lang="en-US" dirty="0" smtClean="0"/>
              <a:t>The res directory is for resources such as images</a:t>
            </a:r>
            <a:endParaRPr lang="en-US" dirty="0"/>
          </a:p>
        </p:txBody>
      </p:sp>
      <p:pic>
        <p:nvPicPr>
          <p:cNvPr id="4" name="Picture 3" descr="struc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3902" y="2514600"/>
            <a:ext cx="1952898" cy="27816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540</TotalTime>
  <Words>622</Words>
  <Application>Microsoft Office PowerPoint</Application>
  <PresentationFormat>On-screen Show (4:3)</PresentationFormat>
  <Paragraphs>61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syse802Template</vt:lpstr>
      <vt:lpstr>CPSC 372</vt:lpstr>
      <vt:lpstr>Getting up to speed</vt:lpstr>
      <vt:lpstr>Setting up</vt:lpstr>
      <vt:lpstr>Framework</vt:lpstr>
      <vt:lpstr>Plug-in architecture</vt:lpstr>
      <vt:lpstr>File | New | Android | Android Application Project</vt:lpstr>
      <vt:lpstr>PowerPoint Presentation</vt:lpstr>
      <vt:lpstr>PowerPoint Presentation</vt:lpstr>
      <vt:lpstr>Project structure</vt:lpstr>
      <vt:lpstr>Activity</vt:lpstr>
      <vt:lpstr>Events and event handlers</vt:lpstr>
      <vt:lpstr>PowerPoint Presentation</vt:lpstr>
      <vt:lpstr>Resources</vt:lpstr>
      <vt:lpstr>Editors</vt:lpstr>
      <vt:lpstr>Wizards allow for specification of items such as menus and then the code is automatically generated </vt:lpstr>
      <vt:lpstr>AVD Manager</vt:lpstr>
      <vt:lpstr>Running the app</vt:lpstr>
      <vt:lpstr>PowerPoint Presentation</vt:lpstr>
      <vt:lpstr>Selecting device</vt:lpstr>
      <vt:lpstr>PowerPoint Presentation</vt:lpstr>
      <vt:lpstr>PowerPoint Presentation</vt:lpstr>
      <vt:lpstr>Note the button has been clicked</vt:lpstr>
      <vt:lpstr>Here’s what you are going to do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SYSE 802</dc:title>
  <dc:creator>McGregor</dc:creator>
  <cp:lastModifiedBy>Windows User</cp:lastModifiedBy>
  <cp:revision>16</cp:revision>
  <dcterms:created xsi:type="dcterms:W3CDTF">2012-08-30T13:25:29Z</dcterms:created>
  <dcterms:modified xsi:type="dcterms:W3CDTF">2013-09-05T22:10:06Z</dcterms:modified>
</cp:coreProperties>
</file>