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
  </p:notesMasterIdLst>
  <p:sldIdLst>
    <p:sldId id="260" r:id="rId2"/>
    <p:sldId id="262" r:id="rId3"/>
    <p:sldId id="261" r:id="rId4"/>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MS PGothic"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MS PGothic" pitchFamily="34" charset="-128"/>
        <a:cs typeface="+mn-cs"/>
      </a:defRPr>
    </a:lvl5pPr>
    <a:lvl6pPr marL="2286000" algn="l" defTabSz="914400" rtl="0" eaLnBrk="1" latinLnBrk="0" hangingPunct="1">
      <a:defRPr kern="1200">
        <a:solidFill>
          <a:schemeClr val="tx1"/>
        </a:solidFill>
        <a:latin typeface="Arial" pitchFamily="34" charset="0"/>
        <a:ea typeface="MS PGothic" pitchFamily="34" charset="-128"/>
        <a:cs typeface="+mn-cs"/>
      </a:defRPr>
    </a:lvl6pPr>
    <a:lvl7pPr marL="2743200" algn="l" defTabSz="914400" rtl="0" eaLnBrk="1" latinLnBrk="0" hangingPunct="1">
      <a:defRPr kern="1200">
        <a:solidFill>
          <a:schemeClr val="tx1"/>
        </a:solidFill>
        <a:latin typeface="Arial" pitchFamily="34" charset="0"/>
        <a:ea typeface="MS PGothic" pitchFamily="34" charset="-128"/>
        <a:cs typeface="+mn-cs"/>
      </a:defRPr>
    </a:lvl7pPr>
    <a:lvl8pPr marL="3200400" algn="l" defTabSz="914400" rtl="0" eaLnBrk="1" latinLnBrk="0" hangingPunct="1">
      <a:defRPr kern="1200">
        <a:solidFill>
          <a:schemeClr val="tx1"/>
        </a:solidFill>
        <a:latin typeface="Arial" pitchFamily="34" charset="0"/>
        <a:ea typeface="MS PGothic" pitchFamily="34" charset="-128"/>
        <a:cs typeface="+mn-cs"/>
      </a:defRPr>
    </a:lvl8pPr>
    <a:lvl9pPr marL="3657600" algn="l" defTabSz="914400" rtl="0" eaLnBrk="1" latinLnBrk="0" hangingPunct="1">
      <a:defRPr kern="1200">
        <a:solidFill>
          <a:schemeClr val="tx1"/>
        </a:solidFill>
        <a:latin typeface="Arial"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103F"/>
    <a:srgbClr val="13212A"/>
    <a:srgbClr val="8C8F8E"/>
    <a:srgbClr val="3E461D"/>
    <a:srgbClr val="DDD9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4607" autoAdjust="0"/>
    <p:restoredTop sz="86350" autoAdjust="0"/>
  </p:normalViewPr>
  <p:slideViewPr>
    <p:cSldViewPr snapToObjects="1">
      <p:cViewPr varScale="1">
        <p:scale>
          <a:sx n="49" d="100"/>
          <a:sy n="49" d="100"/>
        </p:scale>
        <p:origin x="-1670" y="-77"/>
      </p:cViewPr>
      <p:guideLst>
        <p:guide orient="horz" pos="2160"/>
        <p:guide pos="2880"/>
      </p:guideLst>
    </p:cSldViewPr>
  </p:slideViewPr>
  <p:outlineViewPr>
    <p:cViewPr>
      <p:scale>
        <a:sx n="33" d="100"/>
        <a:sy n="33" d="100"/>
      </p:scale>
      <p:origin x="228" y="342"/>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6F9AA50D-5F1F-4C1E-BC3D-C715359F8293}" type="datetime1">
              <a:rPr lang="en-US"/>
              <a:pPr/>
              <a:t>9/8/2013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66F16B37-BB50-4860-B621-92F5BDBC64FA}" type="slidenum">
              <a:rPr lang="en-US"/>
              <a:pPr/>
              <a:t>‹#›</a:t>
            </a:fld>
            <a:endParaRPr lang="en-US"/>
          </a:p>
        </p:txBody>
      </p:sp>
    </p:spTree>
    <p:extLst>
      <p:ext uri="{BB962C8B-B14F-4D97-AF65-F5344CB8AC3E}">
        <p14:creationId xmlns:p14="http://schemas.microsoft.com/office/powerpoint/2010/main" val="1427441862"/>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bwMode="auto">
          <a:noFill/>
          <a:ln>
            <a:miter lim="800000"/>
            <a:headEnd/>
            <a:tailEnd/>
          </a:ln>
        </p:spPr>
        <p:txBody>
          <a:bodyPr/>
          <a:lstStyle/>
          <a:p>
            <a:fld id="{BFFA5608-FB1D-4DF2-A89C-2004C948F9D8}" type="slidenum">
              <a:rPr lang="en-US">
                <a:latin typeface="Arial" pitchFamily="34" charset="0"/>
                <a:ea typeface="ヒラギノ角ゴ Pro W3" charset="-128"/>
              </a:rPr>
              <a:pPr/>
              <a:t>1</a:t>
            </a:fld>
            <a:endParaRPr lang="en-US">
              <a:latin typeface="Arial" pitchFamily="34" charset="0"/>
              <a:ea typeface="ヒラギノ角ゴ Pro W3" charset="-128"/>
            </a:endParaRPr>
          </a:p>
        </p:txBody>
      </p:sp>
      <p:sp>
        <p:nvSpPr>
          <p:cNvPr id="34819" name="Rectangle 2"/>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34820"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spcBef>
                <a:spcPct val="0"/>
              </a:spcBef>
            </a:pPr>
            <a:endParaRPr lang="en-US" smtClean="0">
              <a:latin typeface="Arial" pitchFamily="34" charset="0"/>
              <a:ea typeface="ヒラギノ角ゴ Pro W3"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1E1E2472-1472-48D1-A3AC-F855E60A6EA0}" type="datetime1">
              <a:rPr lang="en-US"/>
              <a:pPr/>
              <a:t>9/8/2013</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6" name="Slide Number Placeholder 5"/>
          <p:cNvSpPr>
            <a:spLocks noGrp="1"/>
          </p:cNvSpPr>
          <p:nvPr>
            <p:ph type="sldNum" sz="quarter" idx="12"/>
          </p:nvPr>
        </p:nvSpPr>
        <p:spPr/>
        <p:txBody>
          <a:bodyPr/>
          <a:lstStyle>
            <a:lvl1pPr>
              <a:defRPr/>
            </a:lvl1pPr>
          </a:lstStyle>
          <a:p>
            <a:fld id="{96FF6458-F23B-405C-8F21-21F697F72E89}"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9E93C717-D7BA-4950-BE82-C9B6FA413421}" type="datetime1">
              <a:rPr lang="en-US"/>
              <a:pPr/>
              <a:t>9/8/2013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45B1FAC-BFD0-4AF8-996E-9AE8DCF34059}"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26E6FEF-464C-4304-A61D-DA55B042AC71}" type="datetime1">
              <a:rPr lang="en-US"/>
              <a:pPr/>
              <a:t>9/8/2013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5945862-C674-48FB-954D-1B70B92CB930}"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F695D324-5911-42F7-BAA7-B0399E5DAF57}" type="datetime1">
              <a:rPr lang="en-US"/>
              <a:pPr/>
              <a:t>9/8/2013</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6" name="Slide Number Placeholder 5"/>
          <p:cNvSpPr>
            <a:spLocks noGrp="1"/>
          </p:cNvSpPr>
          <p:nvPr>
            <p:ph type="sldNum" sz="quarter" idx="12"/>
          </p:nvPr>
        </p:nvSpPr>
        <p:spPr/>
        <p:txBody>
          <a:bodyPr/>
          <a:lstStyle>
            <a:lvl1pPr>
              <a:defRPr/>
            </a:lvl1pPr>
          </a:lstStyle>
          <a:p>
            <a:fld id="{F0B3080A-960D-4451-9B3F-76CB7E6F1BDB}"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DA4C9025-CCDE-41AC-8469-06231BE7E37A}" type="datetime1">
              <a:rPr lang="en-US"/>
              <a:pPr/>
              <a:t>9/8/2013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21CF67D-FF79-4C17-9170-99C0DB2C0DD6}"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544FFCD2-4FD0-4489-A389-61AA38946966}" type="datetime1">
              <a:rPr lang="en-US"/>
              <a:pPr/>
              <a:t>9/8/2013</a:t>
            </a:fld>
            <a:endParaRPr lang="en-US"/>
          </a:p>
        </p:txBody>
      </p:sp>
      <p:sp>
        <p:nvSpPr>
          <p:cNvPr id="6"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7" name="Slide Number Placeholder 5"/>
          <p:cNvSpPr>
            <a:spLocks noGrp="1"/>
          </p:cNvSpPr>
          <p:nvPr>
            <p:ph type="sldNum" sz="quarter" idx="12"/>
          </p:nvPr>
        </p:nvSpPr>
        <p:spPr/>
        <p:txBody>
          <a:bodyPr/>
          <a:lstStyle>
            <a:lvl1pPr>
              <a:defRPr/>
            </a:lvl1pPr>
          </a:lstStyle>
          <a:p>
            <a:fld id="{E130720A-12D6-49B6-8C4C-A0F74D688C3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E8CC1F02-0DC8-4E0B-89E4-5BDF7FFAAAFF}" type="datetime1">
              <a:rPr lang="en-US"/>
              <a:pPr/>
              <a:t>9/8/2013</a:t>
            </a:fld>
            <a:endParaRPr lang="en-US"/>
          </a:p>
        </p:txBody>
      </p:sp>
      <p:sp>
        <p:nvSpPr>
          <p:cNvPr id="8"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9" name="Slide Number Placeholder 5"/>
          <p:cNvSpPr>
            <a:spLocks noGrp="1"/>
          </p:cNvSpPr>
          <p:nvPr>
            <p:ph type="sldNum" sz="quarter" idx="12"/>
          </p:nvPr>
        </p:nvSpPr>
        <p:spPr/>
        <p:txBody>
          <a:bodyPr/>
          <a:lstStyle>
            <a:lvl1pPr>
              <a:defRPr/>
            </a:lvl1pPr>
          </a:lstStyle>
          <a:p>
            <a:fld id="{69F94244-F706-4A01-B34D-B1BD1FC2FD7A}"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9EE34111-2818-4C2B-9A16-901FF17E1FDE}" type="datetime1">
              <a:rPr lang="en-US"/>
              <a:pPr/>
              <a:t>9/8/2013</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BB5A3017-8251-4C4C-B4F7-477F62795542}"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926886E8-7E23-49BD-A7D5-B0CB10C8E9E8}" type="datetime1">
              <a:rPr lang="en-US"/>
              <a:pPr/>
              <a:t>9/8/2013</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6CA1E566-C267-499F-BE0F-07A657FD01BA}"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219FD3F7-5C67-437D-8B32-6AD57C640788}" type="datetime1">
              <a:rPr lang="en-US"/>
              <a:pPr/>
              <a:t>9/8/2013</a:t>
            </a:fld>
            <a:endParaRPr lang="en-US"/>
          </a:p>
        </p:txBody>
      </p:sp>
      <p:sp>
        <p:nvSpPr>
          <p:cNvPr id="6"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7" name="Slide Number Placeholder 5"/>
          <p:cNvSpPr>
            <a:spLocks noGrp="1"/>
          </p:cNvSpPr>
          <p:nvPr>
            <p:ph type="sldNum" sz="quarter" idx="12"/>
          </p:nvPr>
        </p:nvSpPr>
        <p:spPr/>
        <p:txBody>
          <a:bodyPr/>
          <a:lstStyle>
            <a:lvl1pPr>
              <a:defRPr/>
            </a:lvl1pPr>
          </a:lstStyle>
          <a:p>
            <a:fld id="{CD9A243D-5B78-4D26-9164-F29874F113DE}"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2F76DFAB-8E9E-4530-8913-0944DC4115F2}" type="datetime1">
              <a:rPr lang="en-US"/>
              <a:pPr/>
              <a:t>9/8/2013</a:t>
            </a:fld>
            <a:endParaRPr lang="en-US"/>
          </a:p>
        </p:txBody>
      </p:sp>
      <p:sp>
        <p:nvSpPr>
          <p:cNvPr id="6"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7" name="Slide Number Placeholder 5"/>
          <p:cNvSpPr>
            <a:spLocks noGrp="1"/>
          </p:cNvSpPr>
          <p:nvPr>
            <p:ph type="sldNum" sz="quarter" idx="12"/>
          </p:nvPr>
        </p:nvSpPr>
        <p:spPr/>
        <p:txBody>
          <a:bodyPr/>
          <a:lstStyle>
            <a:lvl1pPr>
              <a:defRPr/>
            </a:lvl1pPr>
          </a:lstStyle>
          <a:p>
            <a:fld id="{75D23948-1902-4099-8A87-590E1C405BD5}"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A5EA005D-2E76-47E9-B8EE-FDEE6CD95D58}" type="datetime1">
              <a:rPr lang="en-US"/>
              <a:pPr/>
              <a:t>9/8/2013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C0B64028-1176-41D3-9614-D4E19406015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fontAlgn="base" hangingPunct="1">
        <a:spcBef>
          <a:spcPct val="0"/>
        </a:spcBef>
        <a:spcAft>
          <a:spcPct val="0"/>
        </a:spcAft>
        <a:defRPr sz="4400" kern="1200">
          <a:solidFill>
            <a:schemeClr val="tx1"/>
          </a:solidFill>
          <a:latin typeface="+mj-lt"/>
          <a:ea typeface="MS PGothic" pitchFamily="34" charset="-128"/>
          <a:cs typeface="ＭＳ Ｐゴシック" pitchFamily="-65" charset="-128"/>
        </a:defRPr>
      </a:lvl1pPr>
      <a:lvl2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2pPr>
      <a:lvl3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3pPr>
      <a:lvl4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4pPr>
      <a:lvl5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5pPr>
      <a:lvl6pPr marL="4572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1" fontAlgn="base" hangingPunct="1">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pitchFamily="-65" charset="-128"/>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developer.android.com/design/patterns/index.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mindtherobot.com/blog/675/android-architecture-message-based-mvc/" TargetMode="External"/><Relationship Id="rId2" Type="http://schemas.openxmlformats.org/officeDocument/2006/relationships/hyperlink" Target="http://www.therealjoshua.com/2011/11/android-architecture-part-1-intro/" TargetMode="External"/><Relationship Id="rId1" Type="http://schemas.openxmlformats.org/officeDocument/2006/relationships/slideLayout" Target="../slideLayouts/slideLayout2.xml"/><Relationship Id="rId5" Type="http://schemas.openxmlformats.org/officeDocument/2006/relationships/hyperlink" Target="http://vladnevzorov.com/2011/04/18/android-application-architecture-part-i-background/" TargetMode="External"/><Relationship Id="rId4" Type="http://schemas.openxmlformats.org/officeDocument/2006/relationships/hyperlink" Target="http://androidtutorialforbeginners.com/android-application-architectur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ChangeArrowheads="1"/>
          </p:cNvSpPr>
          <p:nvPr/>
        </p:nvSpPr>
        <p:spPr bwMode="auto">
          <a:xfrm>
            <a:off x="1524000" y="4770438"/>
            <a:ext cx="6781800" cy="1201737"/>
          </a:xfrm>
          <a:prstGeom prst="rect">
            <a:avLst/>
          </a:prstGeom>
          <a:noFill/>
          <a:ln w="9525">
            <a:noFill/>
            <a:miter lim="800000"/>
            <a:headEnd/>
            <a:tailEnd/>
          </a:ln>
        </p:spPr>
        <p:txBody>
          <a:bodyPr>
            <a:spAutoFit/>
          </a:bodyPr>
          <a:lstStyle/>
          <a:p>
            <a:pPr eaLnBrk="0" hangingPunct="0"/>
            <a:endParaRPr lang="en-US">
              <a:latin typeface="Verdana" pitchFamily="34" charset="0"/>
            </a:endParaRPr>
          </a:p>
          <a:p>
            <a:pPr eaLnBrk="0" hangingPunct="0"/>
            <a:endParaRPr lang="en-US">
              <a:latin typeface="Verdana" pitchFamily="34" charset="0"/>
            </a:endParaRPr>
          </a:p>
          <a:p>
            <a:pPr eaLnBrk="0" hangingPunct="0"/>
            <a:endParaRPr lang="en-US">
              <a:latin typeface="Verdana" pitchFamily="34" charset="0"/>
            </a:endParaRPr>
          </a:p>
          <a:p>
            <a:pPr eaLnBrk="0" hangingPunct="0"/>
            <a:endParaRPr lang="en-US">
              <a:latin typeface="Verdana" pitchFamily="34" charset="0"/>
            </a:endParaRPr>
          </a:p>
          <a:p>
            <a:pPr eaLnBrk="0" hangingPunct="0"/>
            <a:endParaRPr lang="en-US">
              <a:latin typeface="Calibri" pitchFamily="34" charset="0"/>
            </a:endParaRPr>
          </a:p>
        </p:txBody>
      </p:sp>
      <p:sp>
        <p:nvSpPr>
          <p:cNvPr id="33795" name="Rectangle 8"/>
          <p:cNvSpPr>
            <a:spLocks noChangeArrowheads="1"/>
          </p:cNvSpPr>
          <p:nvPr/>
        </p:nvSpPr>
        <p:spPr bwMode="auto">
          <a:xfrm>
            <a:off x="381000" y="228600"/>
            <a:ext cx="8305800" cy="6019800"/>
          </a:xfrm>
          <a:prstGeom prst="rect">
            <a:avLst/>
          </a:prstGeom>
          <a:noFill/>
          <a:ln w="9525">
            <a:solidFill>
              <a:schemeClr val="tx1"/>
            </a:solidFill>
            <a:round/>
            <a:headEnd/>
            <a:tailEnd/>
          </a:ln>
        </p:spPr>
        <p:txBody>
          <a:bodyPr/>
          <a:lstStyle/>
          <a:p>
            <a:pPr eaLnBrk="0" hangingPunct="0"/>
            <a:endParaRPr lang="en-US">
              <a:latin typeface="Calibri" pitchFamily="34" charset="0"/>
            </a:endParaRPr>
          </a:p>
        </p:txBody>
      </p:sp>
      <p:sp>
        <p:nvSpPr>
          <p:cNvPr id="33796" name="Rectangle 7"/>
          <p:cNvSpPr>
            <a:spLocks noChangeArrowheads="1"/>
          </p:cNvSpPr>
          <p:nvPr/>
        </p:nvSpPr>
        <p:spPr bwMode="auto">
          <a:xfrm>
            <a:off x="381000" y="152400"/>
            <a:ext cx="8305800" cy="76200"/>
          </a:xfrm>
          <a:prstGeom prst="rect">
            <a:avLst/>
          </a:prstGeom>
          <a:solidFill>
            <a:srgbClr val="FF6600"/>
          </a:solidFill>
          <a:ln w="9525">
            <a:solidFill>
              <a:schemeClr val="tx1"/>
            </a:solidFill>
            <a:round/>
            <a:headEnd/>
            <a:tailEnd/>
          </a:ln>
        </p:spPr>
        <p:txBody>
          <a:bodyPr/>
          <a:lstStyle/>
          <a:p>
            <a:pPr eaLnBrk="0" hangingPunct="0"/>
            <a:endParaRPr lang="en-US">
              <a:latin typeface="Calibri" pitchFamily="34" charset="0"/>
            </a:endParaRPr>
          </a:p>
        </p:txBody>
      </p:sp>
      <p:cxnSp>
        <p:nvCxnSpPr>
          <p:cNvPr id="9" name="Straight Connector 8"/>
          <p:cNvCxnSpPr/>
          <p:nvPr/>
        </p:nvCxnSpPr>
        <p:spPr>
          <a:xfrm rot="10800000">
            <a:off x="381000" y="1219200"/>
            <a:ext cx="8305800" cy="158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rot="10800000">
            <a:off x="381000" y="1273175"/>
            <a:ext cx="8305800" cy="158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33799" name="Picture 10" descr="academicSymbolWdm_copur.jpg"/>
          <p:cNvPicPr>
            <a:picLocks noChangeAspect="1"/>
          </p:cNvPicPr>
          <p:nvPr/>
        </p:nvPicPr>
        <p:blipFill>
          <a:blip r:embed="rId3"/>
          <a:srcRect/>
          <a:stretch>
            <a:fillRect/>
          </a:stretch>
        </p:blipFill>
        <p:spPr bwMode="auto">
          <a:xfrm>
            <a:off x="762000" y="442913"/>
            <a:ext cx="2570163" cy="547687"/>
          </a:xfrm>
          <a:prstGeom prst="rect">
            <a:avLst/>
          </a:prstGeom>
          <a:noFill/>
          <a:ln w="9525">
            <a:noFill/>
            <a:miter lim="800000"/>
            <a:headEnd/>
            <a:tailEnd/>
          </a:ln>
        </p:spPr>
      </p:pic>
      <p:sp>
        <p:nvSpPr>
          <p:cNvPr id="33800" name="Title 1"/>
          <p:cNvSpPr>
            <a:spLocks noGrp="1"/>
          </p:cNvSpPr>
          <p:nvPr>
            <p:ph type="ctrTitle"/>
          </p:nvPr>
        </p:nvSpPr>
        <p:spPr>
          <a:xfrm>
            <a:off x="381000" y="2130425"/>
            <a:ext cx="8305800" cy="1470025"/>
          </a:xfrm>
        </p:spPr>
        <p:txBody>
          <a:bodyPr/>
          <a:lstStyle/>
          <a:p>
            <a:r>
              <a:rPr lang="en-US" dirty="0" smtClean="0"/>
              <a:t>CPSC 372</a:t>
            </a:r>
          </a:p>
        </p:txBody>
      </p:sp>
      <p:sp>
        <p:nvSpPr>
          <p:cNvPr id="33801" name="Subtitle 2"/>
          <p:cNvSpPr>
            <a:spLocks noGrp="1"/>
          </p:cNvSpPr>
          <p:nvPr>
            <p:ph type="subTitle" idx="1"/>
          </p:nvPr>
        </p:nvSpPr>
        <p:spPr>
          <a:xfrm>
            <a:off x="1120775" y="3657600"/>
            <a:ext cx="6840538" cy="1752600"/>
          </a:xfrm>
        </p:spPr>
        <p:txBody>
          <a:bodyPr/>
          <a:lstStyle/>
          <a:p>
            <a:r>
              <a:rPr lang="en-US" dirty="0" smtClean="0">
                <a:solidFill>
                  <a:schemeClr val="tx1"/>
                </a:solidFill>
              </a:rPr>
              <a:t>John D. McGregor</a:t>
            </a:r>
          </a:p>
          <a:p>
            <a:r>
              <a:rPr lang="en-US" dirty="0" smtClean="0">
                <a:solidFill>
                  <a:schemeClr val="tx1"/>
                </a:solidFill>
              </a:rPr>
              <a:t>Module 3 Session 5</a:t>
            </a:r>
          </a:p>
          <a:p>
            <a:r>
              <a:rPr lang="en-US" dirty="0" smtClean="0">
                <a:solidFill>
                  <a:schemeClr val="tx1"/>
                </a:solidFill>
              </a:rPr>
              <a:t>Assignment and References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Assignment</a:t>
            </a:r>
            <a:endParaRPr lang="en-US" dirty="0"/>
          </a:p>
        </p:txBody>
      </p:sp>
      <p:sp>
        <p:nvSpPr>
          <p:cNvPr id="3" name="Content Placeholder 2"/>
          <p:cNvSpPr>
            <a:spLocks noGrp="1"/>
          </p:cNvSpPr>
          <p:nvPr>
            <p:ph idx="1"/>
          </p:nvPr>
        </p:nvSpPr>
        <p:spPr/>
        <p:txBody>
          <a:bodyPr/>
          <a:lstStyle/>
          <a:p>
            <a:r>
              <a:rPr lang="en-US" sz="2000" dirty="0" smtClean="0"/>
              <a:t>Address the problems found in the evaluation of your use case model.</a:t>
            </a:r>
          </a:p>
          <a:p>
            <a:r>
              <a:rPr lang="en-US" sz="2000" dirty="0" smtClean="0"/>
              <a:t>List the quality attributes that are important to your app. List them in priority order and justify that order.</a:t>
            </a:r>
          </a:p>
          <a:p>
            <a:r>
              <a:rPr lang="en-US" sz="2000" dirty="0" smtClean="0"/>
              <a:t>Apply the Model/View/Controller pattern to your app: http://mindtherobot.com/blog/675/android-architecture-message-based-mvc/</a:t>
            </a:r>
          </a:p>
          <a:p>
            <a:r>
              <a:rPr lang="en-US" sz="2000" dirty="0" smtClean="0"/>
              <a:t>Describe the contents of each element of the pattern in terms of the entities and actions needed for your app. Use UML class and sequence diagrams to describe the elements and their relationships. Use sequence diagrams to show example interactions among the objects in the executing system based on the class members.</a:t>
            </a:r>
          </a:p>
          <a:p>
            <a:r>
              <a:rPr lang="en-US" sz="2000" dirty="0" smtClean="0"/>
              <a:t>Then look at some of the very detailed Android design patterns such as: </a:t>
            </a:r>
            <a:r>
              <a:rPr lang="en-US" sz="2000" dirty="0" smtClean="0">
                <a:hlinkClick r:id="rId2"/>
              </a:rPr>
              <a:t>http://developer.android.com/design/patterns/index.html</a:t>
            </a:r>
            <a:endParaRPr lang="en-US" sz="2000" dirty="0" smtClean="0"/>
          </a:p>
          <a:p>
            <a:r>
              <a:rPr lang="en-US" sz="2000" dirty="0" smtClean="0"/>
              <a:t>Begin a mockup of your app’s intro screen and the controls to be used. Submit a drawing created using Paint or some other drawing program. Save it in .</a:t>
            </a:r>
            <a:r>
              <a:rPr lang="en-US" sz="2000" dirty="0" err="1" smtClean="0"/>
              <a:t>png</a:t>
            </a:r>
            <a:r>
              <a:rPr lang="en-US" sz="2000" dirty="0" smtClean="0"/>
              <a:t> format</a:t>
            </a:r>
            <a:r>
              <a:rPr lang="en-US" sz="2000" dirty="0" smtClean="0"/>
              <a:t>. </a:t>
            </a:r>
            <a:r>
              <a:rPr lang="en-US" sz="2000" smtClean="0"/>
              <a:t>Due Sept 18  11:59pm</a:t>
            </a:r>
            <a:endParaRPr lang="en-US" sz="2000" dirty="0" smtClean="0"/>
          </a:p>
          <a:p>
            <a:endParaRPr lang="en-US" sz="2800" dirty="0" smtClean="0"/>
          </a:p>
          <a:p>
            <a:endParaRPr lang="en-US" sz="2800"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Blogs with Android architecture examples</a:t>
            </a:r>
            <a:endParaRPr lang="en-US" dirty="0"/>
          </a:p>
        </p:txBody>
      </p:sp>
      <p:sp>
        <p:nvSpPr>
          <p:cNvPr id="3" name="Content Placeholder 2"/>
          <p:cNvSpPr>
            <a:spLocks noGrp="1"/>
          </p:cNvSpPr>
          <p:nvPr>
            <p:ph idx="1"/>
          </p:nvPr>
        </p:nvSpPr>
        <p:spPr/>
        <p:txBody>
          <a:bodyPr/>
          <a:lstStyle/>
          <a:p>
            <a:r>
              <a:rPr lang="en-US" dirty="0" smtClean="0">
                <a:hlinkClick r:id="rId2"/>
              </a:rPr>
              <a:t>http://www.therealjoshua.com/2011/11/android-architecture-part-1-intro/</a:t>
            </a:r>
            <a:endParaRPr lang="en-US" dirty="0" smtClean="0"/>
          </a:p>
          <a:p>
            <a:r>
              <a:rPr lang="en-US" dirty="0" smtClean="0">
                <a:hlinkClick r:id="rId3"/>
              </a:rPr>
              <a:t>http://mindtherobot.com/blog/675/android-architecture-message-based-mvc/</a:t>
            </a:r>
            <a:endParaRPr lang="en-US" dirty="0" smtClean="0"/>
          </a:p>
          <a:p>
            <a:r>
              <a:rPr lang="en-US" dirty="0" smtClean="0">
                <a:hlinkClick r:id="rId4"/>
              </a:rPr>
              <a:t>http://androidtutorialforbeginners.com/android-application-architecture/</a:t>
            </a:r>
            <a:endParaRPr lang="en-US" dirty="0" smtClean="0"/>
          </a:p>
          <a:p>
            <a:r>
              <a:rPr lang="en-US" dirty="0" smtClean="0">
                <a:hlinkClick r:id="rId5"/>
              </a:rPr>
              <a:t>http://vladnevzorov.com/2011/04/18/android-application-architecture-part-i-background/</a:t>
            </a:r>
            <a:endParaRPr lang="en-US" dirty="0" smtClean="0"/>
          </a:p>
          <a:p>
            <a:endParaRPr lang="en-US" dirty="0"/>
          </a:p>
        </p:txBody>
      </p:sp>
    </p:spTree>
  </p:cSld>
  <p:clrMapOvr>
    <a:masterClrMapping/>
  </p:clrMapOvr>
</p:sld>
</file>

<file path=ppt/theme/theme1.xml><?xml version="1.0" encoding="utf-8"?>
<a:theme xmlns:a="http://schemas.openxmlformats.org/drawingml/2006/main" name="syse802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syse802Template</Template>
  <TotalTime>117</TotalTime>
  <Words>192</Words>
  <Application>Microsoft Office PowerPoint</Application>
  <PresentationFormat>On-screen Show (4:3)</PresentationFormat>
  <Paragraphs>21</Paragraphs>
  <Slides>3</Slides>
  <Notes>1</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syse802Template</vt:lpstr>
      <vt:lpstr>CPSC 372</vt:lpstr>
      <vt:lpstr>Assignment</vt:lpstr>
      <vt:lpstr>Blogs with Android architecture examples</vt:lpstr>
    </vt:vector>
  </TitlesOfParts>
  <Company>Clemson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CPSC 372</dc:title>
  <dc:creator>McGregor</dc:creator>
  <cp:lastModifiedBy>Windows User</cp:lastModifiedBy>
  <cp:revision>8</cp:revision>
  <dcterms:created xsi:type="dcterms:W3CDTF">2012-09-13T12:10:32Z</dcterms:created>
  <dcterms:modified xsi:type="dcterms:W3CDTF">2013-09-08T16:32:53Z</dcterms:modified>
</cp:coreProperties>
</file>