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60" r:id="rId2"/>
    <p:sldId id="289" r:id="rId3"/>
    <p:sldId id="290" r:id="rId4"/>
    <p:sldId id="291" r:id="rId5"/>
    <p:sldId id="292" r:id="rId6"/>
    <p:sldId id="263" r:id="rId7"/>
    <p:sldId id="264" r:id="rId8"/>
    <p:sldId id="265" r:id="rId9"/>
    <p:sldId id="266" r:id="rId10"/>
    <p:sldId id="267" r:id="rId11"/>
    <p:sldId id="268" r:id="rId12"/>
    <p:sldId id="261" r:id="rId13"/>
    <p:sldId id="269" r:id="rId14"/>
    <p:sldId id="271" r:id="rId15"/>
    <p:sldId id="270" r:id="rId16"/>
    <p:sldId id="272" r:id="rId17"/>
    <p:sldId id="273" r:id="rId18"/>
    <p:sldId id="274" r:id="rId19"/>
    <p:sldId id="275" r:id="rId20"/>
    <p:sldId id="287" r:id="rId21"/>
    <p:sldId id="288" r:id="rId22"/>
    <p:sldId id="276" r:id="rId23"/>
    <p:sldId id="277" r:id="rId24"/>
    <p:sldId id="278" r:id="rId25"/>
    <p:sldId id="279" r:id="rId26"/>
    <p:sldId id="280" r:id="rId27"/>
    <p:sldId id="283" r:id="rId28"/>
    <p:sldId id="284" r:id="rId29"/>
    <p:sldId id="286" r:id="rId30"/>
    <p:sldId id="293" r:id="rId3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3F"/>
    <a:srgbClr val="13212A"/>
    <a:srgbClr val="8C8F8E"/>
    <a:srgbClr val="3E461D"/>
    <a:srgbClr val="DDD9C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0" d="100"/>
          <a:sy n="80" d="100"/>
        </p:scale>
        <p:origin x="-11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9AA50D-5F1F-4C1E-BC3D-C715359F8293}" type="datetime1">
              <a:rPr lang="en-US"/>
              <a:pPr/>
              <a:t>9/21/2012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F16B37-BB50-4860-B621-92F5BDBC64F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FA5608-FB1D-4DF2-A89C-2004C948F9D8}" type="slidenum">
              <a:rPr lang="en-US">
                <a:latin typeface="Arial" pitchFamily="34" charset="0"/>
                <a:ea typeface="ヒラギノ角ゴ Pro W3" charset="-128"/>
              </a:rPr>
              <a:pPr/>
              <a:t>1</a:t>
            </a:fld>
            <a:endParaRPr lang="en-US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1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71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0AB69B-CF30-41C2-8800-A35919F2214C}" type="slidenum">
              <a:rPr lang="en-US" smtClean="0">
                <a:ea typeface="ＭＳ Ｐゴシック" pitchFamily="-32" charset="-128"/>
              </a:rPr>
              <a:pPr/>
              <a:t>4</a:t>
            </a:fld>
            <a:endParaRPr lang="en-US" smtClean="0">
              <a:ea typeface="ＭＳ Ｐゴシック" pitchFamily="-32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73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44EEE43-4C9D-4BB3-B838-F72A13697335}" type="slidenum">
              <a:rPr lang="en-US" smtClean="0">
                <a:ea typeface="ＭＳ Ｐゴシック" pitchFamily="-32" charset="-128"/>
              </a:rPr>
              <a:pPr/>
              <a:t>5</a:t>
            </a:fld>
            <a:endParaRPr lang="en-US" smtClean="0">
              <a:ea typeface="ＭＳ Ｐゴシック" pitchFamily="-32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E2472-1472-48D1-A3AC-F855E60A6EA0}" type="datetime1">
              <a:rPr lang="en-US"/>
              <a:pPr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6458-F23B-405C-8F21-21F697F72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3C717-D7BA-4950-BE82-C9B6FA413421}" type="datetime1">
              <a:rPr lang="en-US"/>
              <a:pPr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1FAC-BFD0-4AF8-996E-9AE8DCF34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E6FEF-464C-4304-A61D-DA55B042AC71}" type="datetime1">
              <a:rPr lang="en-US"/>
              <a:pPr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45862-C674-48FB-954D-1B70B92CB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5D324-5911-42F7-BAA7-B0399E5DAF57}" type="datetime1">
              <a:rPr lang="en-US"/>
              <a:pPr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3080A-960D-4451-9B3F-76CB7E6F1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C9025-CCDE-41AC-8469-06231BE7E37A}" type="datetime1">
              <a:rPr lang="en-US"/>
              <a:pPr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CF67D-FF79-4C17-9170-99C0DB2C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4FFCD2-4FD0-4489-A389-61AA38946966}" type="datetime1">
              <a:rPr lang="en-US"/>
              <a:pPr/>
              <a:t>9/21/2012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0720A-12D6-49B6-8C4C-A0F74D688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1F02-0DC8-4E0B-89E4-5BDF7FFAAAFF}" type="datetime1">
              <a:rPr lang="en-US"/>
              <a:pPr/>
              <a:t>9/21/2012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4244-F706-4A01-B34D-B1BD1FC2F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34111-2818-4C2B-9A16-901FF17E1FDE}" type="datetime1">
              <a:rPr lang="en-US"/>
              <a:pPr/>
              <a:t>9/21/2012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A3017-8251-4C4C-B4F7-477F62795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6886E8-7E23-49BD-A7D5-B0CB10C8E9E8}" type="datetime1">
              <a:rPr lang="en-US"/>
              <a:pPr/>
              <a:t>9/21/2012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E566-C267-499F-BE0F-07A657FD0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9FD3F7-5C67-437D-8B32-6AD57C640788}" type="datetime1">
              <a:rPr lang="en-US"/>
              <a:pPr/>
              <a:t>9/21/2012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243D-5B78-4D26-9164-F29874F11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76DFAB-8E9E-4530-8913-0944DC4115F2}" type="datetime1">
              <a:rPr lang="en-US"/>
              <a:pPr/>
              <a:t>9/21/2012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23948-1902-4099-8A87-590E1C405B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EA005D-2E76-47E9-B8EE-FDEE6CD95D58}" type="datetime1">
              <a:rPr lang="en-US"/>
              <a:pPr/>
              <a:t>9/21/2012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0B64028-1176-41D3-9614-D4E194060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ssier-andreas.net/software_architecture/pac.html" TargetMode="External"/><Relationship Id="rId2" Type="http://schemas.openxmlformats.org/officeDocument/2006/relationships/hyperlink" Target="http://www.vico.org/pages/PatronsDisseny/Pattern%20Presentation%20Abstra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nnovatingtomorrow.net/2008/04/04/pac-software-architecture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ei.cmu.edu/reports/00tr004.pd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524000" y="4770438"/>
            <a:ext cx="678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381000" y="228600"/>
            <a:ext cx="8305800" cy="60198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76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381000" y="1219200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381000" y="1273175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9" name="Picture 10" descr="academicSymbolWdm_cop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42913"/>
            <a:ext cx="2570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CPSC 372</a:t>
            </a:r>
          </a:p>
        </p:txBody>
      </p:sp>
      <p:sp>
        <p:nvSpPr>
          <p:cNvPr id="33801" name="Subtitle 2"/>
          <p:cNvSpPr>
            <a:spLocks noGrp="1"/>
          </p:cNvSpPr>
          <p:nvPr>
            <p:ph type="subTitle" idx="1"/>
          </p:nvPr>
        </p:nvSpPr>
        <p:spPr>
          <a:xfrm>
            <a:off x="1120775" y="3657600"/>
            <a:ext cx="684053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D. McGregor</a:t>
            </a:r>
          </a:p>
          <a:p>
            <a:r>
              <a:rPr lang="en-US" smtClean="0">
                <a:solidFill>
                  <a:schemeClr val="tx1"/>
                </a:solidFill>
              </a:rPr>
              <a:t>Module 3 </a:t>
            </a:r>
            <a:r>
              <a:rPr lang="en-US" dirty="0" smtClean="0">
                <a:solidFill>
                  <a:schemeClr val="tx1"/>
                </a:solidFill>
              </a:rPr>
              <a:t>Session 3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Architecture Evaluation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http://www.vico.org/pages/PatronsDisseny/Pattern%20Presentation%20Abstra/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http://www.dossier-andreas.net/software_architecture/pac.html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http://www.innovatingtomorrow.net/2008/04/04/pac-software-architecture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 </a:t>
            </a:r>
            <a:r>
              <a:rPr lang="en-US" dirty="0" err="1" smtClean="0"/>
              <a:t>TradeOff</a:t>
            </a:r>
            <a:r>
              <a:rPr lang="en-US" dirty="0" smtClean="0"/>
              <a:t> Analysis Method (ATAM)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The purpose of the ATAM is to assess the consequences of architectural decisions in light of quality attribute requirements.</a:t>
            </a:r>
          </a:p>
          <a:p>
            <a:r>
              <a:rPr lang="en-US" dirty="0" smtClean="0">
                <a:hlinkClick r:id="rId2"/>
              </a:rPr>
              <a:t>http://www.sei.cmu.edu/reports/00tr004.pdf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>
                <a:solidFill>
                  <a:schemeClr val="tx2"/>
                </a:solidFill>
              </a:rPr>
              <a:t>Conceptual Flow of ATAM</a:t>
            </a:r>
            <a:endParaRPr lang="en-US" dirty="0"/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6800850" y="2240757"/>
            <a:ext cx="406400" cy="1227137"/>
            <a:chOff x="4176" y="1199"/>
            <a:chExt cx="288" cy="866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auto">
            <a:xfrm>
              <a:off x="4176" y="1873"/>
              <a:ext cx="288" cy="192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4176" y="1199"/>
              <a:ext cx="288" cy="192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7070725" y="2107407"/>
            <a:ext cx="1446212" cy="1495425"/>
          </a:xfrm>
          <a:prstGeom prst="ellipse">
            <a:avLst/>
          </a:prstGeom>
          <a:solidFill>
            <a:srgbClr val="666699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lIns="81389" tIns="40695" rIns="81389" bIns="40695" anchor="ctr"/>
          <a:lstStyle/>
          <a:p>
            <a:pPr algn="ctr" defTabSz="814388" eaLnBrk="0" hangingPunct="0">
              <a:buFontTx/>
              <a:buNone/>
            </a:pPr>
            <a:r>
              <a:rPr lang="en-US">
                <a:solidFill>
                  <a:srgbClr val="EBF0F5"/>
                </a:solidFill>
              </a:rPr>
              <a:t>Analysis</a:t>
            </a: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4972050" y="1970882"/>
            <a:ext cx="1862137" cy="1698625"/>
            <a:chOff x="2561" y="899"/>
            <a:chExt cx="1173" cy="1070"/>
          </a:xfrm>
        </p:grpSpPr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2561" y="1670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561" y="1070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2795" y="1498"/>
              <a:ext cx="939" cy="47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Architectural</a:t>
              </a:r>
            </a:p>
            <a:p>
              <a:pPr algn="ctr" defTabSz="814388" eaLnBrk="0" hangingPunct="0">
                <a:buFontTx/>
                <a:buNone/>
              </a:pPr>
              <a:r>
                <a:rPr lang="en-US"/>
                <a:t>Decisions</a:t>
              </a: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2795" y="899"/>
              <a:ext cx="939" cy="47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Scenarios</a:t>
              </a:r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>
            <a:off x="3074987" y="1970882"/>
            <a:ext cx="1930400" cy="1698625"/>
            <a:chOff x="1366" y="899"/>
            <a:chExt cx="1216" cy="1070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1366" y="1670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1366" y="1070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1643" y="899"/>
              <a:ext cx="939" cy="471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Quality </a:t>
              </a:r>
            </a:p>
            <a:p>
              <a:pPr algn="ctr" defTabSz="814388" eaLnBrk="0" hangingPunct="0">
                <a:buFontTx/>
                <a:buNone/>
              </a:pPr>
              <a:r>
                <a:rPr lang="en-US"/>
                <a:t>Attributes</a:t>
              </a: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1643" y="1498"/>
              <a:ext cx="939" cy="471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Architectural</a:t>
              </a:r>
            </a:p>
            <a:p>
              <a:pPr algn="ctr" defTabSz="814388" eaLnBrk="0" hangingPunct="0">
                <a:buFontTx/>
                <a:buNone/>
              </a:pPr>
              <a:r>
                <a:rPr lang="en-US"/>
                <a:t>Approaches</a:t>
              </a:r>
            </a:p>
          </p:txBody>
        </p:sp>
      </p:grpSp>
      <p:sp>
        <p:nvSpPr>
          <p:cNvPr id="18" name="Rectangle 16"/>
          <p:cNvSpPr txBox="1">
            <a:spLocks noChangeArrowheads="1"/>
          </p:cNvSpPr>
          <p:nvPr/>
        </p:nvSpPr>
        <p:spPr bwMode="auto">
          <a:xfrm>
            <a:off x="1639887" y="1337469"/>
            <a:ext cx="65976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3000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pitchFamily="-65" charset="-128"/>
            </a:endParaRPr>
          </a:p>
        </p:txBody>
      </p: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1617662" y="1970882"/>
            <a:ext cx="1490663" cy="1698625"/>
            <a:chOff x="448" y="899"/>
            <a:chExt cx="939" cy="1070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448" y="899"/>
              <a:ext cx="939" cy="471"/>
            </a:xfrm>
            <a:prstGeom prst="rect">
              <a:avLst/>
            </a:prstGeom>
            <a:solidFill>
              <a:srgbClr val="04ABB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Business</a:t>
              </a:r>
            </a:p>
            <a:p>
              <a:pPr algn="ctr" defTabSz="814388" eaLnBrk="0" hangingPunct="0">
                <a:buFontTx/>
                <a:buNone/>
              </a:pPr>
              <a:r>
                <a:rPr lang="en-US"/>
                <a:t>Drivers</a:t>
              </a: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448" y="1498"/>
              <a:ext cx="939" cy="471"/>
            </a:xfrm>
            <a:prstGeom prst="rect">
              <a:avLst/>
            </a:prstGeom>
            <a:solidFill>
              <a:srgbClr val="04ABB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Software </a:t>
              </a:r>
            </a:p>
            <a:p>
              <a:pPr algn="ctr" defTabSz="814388" eaLnBrk="0" hangingPunct="0">
                <a:buFontTx/>
                <a:buNone/>
              </a:pPr>
              <a:r>
                <a:rPr lang="en-US"/>
                <a:t>Architecture</a:t>
              </a:r>
            </a:p>
          </p:txBody>
        </p:sp>
      </p:grpSp>
      <p:grpSp>
        <p:nvGrpSpPr>
          <p:cNvPr id="22" name="Group 20"/>
          <p:cNvGrpSpPr>
            <a:grpSpLocks/>
          </p:cNvGrpSpPr>
          <p:nvPr/>
        </p:nvGrpSpPr>
        <p:grpSpPr bwMode="auto">
          <a:xfrm>
            <a:off x="5241925" y="4009232"/>
            <a:ext cx="2100262" cy="2039937"/>
            <a:chOff x="2731" y="2183"/>
            <a:chExt cx="1323" cy="1285"/>
          </a:xfrm>
        </p:grpSpPr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2731" y="3211"/>
              <a:ext cx="1323" cy="257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 dirty="0"/>
                <a:t>Risks</a:t>
              </a: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2731" y="2526"/>
              <a:ext cx="1323" cy="257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 dirty="0"/>
                <a:t>Sensitivity Points</a:t>
              </a: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2731" y="2183"/>
              <a:ext cx="1323" cy="257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 dirty="0"/>
                <a:t>Tradeoffs</a:t>
              </a: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2731" y="2868"/>
              <a:ext cx="1323" cy="257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 dirty="0"/>
                <a:t>Non-Risks</a:t>
              </a:r>
            </a:p>
          </p:txBody>
        </p:sp>
      </p:grpSp>
      <p:grpSp>
        <p:nvGrpSpPr>
          <p:cNvPr id="27" name="Group 25"/>
          <p:cNvGrpSpPr>
            <a:grpSpLocks/>
          </p:cNvGrpSpPr>
          <p:nvPr/>
        </p:nvGrpSpPr>
        <p:grpSpPr bwMode="auto">
          <a:xfrm>
            <a:off x="1244600" y="2174082"/>
            <a:ext cx="1230312" cy="3670300"/>
            <a:chOff x="213" y="1027"/>
            <a:chExt cx="776" cy="2312"/>
          </a:xfrm>
        </p:grpSpPr>
        <p:sp>
          <p:nvSpPr>
            <p:cNvPr id="28" name="AutoShape 26"/>
            <p:cNvSpPr>
              <a:spLocks noChangeArrowheads="1"/>
            </p:cNvSpPr>
            <p:nvPr/>
          </p:nvSpPr>
          <p:spPr bwMode="auto">
            <a:xfrm>
              <a:off x="213" y="1027"/>
              <a:ext cx="235" cy="171"/>
            </a:xfrm>
            <a:prstGeom prst="rightArrow">
              <a:avLst>
                <a:gd name="adj1" fmla="val 50000"/>
                <a:gd name="adj2" fmla="val 3435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AutoShape 27"/>
            <p:cNvSpPr>
              <a:spLocks noChangeArrowheads="1"/>
            </p:cNvSpPr>
            <p:nvPr/>
          </p:nvSpPr>
          <p:spPr bwMode="auto">
            <a:xfrm>
              <a:off x="213" y="1627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213" y="1070"/>
              <a:ext cx="85" cy="2269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Text Box 29"/>
            <p:cNvSpPr txBox="1">
              <a:spLocks noChangeArrowheads="1"/>
            </p:cNvSpPr>
            <p:nvPr/>
          </p:nvSpPr>
          <p:spPr bwMode="auto">
            <a:xfrm>
              <a:off x="335" y="2352"/>
              <a:ext cx="654" cy="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>
              <a:spAutoFit/>
            </a:bodyPr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impacts</a:t>
              </a:r>
            </a:p>
          </p:txBody>
        </p:sp>
      </p:grp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2125662" y="5436394"/>
            <a:ext cx="1762125" cy="747713"/>
          </a:xfrm>
          <a:prstGeom prst="rect">
            <a:avLst/>
          </a:prstGeom>
          <a:solidFill>
            <a:srgbClr val="6666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1389" tIns="40695" rIns="81389" bIns="40695" anchor="ctr"/>
          <a:lstStyle/>
          <a:p>
            <a:pPr algn="ctr" defTabSz="814388" eaLnBrk="0" hangingPunct="0">
              <a:buFontTx/>
              <a:buNone/>
            </a:pPr>
            <a:r>
              <a:rPr lang="en-US">
                <a:solidFill>
                  <a:srgbClr val="EBF0F5"/>
                </a:solidFill>
              </a:rPr>
              <a:t>Risk Themes</a:t>
            </a:r>
          </a:p>
        </p:txBody>
      </p:sp>
      <p:grpSp>
        <p:nvGrpSpPr>
          <p:cNvPr id="33" name="Group 31"/>
          <p:cNvGrpSpPr>
            <a:grpSpLocks/>
          </p:cNvGrpSpPr>
          <p:nvPr/>
        </p:nvGrpSpPr>
        <p:grpSpPr bwMode="auto">
          <a:xfrm>
            <a:off x="3887787" y="5090319"/>
            <a:ext cx="1354138" cy="889000"/>
            <a:chOff x="1878" y="2865"/>
            <a:chExt cx="853" cy="559"/>
          </a:xfrm>
        </p:grpSpPr>
        <p:sp>
          <p:nvSpPr>
            <p:cNvPr id="34" name="Text Box 32"/>
            <p:cNvSpPr txBox="1">
              <a:spLocks noChangeArrowheads="1"/>
            </p:cNvSpPr>
            <p:nvPr/>
          </p:nvSpPr>
          <p:spPr bwMode="auto">
            <a:xfrm>
              <a:off x="1957" y="2865"/>
              <a:ext cx="637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>
              <a:spAutoFit/>
            </a:bodyPr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distilled</a:t>
              </a:r>
            </a:p>
            <a:p>
              <a:pPr algn="ctr" defTabSz="814388" eaLnBrk="0" hangingPunct="0">
                <a:buFontTx/>
                <a:buNone/>
              </a:pPr>
              <a:r>
                <a:rPr lang="en-US"/>
                <a:t>into</a:t>
              </a:r>
            </a:p>
          </p:txBody>
        </p:sp>
        <p:grpSp>
          <p:nvGrpSpPr>
            <p:cNvPr id="35" name="Group 33"/>
            <p:cNvGrpSpPr>
              <a:grpSpLocks/>
            </p:cNvGrpSpPr>
            <p:nvPr/>
          </p:nvGrpSpPr>
          <p:grpSpPr bwMode="auto">
            <a:xfrm>
              <a:off x="1878" y="3253"/>
              <a:ext cx="853" cy="171"/>
              <a:chOff x="1878" y="3253"/>
              <a:chExt cx="853" cy="171"/>
            </a:xfrm>
          </p:grpSpPr>
          <p:sp>
            <p:nvSpPr>
              <p:cNvPr id="36" name="AutoShape 34"/>
              <p:cNvSpPr>
                <a:spLocks noChangeArrowheads="1"/>
              </p:cNvSpPr>
              <p:nvPr/>
            </p:nvSpPr>
            <p:spPr bwMode="auto">
              <a:xfrm flipH="1">
                <a:off x="1878" y="3253"/>
                <a:ext cx="256" cy="171"/>
              </a:xfrm>
              <a:prstGeom prst="rightArrow">
                <a:avLst>
                  <a:gd name="adj1" fmla="val 50000"/>
                  <a:gd name="adj2" fmla="val 37427"/>
                </a:avLst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Rectangle 35"/>
              <p:cNvSpPr>
                <a:spLocks noChangeArrowheads="1"/>
              </p:cNvSpPr>
              <p:nvPr/>
            </p:nvSpPr>
            <p:spPr bwMode="auto">
              <a:xfrm rot="5400000" flipV="1">
                <a:off x="2368" y="3019"/>
                <a:ext cx="86" cy="640"/>
              </a:xfrm>
              <a:prstGeom prst="rect">
                <a:avLst/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8" name="Rectangle 36"/>
          <p:cNvSpPr>
            <a:spLocks noChangeArrowheads="1"/>
          </p:cNvSpPr>
          <p:nvPr/>
        </p:nvSpPr>
        <p:spPr bwMode="auto">
          <a:xfrm rot="5400000" flipV="1">
            <a:off x="1616868" y="5403851"/>
            <a:ext cx="136525" cy="881062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9" name="Group 37"/>
          <p:cNvGrpSpPr>
            <a:grpSpLocks/>
          </p:cNvGrpSpPr>
          <p:nvPr/>
        </p:nvGrpSpPr>
        <p:grpSpPr bwMode="auto">
          <a:xfrm>
            <a:off x="7342187" y="3602832"/>
            <a:ext cx="541338" cy="2378075"/>
            <a:chOff x="4054" y="1927"/>
            <a:chExt cx="341" cy="1498"/>
          </a:xfrm>
        </p:grpSpPr>
        <p:sp>
          <p:nvSpPr>
            <p:cNvPr id="40" name="AutoShape 38"/>
            <p:cNvSpPr>
              <a:spLocks noChangeArrowheads="1"/>
            </p:cNvSpPr>
            <p:nvPr/>
          </p:nvSpPr>
          <p:spPr bwMode="auto">
            <a:xfrm flipH="1">
              <a:off x="4054" y="2226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AutoShape 39"/>
            <p:cNvSpPr>
              <a:spLocks noChangeArrowheads="1"/>
            </p:cNvSpPr>
            <p:nvPr/>
          </p:nvSpPr>
          <p:spPr bwMode="auto">
            <a:xfrm flipH="1">
              <a:off x="4054" y="2569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AutoShape 40"/>
            <p:cNvSpPr>
              <a:spLocks noChangeArrowheads="1"/>
            </p:cNvSpPr>
            <p:nvPr/>
          </p:nvSpPr>
          <p:spPr bwMode="auto">
            <a:xfrm flipH="1">
              <a:off x="4054" y="2911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AutoShape 41"/>
            <p:cNvSpPr>
              <a:spLocks noChangeArrowheads="1"/>
            </p:cNvSpPr>
            <p:nvPr/>
          </p:nvSpPr>
          <p:spPr bwMode="auto">
            <a:xfrm flipH="1">
              <a:off x="4054" y="3254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4310" y="1927"/>
              <a:ext cx="85" cy="145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32" grpId="0" animBg="1" autoUpdateAnimBg="0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Phase 0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Partnership and preparation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Phase 1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Evaluation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Phase 2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Evaluation continued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Phase 3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Follow-up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Logistics are agreed to</a:t>
            </a:r>
          </a:p>
          <a:p>
            <a:pPr lvl="1"/>
            <a:r>
              <a:rPr lang="en-US" dirty="0" smtClean="0"/>
              <a:t>Meeting dates</a:t>
            </a:r>
          </a:p>
          <a:p>
            <a:pPr lvl="1"/>
            <a:r>
              <a:rPr lang="en-US" dirty="0" smtClean="0"/>
              <a:t>Who must attend</a:t>
            </a:r>
          </a:p>
          <a:p>
            <a:pPr lvl="1"/>
            <a:r>
              <a:rPr lang="en-US" dirty="0" smtClean="0"/>
              <a:t>Team membership</a:t>
            </a:r>
          </a:p>
          <a:p>
            <a:r>
              <a:rPr lang="en-US" dirty="0" smtClean="0"/>
              <a:t>Agenda is agreed to</a:t>
            </a:r>
          </a:p>
          <a:p>
            <a:r>
              <a:rPr lang="en-US" dirty="0" smtClean="0"/>
              <a:t>Collect initial information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Phase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Step 1</a:t>
            </a:r>
          </a:p>
          <a:p>
            <a:pPr lvl="1"/>
            <a:r>
              <a:rPr lang="en-US" sz="2000" dirty="0" smtClean="0"/>
              <a:t>Present the ATAM</a:t>
            </a:r>
          </a:p>
          <a:p>
            <a:r>
              <a:rPr lang="en-US" sz="2000" dirty="0" smtClean="0"/>
              <a:t>Step 2</a:t>
            </a:r>
          </a:p>
          <a:p>
            <a:pPr lvl="1"/>
            <a:r>
              <a:rPr lang="en-US" sz="2000" dirty="0" smtClean="0"/>
              <a:t>Present business drivers</a:t>
            </a:r>
          </a:p>
          <a:p>
            <a:r>
              <a:rPr lang="en-US" sz="2000" dirty="0" smtClean="0"/>
              <a:t>Step 3</a:t>
            </a:r>
          </a:p>
          <a:p>
            <a:pPr lvl="1"/>
            <a:r>
              <a:rPr lang="en-US" sz="2000" dirty="0" smtClean="0"/>
              <a:t>Present architecture</a:t>
            </a:r>
          </a:p>
          <a:p>
            <a:r>
              <a:rPr lang="en-US" sz="2000" dirty="0" smtClean="0"/>
              <a:t>Step 4</a:t>
            </a:r>
          </a:p>
          <a:p>
            <a:pPr lvl="1"/>
            <a:r>
              <a:rPr lang="en-US" sz="2000" dirty="0" smtClean="0"/>
              <a:t>Identify architectural approaches</a:t>
            </a:r>
          </a:p>
          <a:p>
            <a:r>
              <a:rPr lang="en-US" sz="2000" dirty="0" smtClean="0"/>
              <a:t>Step 5</a:t>
            </a:r>
          </a:p>
          <a:p>
            <a:pPr lvl="1"/>
            <a:r>
              <a:rPr lang="en-US" sz="2000" dirty="0" smtClean="0"/>
              <a:t>Generate quality attribute utility tree</a:t>
            </a:r>
          </a:p>
          <a:p>
            <a:r>
              <a:rPr lang="en-US" sz="2000" dirty="0" smtClean="0"/>
              <a:t>Step 6</a:t>
            </a:r>
          </a:p>
          <a:p>
            <a:pPr lvl="1"/>
            <a:r>
              <a:rPr lang="en-US" sz="2000" dirty="0" err="1" smtClean="0"/>
              <a:t>Analyse</a:t>
            </a:r>
            <a:r>
              <a:rPr lang="en-US" sz="2000" dirty="0" smtClean="0"/>
              <a:t> architectural approaches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 Business Drivers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Describe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The system’s most important functions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Any relevant technical, managerial, economic, or political constraints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The business goals and context as they relate to the project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The major stakeholders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The architectural drivers (the major quality attribute goals)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Driving architectural requirements, measurable quantities associated with these, standards/models/approaches for meeting these</a:t>
            </a:r>
          </a:p>
          <a:p>
            <a:r>
              <a:rPr lang="en-US" sz="2800" dirty="0" smtClean="0"/>
              <a:t>Important architectural information</a:t>
            </a:r>
          </a:p>
          <a:p>
            <a:pPr lvl="1"/>
            <a:r>
              <a:rPr lang="en-US" sz="2400" dirty="0" smtClean="0"/>
              <a:t>Context diagram</a:t>
            </a:r>
          </a:p>
          <a:p>
            <a:pPr lvl="1"/>
            <a:r>
              <a:rPr lang="en-US" sz="2400" dirty="0" smtClean="0"/>
              <a:t>Module or layer view</a:t>
            </a:r>
          </a:p>
          <a:p>
            <a:pPr lvl="1"/>
            <a:r>
              <a:rPr lang="en-US" sz="2400" dirty="0" smtClean="0"/>
              <a:t>Component and connector view</a:t>
            </a:r>
          </a:p>
          <a:p>
            <a:pPr lvl="1"/>
            <a:r>
              <a:rPr lang="en-US" sz="2400" dirty="0" smtClean="0"/>
              <a:t>Deployment view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 Architecture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Architectural approaches, patterns, tactics employed, what quality attributes they address and how they address those attributes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Use of COTS and their integration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Most important use case scenarios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Most important change scenarios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Issues/risk </a:t>
            </a:r>
            <a:r>
              <a:rPr lang="en-US" dirty="0" err="1" smtClean="0"/>
              <a:t>w.r.t</a:t>
            </a:r>
            <a:r>
              <a:rPr lang="en-US" dirty="0" smtClean="0"/>
              <a:t>. meeting the diving requirements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4: identify architectural 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Catalog the evident patterns and approaches</a:t>
            </a:r>
          </a:p>
          <a:p>
            <a:pPr lvl="1"/>
            <a:r>
              <a:rPr lang="en-US" dirty="0" smtClean="0"/>
              <a:t>Based on step 3</a:t>
            </a:r>
          </a:p>
          <a:p>
            <a:pPr lvl="1"/>
            <a:r>
              <a:rPr lang="en-US" dirty="0" smtClean="0"/>
              <a:t>Serves as the basis for later analysis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Reviews and inspections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Architecture and design reviews provide a means of early V &amp; V if they are systematically applied.</a:t>
            </a:r>
          </a:p>
          <a:p>
            <a:r>
              <a:rPr lang="en-US" dirty="0" smtClean="0"/>
              <a:t>Code reviews take into consideration the language and tool set</a:t>
            </a:r>
          </a:p>
          <a:p>
            <a:pPr lvl="1"/>
            <a:r>
              <a:rPr lang="en-US" dirty="0" smtClean="0"/>
              <a:t>Java and C++ programs do not need many of the detailed checks that scripting languages or C need</a:t>
            </a:r>
          </a:p>
          <a:p>
            <a:pPr lvl="1"/>
            <a:r>
              <a:rPr lang="en-US" dirty="0" smtClean="0"/>
              <a:t>The typing system and the type checking of the language allows logical errors to be traced, relying on compilers to flag syntax errors.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Attribute Scenario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Stimulus</a:t>
            </a:r>
          </a:p>
          <a:p>
            <a:pPr>
              <a:buNone/>
            </a:pPr>
            <a:r>
              <a:rPr lang="en-US" dirty="0" smtClean="0"/>
              <a:t>Stimulus source</a:t>
            </a:r>
          </a:p>
          <a:p>
            <a:pPr>
              <a:buNone/>
            </a:pPr>
            <a:r>
              <a:rPr lang="en-US" dirty="0" smtClean="0"/>
              <a:t>Environment</a:t>
            </a:r>
          </a:p>
          <a:p>
            <a:pPr>
              <a:buNone/>
            </a:pPr>
            <a:r>
              <a:rPr lang="en-US" dirty="0" smtClean="0"/>
              <a:t>Artifact</a:t>
            </a:r>
          </a:p>
          <a:p>
            <a:pPr>
              <a:buNone/>
            </a:pPr>
            <a:r>
              <a:rPr lang="en-US" dirty="0" smtClean="0"/>
              <a:t>Response</a:t>
            </a:r>
          </a:p>
          <a:p>
            <a:pPr>
              <a:buNone/>
            </a:pPr>
            <a:r>
              <a:rPr lang="en-US" dirty="0" smtClean="0"/>
              <a:t>Response measure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Attribute Scenario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Stimulus – requests computation of a data set</a:t>
            </a:r>
          </a:p>
          <a:p>
            <a:pPr>
              <a:buNone/>
            </a:pPr>
            <a:r>
              <a:rPr lang="en-US" dirty="0" smtClean="0"/>
              <a:t>Stimulus source – software architect</a:t>
            </a:r>
          </a:p>
          <a:p>
            <a:pPr>
              <a:buNone/>
            </a:pPr>
            <a:r>
              <a:rPr lang="en-US" dirty="0" smtClean="0"/>
              <a:t>Environment – desktop machine with 4 G memory and dual core processor</a:t>
            </a:r>
          </a:p>
          <a:p>
            <a:pPr>
              <a:buNone/>
            </a:pPr>
            <a:r>
              <a:rPr lang="en-US" dirty="0" smtClean="0"/>
              <a:t>Artifact – data for a set of products</a:t>
            </a:r>
          </a:p>
          <a:p>
            <a:pPr>
              <a:buNone/>
            </a:pPr>
            <a:r>
              <a:rPr lang="en-US" dirty="0" smtClean="0"/>
              <a:t>Response – the vector of values is created</a:t>
            </a:r>
          </a:p>
          <a:p>
            <a:pPr>
              <a:buNone/>
            </a:pPr>
            <a:r>
              <a:rPr lang="en-US" dirty="0" smtClean="0"/>
              <a:t>Response measure – the vector is calculated in less than 30 milliseconds per value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5: Generate quality attribute utility tree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Utility tree</a:t>
            </a:r>
          </a:p>
          <a:p>
            <a:pPr lvl="1"/>
            <a:r>
              <a:rPr lang="en-US" sz="2400" dirty="0" smtClean="0"/>
              <a:t>Present the quality attribute goals in detail</a:t>
            </a:r>
          </a:p>
          <a:p>
            <a:r>
              <a:rPr lang="en-US" sz="2800" dirty="0" smtClean="0"/>
              <a:t>Quality attribute goals are</a:t>
            </a:r>
          </a:p>
          <a:p>
            <a:pPr lvl="1"/>
            <a:r>
              <a:rPr lang="en-US" sz="2400" dirty="0" smtClean="0"/>
              <a:t>Identified, </a:t>
            </a:r>
            <a:r>
              <a:rPr lang="en-US" sz="2400" dirty="0" err="1" smtClean="0"/>
              <a:t>prioritised</a:t>
            </a:r>
            <a:r>
              <a:rPr lang="en-US" sz="2400" dirty="0" smtClean="0"/>
              <a:t>, refined</a:t>
            </a:r>
          </a:p>
          <a:p>
            <a:pPr lvl="1"/>
            <a:r>
              <a:rPr lang="en-US" sz="2400" dirty="0" smtClean="0"/>
              <a:t>Expressed as scenarios</a:t>
            </a:r>
          </a:p>
          <a:p>
            <a:r>
              <a:rPr lang="en-US" sz="2800" dirty="0" smtClean="0"/>
              <a:t>Utility is an expression of the overall goodness of the system</a:t>
            </a:r>
          </a:p>
          <a:p>
            <a:pPr lvl="1"/>
            <a:r>
              <a:rPr lang="en-US" sz="2400" dirty="0" smtClean="0"/>
              <a:t>Quality attributes form the second level being components of utility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5: Generate quality attribute utility tree </a:t>
            </a:r>
            <a:r>
              <a:rPr lang="en-US" dirty="0" err="1" smtClean="0"/>
              <a:t>con’t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Scenarios are </a:t>
            </a:r>
            <a:r>
              <a:rPr lang="en-US" dirty="0" err="1" smtClean="0"/>
              <a:t>prioritised</a:t>
            </a:r>
            <a:endParaRPr lang="en-US" dirty="0" smtClean="0"/>
          </a:p>
          <a:p>
            <a:pPr lvl="1"/>
            <a:r>
              <a:rPr lang="en-US" dirty="0" smtClean="0"/>
              <a:t>Depending on how important they are and</a:t>
            </a:r>
          </a:p>
          <a:p>
            <a:pPr lvl="1"/>
            <a:r>
              <a:rPr lang="en-US" dirty="0" smtClean="0"/>
              <a:t>Depending on how difficult it will be for the architecture to satisfy a scenario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6: </a:t>
            </a:r>
            <a:r>
              <a:rPr lang="en-US" dirty="0" err="1" smtClean="0"/>
              <a:t>Analyse</a:t>
            </a:r>
            <a:r>
              <a:rPr lang="en-US" dirty="0" smtClean="0"/>
              <a:t> architectural 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Examine the highest ranked scenarios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The goal is for the evaluation team to be convinced that the approach is appropriate for meeting the attribute-specific requirements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Scenario walkthroughs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Identify and record a set of sensitivity points and tradeoff points, risks and non-risks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Sensitivity and tradeoff points are candidate risks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 7</a:t>
            </a:r>
          </a:p>
          <a:p>
            <a:pPr lvl="1"/>
            <a:r>
              <a:rPr lang="en-US" dirty="0" smtClean="0"/>
              <a:t>Brainstorm and </a:t>
            </a:r>
            <a:r>
              <a:rPr lang="en-US" dirty="0" err="1" smtClean="0"/>
              <a:t>prioritise</a:t>
            </a:r>
            <a:r>
              <a:rPr lang="en-US" dirty="0" smtClean="0"/>
              <a:t> scenarios</a:t>
            </a:r>
          </a:p>
          <a:p>
            <a:r>
              <a:rPr lang="en-US" dirty="0" smtClean="0"/>
              <a:t>Step 8</a:t>
            </a:r>
          </a:p>
          <a:p>
            <a:pPr lvl="1"/>
            <a:r>
              <a:rPr lang="en-US" dirty="0" err="1" smtClean="0"/>
              <a:t>Analyse</a:t>
            </a:r>
            <a:r>
              <a:rPr lang="en-US" dirty="0" smtClean="0"/>
              <a:t> architectural approaches</a:t>
            </a:r>
          </a:p>
          <a:p>
            <a:r>
              <a:rPr lang="en-US" dirty="0" smtClean="0"/>
              <a:t>Step 9</a:t>
            </a:r>
          </a:p>
          <a:p>
            <a:pPr lvl="1"/>
            <a:r>
              <a:rPr lang="en-US" dirty="0" smtClean="0"/>
              <a:t>Present results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7: Brainstorm and </a:t>
            </a:r>
            <a:r>
              <a:rPr lang="en-US" dirty="0" err="1" smtClean="0"/>
              <a:t>prioritise</a:t>
            </a:r>
            <a:r>
              <a:rPr lang="en-US" dirty="0" smtClean="0"/>
              <a:t>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Utility tree shows architects view on the quality attributes</a:t>
            </a:r>
          </a:p>
          <a:p>
            <a:r>
              <a:rPr lang="en-US" dirty="0" smtClean="0"/>
              <a:t>Here the focus is on the other stakeholders view on the quality attributes and scenarios based on these</a:t>
            </a:r>
          </a:p>
          <a:p>
            <a:pPr lvl="1"/>
            <a:r>
              <a:rPr lang="en-US" dirty="0" smtClean="0"/>
              <a:t>Which are the mot meaningful and important scenarios </a:t>
            </a:r>
            <a:r>
              <a:rPr lang="en-US" dirty="0" err="1" smtClean="0"/>
              <a:t>w.r.t</a:t>
            </a:r>
            <a:r>
              <a:rPr lang="en-US" dirty="0" smtClean="0"/>
              <a:t>. users etc.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8: </a:t>
            </a:r>
            <a:r>
              <a:rPr lang="en-US" dirty="0" err="1" smtClean="0"/>
              <a:t>Analyse</a:t>
            </a:r>
            <a:r>
              <a:rPr lang="en-US" dirty="0" smtClean="0"/>
              <a:t> architectural 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Highest ranked scenarios from step 7 are presented to the architect</a:t>
            </a:r>
          </a:p>
          <a:p>
            <a:pPr lvl="1"/>
            <a:r>
              <a:rPr lang="en-US" dirty="0" smtClean="0"/>
              <a:t>Explain how relevant architectural decisions contribute to </a:t>
            </a:r>
            <a:r>
              <a:rPr lang="en-US" dirty="0" err="1" smtClean="0"/>
              <a:t>realising</a:t>
            </a:r>
            <a:r>
              <a:rPr lang="en-US" dirty="0" smtClean="0"/>
              <a:t> each one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9: Present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Outputs:</a:t>
            </a:r>
          </a:p>
          <a:p>
            <a:pPr lvl="1"/>
            <a:r>
              <a:rPr lang="en-US" sz="2400" dirty="0" smtClean="0"/>
              <a:t>The architectural approaches documented</a:t>
            </a:r>
          </a:p>
          <a:p>
            <a:pPr lvl="1"/>
            <a:r>
              <a:rPr lang="en-US" sz="2400" dirty="0" smtClean="0"/>
              <a:t>The set of scenarios and their </a:t>
            </a:r>
            <a:r>
              <a:rPr lang="en-US" sz="2400" dirty="0" err="1" smtClean="0"/>
              <a:t>prioritisation</a:t>
            </a:r>
            <a:r>
              <a:rPr lang="en-US" sz="2400" dirty="0" smtClean="0"/>
              <a:t> from the brainstorming</a:t>
            </a:r>
          </a:p>
          <a:p>
            <a:pPr lvl="1"/>
            <a:r>
              <a:rPr lang="en-US" sz="2400" dirty="0" smtClean="0"/>
              <a:t>The utility tree</a:t>
            </a:r>
          </a:p>
          <a:p>
            <a:pPr lvl="1"/>
            <a:r>
              <a:rPr lang="en-US" sz="2400" dirty="0" smtClean="0"/>
              <a:t>The risks discovered</a:t>
            </a:r>
          </a:p>
          <a:p>
            <a:pPr lvl="1"/>
            <a:r>
              <a:rPr lang="en-US" sz="2400" dirty="0" smtClean="0"/>
              <a:t>The non-risks documented</a:t>
            </a:r>
          </a:p>
          <a:p>
            <a:pPr lvl="1"/>
            <a:r>
              <a:rPr lang="en-US" sz="2400" dirty="0" smtClean="0"/>
              <a:t>The sensitivity points and tradeoff points found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>
                <a:solidFill>
                  <a:schemeClr val="tx2"/>
                </a:solidFill>
              </a:rPr>
              <a:t>Conceptual Flow of ATAM</a:t>
            </a:r>
            <a:endParaRPr lang="en-US" dirty="0"/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6800850" y="2240757"/>
            <a:ext cx="406400" cy="1227137"/>
            <a:chOff x="4176" y="1199"/>
            <a:chExt cx="288" cy="866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auto">
            <a:xfrm>
              <a:off x="4176" y="1873"/>
              <a:ext cx="288" cy="192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4176" y="1199"/>
              <a:ext cx="288" cy="192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7070725" y="2107407"/>
            <a:ext cx="1446212" cy="1495425"/>
          </a:xfrm>
          <a:prstGeom prst="ellipse">
            <a:avLst/>
          </a:prstGeom>
          <a:solidFill>
            <a:srgbClr val="666699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lIns="81389" tIns="40695" rIns="81389" bIns="40695" anchor="ctr"/>
          <a:lstStyle/>
          <a:p>
            <a:pPr algn="ctr" defTabSz="814388" eaLnBrk="0" hangingPunct="0">
              <a:buFontTx/>
              <a:buNone/>
            </a:pPr>
            <a:r>
              <a:rPr lang="en-US">
                <a:solidFill>
                  <a:srgbClr val="EBF0F5"/>
                </a:solidFill>
              </a:rPr>
              <a:t>Analysis</a:t>
            </a:r>
          </a:p>
        </p:txBody>
      </p: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4972050" y="1970882"/>
            <a:ext cx="1862137" cy="1698625"/>
            <a:chOff x="2561" y="899"/>
            <a:chExt cx="1173" cy="1070"/>
          </a:xfrm>
        </p:grpSpPr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2561" y="1670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561" y="1070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2795" y="1498"/>
              <a:ext cx="939" cy="47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Architectural</a:t>
              </a:r>
            </a:p>
            <a:p>
              <a:pPr algn="ctr" defTabSz="814388" eaLnBrk="0" hangingPunct="0">
                <a:buFontTx/>
                <a:buNone/>
              </a:pPr>
              <a:r>
                <a:rPr lang="en-US"/>
                <a:t>Decisions</a:t>
              </a: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2795" y="899"/>
              <a:ext cx="939" cy="47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Scenarios</a:t>
              </a:r>
            </a:p>
          </p:txBody>
        </p:sp>
      </p:grpSp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3074987" y="1970882"/>
            <a:ext cx="1930400" cy="1698625"/>
            <a:chOff x="1366" y="899"/>
            <a:chExt cx="1216" cy="1070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>
              <a:off x="1366" y="1670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1366" y="1070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1643" y="899"/>
              <a:ext cx="939" cy="471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Quality </a:t>
              </a:r>
            </a:p>
            <a:p>
              <a:pPr algn="ctr" defTabSz="814388" eaLnBrk="0" hangingPunct="0">
                <a:buFontTx/>
                <a:buNone/>
              </a:pPr>
              <a:r>
                <a:rPr lang="en-US"/>
                <a:t>Attributes</a:t>
              </a: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1643" y="1498"/>
              <a:ext cx="939" cy="471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Architectural</a:t>
              </a:r>
            </a:p>
            <a:p>
              <a:pPr algn="ctr" defTabSz="814388" eaLnBrk="0" hangingPunct="0">
                <a:buFontTx/>
                <a:buNone/>
              </a:pPr>
              <a:r>
                <a:rPr lang="en-US"/>
                <a:t>Approaches</a:t>
              </a:r>
            </a:p>
          </p:txBody>
        </p:sp>
      </p:grpSp>
      <p:sp>
        <p:nvSpPr>
          <p:cNvPr id="18" name="Rectangle 16"/>
          <p:cNvSpPr txBox="1">
            <a:spLocks noChangeArrowheads="1"/>
          </p:cNvSpPr>
          <p:nvPr/>
        </p:nvSpPr>
        <p:spPr bwMode="auto">
          <a:xfrm>
            <a:off x="1639887" y="1337469"/>
            <a:ext cx="65976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3000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MS PGothic" pitchFamily="34" charset="-128"/>
              <a:cs typeface="ＭＳ Ｐゴシック" pitchFamily="-65" charset="-128"/>
            </a:endParaRPr>
          </a:p>
        </p:txBody>
      </p:sp>
      <p:grpSp>
        <p:nvGrpSpPr>
          <p:cNvPr id="13" name="Group 17"/>
          <p:cNvGrpSpPr>
            <a:grpSpLocks/>
          </p:cNvGrpSpPr>
          <p:nvPr/>
        </p:nvGrpSpPr>
        <p:grpSpPr bwMode="auto">
          <a:xfrm>
            <a:off x="1617662" y="1970882"/>
            <a:ext cx="1490663" cy="1698625"/>
            <a:chOff x="448" y="899"/>
            <a:chExt cx="939" cy="1070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448" y="899"/>
              <a:ext cx="939" cy="471"/>
            </a:xfrm>
            <a:prstGeom prst="rect">
              <a:avLst/>
            </a:prstGeom>
            <a:solidFill>
              <a:srgbClr val="04ABB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Business</a:t>
              </a:r>
            </a:p>
            <a:p>
              <a:pPr algn="ctr" defTabSz="814388" eaLnBrk="0" hangingPunct="0">
                <a:buFontTx/>
                <a:buNone/>
              </a:pPr>
              <a:r>
                <a:rPr lang="en-US"/>
                <a:t>Drivers</a:t>
              </a: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448" y="1498"/>
              <a:ext cx="939" cy="471"/>
            </a:xfrm>
            <a:prstGeom prst="rect">
              <a:avLst/>
            </a:prstGeom>
            <a:solidFill>
              <a:srgbClr val="04ABB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Software </a:t>
              </a:r>
            </a:p>
            <a:p>
              <a:pPr algn="ctr" defTabSz="814388" eaLnBrk="0" hangingPunct="0">
                <a:buFontTx/>
                <a:buNone/>
              </a:pPr>
              <a:r>
                <a:rPr lang="en-US"/>
                <a:t>Architecture</a:t>
              </a:r>
            </a:p>
          </p:txBody>
        </p:sp>
      </p:grpSp>
      <p:grpSp>
        <p:nvGrpSpPr>
          <p:cNvPr id="19" name="Group 20"/>
          <p:cNvGrpSpPr>
            <a:grpSpLocks/>
          </p:cNvGrpSpPr>
          <p:nvPr/>
        </p:nvGrpSpPr>
        <p:grpSpPr bwMode="auto">
          <a:xfrm>
            <a:off x="5241925" y="4009232"/>
            <a:ext cx="2100262" cy="2039937"/>
            <a:chOff x="2731" y="2183"/>
            <a:chExt cx="1323" cy="1285"/>
          </a:xfrm>
        </p:grpSpPr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2731" y="3211"/>
              <a:ext cx="1323" cy="257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 dirty="0"/>
                <a:t>Risks</a:t>
              </a: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2731" y="2526"/>
              <a:ext cx="1323" cy="257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 dirty="0"/>
                <a:t>Sensitivity Points</a:t>
              </a: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2731" y="2183"/>
              <a:ext cx="1323" cy="257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 dirty="0"/>
                <a:t>Tradeoffs</a:t>
              </a: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2731" y="2868"/>
              <a:ext cx="1323" cy="257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/>
            <a:lstStyle/>
            <a:p>
              <a:pPr algn="ctr" defTabSz="814388" eaLnBrk="0" hangingPunct="0">
                <a:buFontTx/>
                <a:buNone/>
              </a:pPr>
              <a:r>
                <a:rPr lang="en-US" dirty="0"/>
                <a:t>Non-Risks</a:t>
              </a:r>
            </a:p>
          </p:txBody>
        </p:sp>
      </p:grpSp>
      <p:grpSp>
        <p:nvGrpSpPr>
          <p:cNvPr id="22" name="Group 25"/>
          <p:cNvGrpSpPr>
            <a:grpSpLocks/>
          </p:cNvGrpSpPr>
          <p:nvPr/>
        </p:nvGrpSpPr>
        <p:grpSpPr bwMode="auto">
          <a:xfrm>
            <a:off x="1244600" y="2174082"/>
            <a:ext cx="1230312" cy="3670300"/>
            <a:chOff x="213" y="1027"/>
            <a:chExt cx="776" cy="2312"/>
          </a:xfrm>
        </p:grpSpPr>
        <p:sp>
          <p:nvSpPr>
            <p:cNvPr id="28" name="AutoShape 26"/>
            <p:cNvSpPr>
              <a:spLocks noChangeArrowheads="1"/>
            </p:cNvSpPr>
            <p:nvPr/>
          </p:nvSpPr>
          <p:spPr bwMode="auto">
            <a:xfrm>
              <a:off x="213" y="1027"/>
              <a:ext cx="235" cy="171"/>
            </a:xfrm>
            <a:prstGeom prst="rightArrow">
              <a:avLst>
                <a:gd name="adj1" fmla="val 50000"/>
                <a:gd name="adj2" fmla="val 3435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AutoShape 27"/>
            <p:cNvSpPr>
              <a:spLocks noChangeArrowheads="1"/>
            </p:cNvSpPr>
            <p:nvPr/>
          </p:nvSpPr>
          <p:spPr bwMode="auto">
            <a:xfrm>
              <a:off x="213" y="1627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213" y="1070"/>
              <a:ext cx="85" cy="2269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Text Box 29"/>
            <p:cNvSpPr txBox="1">
              <a:spLocks noChangeArrowheads="1"/>
            </p:cNvSpPr>
            <p:nvPr/>
          </p:nvSpPr>
          <p:spPr bwMode="auto">
            <a:xfrm>
              <a:off x="335" y="2352"/>
              <a:ext cx="654" cy="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>
              <a:spAutoFit/>
            </a:bodyPr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impacts</a:t>
              </a:r>
            </a:p>
          </p:txBody>
        </p:sp>
      </p:grp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2125662" y="5436394"/>
            <a:ext cx="1762125" cy="747713"/>
          </a:xfrm>
          <a:prstGeom prst="rect">
            <a:avLst/>
          </a:prstGeom>
          <a:solidFill>
            <a:srgbClr val="6666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1389" tIns="40695" rIns="81389" bIns="40695" anchor="ctr"/>
          <a:lstStyle/>
          <a:p>
            <a:pPr algn="ctr" defTabSz="814388" eaLnBrk="0" hangingPunct="0">
              <a:buFontTx/>
              <a:buNone/>
            </a:pPr>
            <a:r>
              <a:rPr lang="en-US">
                <a:solidFill>
                  <a:srgbClr val="EBF0F5"/>
                </a:solidFill>
              </a:rPr>
              <a:t>Risk Themes</a:t>
            </a:r>
          </a:p>
        </p:txBody>
      </p:sp>
      <p:grpSp>
        <p:nvGrpSpPr>
          <p:cNvPr id="27" name="Group 31"/>
          <p:cNvGrpSpPr>
            <a:grpSpLocks/>
          </p:cNvGrpSpPr>
          <p:nvPr/>
        </p:nvGrpSpPr>
        <p:grpSpPr bwMode="auto">
          <a:xfrm>
            <a:off x="3887787" y="5090319"/>
            <a:ext cx="1354138" cy="889000"/>
            <a:chOff x="1878" y="2865"/>
            <a:chExt cx="853" cy="559"/>
          </a:xfrm>
        </p:grpSpPr>
        <p:sp>
          <p:nvSpPr>
            <p:cNvPr id="34" name="Text Box 32"/>
            <p:cNvSpPr txBox="1">
              <a:spLocks noChangeArrowheads="1"/>
            </p:cNvSpPr>
            <p:nvPr/>
          </p:nvSpPr>
          <p:spPr bwMode="auto">
            <a:xfrm>
              <a:off x="1957" y="2865"/>
              <a:ext cx="637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81389" tIns="40695" rIns="81389" bIns="40695" anchor="ctr">
              <a:spAutoFit/>
            </a:bodyPr>
            <a:lstStyle/>
            <a:p>
              <a:pPr algn="ctr" defTabSz="814388" eaLnBrk="0" hangingPunct="0">
                <a:buFontTx/>
                <a:buNone/>
              </a:pPr>
              <a:r>
                <a:rPr lang="en-US"/>
                <a:t>distilled</a:t>
              </a:r>
            </a:p>
            <a:p>
              <a:pPr algn="ctr" defTabSz="814388" eaLnBrk="0" hangingPunct="0">
                <a:buFontTx/>
                <a:buNone/>
              </a:pPr>
              <a:r>
                <a:rPr lang="en-US"/>
                <a:t>into</a:t>
              </a:r>
            </a:p>
          </p:txBody>
        </p:sp>
        <p:grpSp>
          <p:nvGrpSpPr>
            <p:cNvPr id="33" name="Group 33"/>
            <p:cNvGrpSpPr>
              <a:grpSpLocks/>
            </p:cNvGrpSpPr>
            <p:nvPr/>
          </p:nvGrpSpPr>
          <p:grpSpPr bwMode="auto">
            <a:xfrm>
              <a:off x="1878" y="3253"/>
              <a:ext cx="853" cy="171"/>
              <a:chOff x="1878" y="3253"/>
              <a:chExt cx="853" cy="171"/>
            </a:xfrm>
          </p:grpSpPr>
          <p:sp>
            <p:nvSpPr>
              <p:cNvPr id="36" name="AutoShape 34"/>
              <p:cNvSpPr>
                <a:spLocks noChangeArrowheads="1"/>
              </p:cNvSpPr>
              <p:nvPr/>
            </p:nvSpPr>
            <p:spPr bwMode="auto">
              <a:xfrm flipH="1">
                <a:off x="1878" y="3253"/>
                <a:ext cx="256" cy="171"/>
              </a:xfrm>
              <a:prstGeom prst="rightArrow">
                <a:avLst>
                  <a:gd name="adj1" fmla="val 50000"/>
                  <a:gd name="adj2" fmla="val 37427"/>
                </a:avLst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Rectangle 35"/>
              <p:cNvSpPr>
                <a:spLocks noChangeArrowheads="1"/>
              </p:cNvSpPr>
              <p:nvPr/>
            </p:nvSpPr>
            <p:spPr bwMode="auto">
              <a:xfrm rot="5400000" flipV="1">
                <a:off x="2368" y="3019"/>
                <a:ext cx="86" cy="640"/>
              </a:xfrm>
              <a:prstGeom prst="rect">
                <a:avLst/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8" name="Rectangle 36"/>
          <p:cNvSpPr>
            <a:spLocks noChangeArrowheads="1"/>
          </p:cNvSpPr>
          <p:nvPr/>
        </p:nvSpPr>
        <p:spPr bwMode="auto">
          <a:xfrm rot="5400000" flipV="1">
            <a:off x="1616868" y="5403851"/>
            <a:ext cx="136525" cy="881062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5" name="Group 37"/>
          <p:cNvGrpSpPr>
            <a:grpSpLocks/>
          </p:cNvGrpSpPr>
          <p:nvPr/>
        </p:nvGrpSpPr>
        <p:grpSpPr bwMode="auto">
          <a:xfrm>
            <a:off x="7342187" y="3602832"/>
            <a:ext cx="541338" cy="2378075"/>
            <a:chOff x="4054" y="1927"/>
            <a:chExt cx="341" cy="1498"/>
          </a:xfrm>
        </p:grpSpPr>
        <p:sp>
          <p:nvSpPr>
            <p:cNvPr id="40" name="AutoShape 38"/>
            <p:cNvSpPr>
              <a:spLocks noChangeArrowheads="1"/>
            </p:cNvSpPr>
            <p:nvPr/>
          </p:nvSpPr>
          <p:spPr bwMode="auto">
            <a:xfrm flipH="1">
              <a:off x="4054" y="2226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AutoShape 39"/>
            <p:cNvSpPr>
              <a:spLocks noChangeArrowheads="1"/>
            </p:cNvSpPr>
            <p:nvPr/>
          </p:nvSpPr>
          <p:spPr bwMode="auto">
            <a:xfrm flipH="1">
              <a:off x="4054" y="2569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AutoShape 40"/>
            <p:cNvSpPr>
              <a:spLocks noChangeArrowheads="1"/>
            </p:cNvSpPr>
            <p:nvPr/>
          </p:nvSpPr>
          <p:spPr bwMode="auto">
            <a:xfrm flipH="1">
              <a:off x="4054" y="2911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AutoShape 41"/>
            <p:cNvSpPr>
              <a:spLocks noChangeArrowheads="1"/>
            </p:cNvSpPr>
            <p:nvPr/>
          </p:nvSpPr>
          <p:spPr bwMode="auto">
            <a:xfrm flipH="1">
              <a:off x="4054" y="3254"/>
              <a:ext cx="256" cy="171"/>
            </a:xfrm>
            <a:prstGeom prst="rightArrow">
              <a:avLst>
                <a:gd name="adj1" fmla="val 50000"/>
                <a:gd name="adj2" fmla="val 37427"/>
              </a:avLst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4310" y="1927"/>
              <a:ext cx="85" cy="145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32" grpId="0" animBg="1" autoUpdateAnimBg="0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Guided Inspection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Reviews are more likely to find defects if they are systematically guided by test scenarios.</a:t>
            </a:r>
          </a:p>
          <a:p>
            <a:r>
              <a:rPr lang="en-US" dirty="0" smtClean="0"/>
              <a:t>System threads can be used as the source of the test scenarios.</a:t>
            </a:r>
          </a:p>
          <a:p>
            <a:r>
              <a:rPr lang="en-US" dirty="0" smtClean="0"/>
              <a:t>An inspection uses these scenarios to trace through the architecture.</a:t>
            </a:r>
          </a:p>
          <a:p>
            <a:r>
              <a:rPr lang="en-US" dirty="0" smtClean="0"/>
              <a:t>An inspection is looking for missing, incomplete, or incorrect models.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You will participate in two ATAMs. One as the reviewers of another team’s architecture and one where your architecture is reviewed.</a:t>
            </a:r>
          </a:p>
          <a:p>
            <a:r>
              <a:rPr lang="en-US" sz="2000" dirty="0" smtClean="0"/>
              <a:t>Locate a team to do your evaluation. </a:t>
            </a:r>
          </a:p>
          <a:p>
            <a:r>
              <a:rPr lang="en-US" sz="2000" dirty="0" smtClean="0"/>
              <a:t>Schedule a session in which you present your architecture to them. Use the UML diagrams from the previous assignment.</a:t>
            </a:r>
          </a:p>
          <a:p>
            <a:r>
              <a:rPr lang="en-US" sz="2000" dirty="0" smtClean="0"/>
              <a:t>They will create a small set of scenarios and use those to evaluate your architecture. They may create sequence diagrams to record the steps in a scenario.</a:t>
            </a:r>
          </a:p>
          <a:p>
            <a:r>
              <a:rPr lang="en-US" sz="2000" dirty="0" smtClean="0"/>
              <a:t>Schedule a second meeting where they present to you their evaluation.</a:t>
            </a:r>
          </a:p>
          <a:p>
            <a:r>
              <a:rPr lang="en-US" sz="2000" dirty="0" smtClean="0"/>
              <a:t>Revise your architecture to address their evaluation.</a:t>
            </a:r>
          </a:p>
          <a:p>
            <a:r>
              <a:rPr lang="en-US" sz="2000" dirty="0" smtClean="0"/>
              <a:t>Submit the evaluation you do including the architecture materials from the other team, your evaluation scenarios and your feedback to them.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Guided Inspection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s"/>
              <a:defRPr/>
            </a:pPr>
            <a:r>
              <a:rPr lang="en-US" dirty="0" smtClean="0"/>
              <a:t>“Guided” inspections search systematically for all necessary elements</a:t>
            </a:r>
          </a:p>
          <a:p>
            <a:pPr marL="457200" indent="-4572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s"/>
              <a:defRPr/>
            </a:pPr>
            <a:r>
              <a:rPr lang="en-US" dirty="0" smtClean="0"/>
              <a:t>Process</a:t>
            </a:r>
          </a:p>
          <a:p>
            <a:pPr marL="857250" lvl="1" indent="-4572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s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The inspection team creates scenarios from use cases</a:t>
            </a:r>
          </a:p>
          <a:p>
            <a:pPr marL="857250" lvl="1" indent="-4572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s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The inspection team applies the scenarios to the artifact under test</a:t>
            </a:r>
          </a:p>
          <a:p>
            <a:pPr marL="857250" lvl="1" indent="-4572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s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For each scenario the design team traces the scenario through their design for the inspection team</a:t>
            </a:r>
          </a:p>
          <a:p>
            <a:pPr marL="857250" lvl="1" indent="-4572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s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The inspection team may ask for a more detailed scenario</a:t>
            </a:r>
          </a:p>
          <a:p>
            <a:pPr marL="857250" lvl="1" indent="-4572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s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The inspection report describes any defect discovered by tracing the scenario.</a:t>
            </a:r>
          </a:p>
          <a:p>
            <a:pPr marL="857250" lvl="1" indent="-4572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s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Inspection coverage is measured by the % of requirements “covered” by scenarios.</a:t>
            </a:r>
          </a:p>
          <a:p>
            <a:pPr marL="857250" lvl="1" indent="-4572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s"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Mapping from scenario to design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685800" y="1828800"/>
            <a:ext cx="2362200" cy="2895600"/>
            <a:chOff x="576" y="1872"/>
            <a:chExt cx="1488" cy="1824"/>
          </a:xfrm>
        </p:grpSpPr>
        <p:sp>
          <p:nvSpPr>
            <p:cNvPr id="49160" name="Rectangle 21"/>
            <p:cNvSpPr>
              <a:spLocks noChangeArrowheads="1"/>
            </p:cNvSpPr>
            <p:nvPr/>
          </p:nvSpPr>
          <p:spPr bwMode="auto">
            <a:xfrm>
              <a:off x="576" y="1872"/>
              <a:ext cx="1488" cy="1824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61" name="Line 22"/>
            <p:cNvSpPr>
              <a:spLocks noChangeShapeType="1"/>
            </p:cNvSpPr>
            <p:nvPr/>
          </p:nvSpPr>
          <p:spPr bwMode="auto">
            <a:xfrm>
              <a:off x="864" y="2160"/>
              <a:ext cx="816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62" name="Line 23"/>
            <p:cNvSpPr>
              <a:spLocks noChangeShapeType="1"/>
            </p:cNvSpPr>
            <p:nvPr/>
          </p:nvSpPr>
          <p:spPr bwMode="auto">
            <a:xfrm>
              <a:off x="864" y="2352"/>
              <a:ext cx="576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63" name="Line 24"/>
            <p:cNvSpPr>
              <a:spLocks noChangeShapeType="1"/>
            </p:cNvSpPr>
            <p:nvPr/>
          </p:nvSpPr>
          <p:spPr bwMode="auto">
            <a:xfrm>
              <a:off x="864" y="2448"/>
              <a:ext cx="384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64" name="Line 25"/>
            <p:cNvSpPr>
              <a:spLocks noChangeShapeType="1"/>
            </p:cNvSpPr>
            <p:nvPr/>
          </p:nvSpPr>
          <p:spPr bwMode="auto">
            <a:xfrm>
              <a:off x="864" y="2544"/>
              <a:ext cx="384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65" name="Line 26"/>
            <p:cNvSpPr>
              <a:spLocks noChangeShapeType="1"/>
            </p:cNvSpPr>
            <p:nvPr/>
          </p:nvSpPr>
          <p:spPr bwMode="auto">
            <a:xfrm>
              <a:off x="864" y="2736"/>
              <a:ext cx="576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66" name="Line 27"/>
            <p:cNvSpPr>
              <a:spLocks noChangeShapeType="1"/>
            </p:cNvSpPr>
            <p:nvPr/>
          </p:nvSpPr>
          <p:spPr bwMode="auto">
            <a:xfrm>
              <a:off x="864" y="3120"/>
              <a:ext cx="576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67" name="Line 28"/>
            <p:cNvSpPr>
              <a:spLocks noChangeShapeType="1"/>
            </p:cNvSpPr>
            <p:nvPr/>
          </p:nvSpPr>
          <p:spPr bwMode="auto">
            <a:xfrm>
              <a:off x="864" y="2832"/>
              <a:ext cx="384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68" name="Line 29"/>
            <p:cNvSpPr>
              <a:spLocks noChangeShapeType="1"/>
            </p:cNvSpPr>
            <p:nvPr/>
          </p:nvSpPr>
          <p:spPr bwMode="auto">
            <a:xfrm>
              <a:off x="864" y="2928"/>
              <a:ext cx="384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69" name="Line 30"/>
            <p:cNvSpPr>
              <a:spLocks noChangeShapeType="1"/>
            </p:cNvSpPr>
            <p:nvPr/>
          </p:nvSpPr>
          <p:spPr bwMode="auto">
            <a:xfrm>
              <a:off x="864" y="3216"/>
              <a:ext cx="384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70" name="Line 31"/>
            <p:cNvSpPr>
              <a:spLocks noChangeShapeType="1"/>
            </p:cNvSpPr>
            <p:nvPr/>
          </p:nvSpPr>
          <p:spPr bwMode="auto">
            <a:xfrm>
              <a:off x="864" y="3312"/>
              <a:ext cx="384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71" name="Line 32"/>
            <p:cNvSpPr>
              <a:spLocks noChangeShapeType="1"/>
            </p:cNvSpPr>
            <p:nvPr/>
          </p:nvSpPr>
          <p:spPr bwMode="auto">
            <a:xfrm>
              <a:off x="864" y="3456"/>
              <a:ext cx="816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9156" name="Freeform 34"/>
          <p:cNvSpPr>
            <a:spLocks/>
          </p:cNvSpPr>
          <p:nvPr/>
        </p:nvSpPr>
        <p:spPr bwMode="auto">
          <a:xfrm>
            <a:off x="1143000" y="1981200"/>
            <a:ext cx="1625600" cy="2320925"/>
          </a:xfrm>
          <a:custGeom>
            <a:avLst/>
            <a:gdLst>
              <a:gd name="T0" fmla="*/ 2147483647 w 1024"/>
              <a:gd name="T1" fmla="*/ 0 h 1462"/>
              <a:gd name="T2" fmla="*/ 2147483647 w 1024"/>
              <a:gd name="T3" fmla="*/ 2147483647 h 1462"/>
              <a:gd name="T4" fmla="*/ 2147483647 w 1024"/>
              <a:gd name="T5" fmla="*/ 2147483647 h 1462"/>
              <a:gd name="T6" fmla="*/ 2147483647 w 1024"/>
              <a:gd name="T7" fmla="*/ 2147483647 h 1462"/>
              <a:gd name="T8" fmla="*/ 2147483647 w 1024"/>
              <a:gd name="T9" fmla="*/ 2147483647 h 1462"/>
              <a:gd name="T10" fmla="*/ 2147483647 w 1024"/>
              <a:gd name="T11" fmla="*/ 2147483647 h 1462"/>
              <a:gd name="T12" fmla="*/ 2147483647 w 1024"/>
              <a:gd name="T13" fmla="*/ 2147483647 h 14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24"/>
              <a:gd name="T22" fmla="*/ 0 h 1462"/>
              <a:gd name="T23" fmla="*/ 1024 w 1024"/>
              <a:gd name="T24" fmla="*/ 1462 h 14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24" h="1462">
                <a:moveTo>
                  <a:pt x="128" y="0"/>
                </a:moveTo>
                <a:cubicBezTo>
                  <a:pt x="64" y="256"/>
                  <a:pt x="0" y="512"/>
                  <a:pt x="128" y="624"/>
                </a:cubicBezTo>
                <a:cubicBezTo>
                  <a:pt x="256" y="736"/>
                  <a:pt x="768" y="608"/>
                  <a:pt x="896" y="672"/>
                </a:cubicBezTo>
                <a:cubicBezTo>
                  <a:pt x="1024" y="736"/>
                  <a:pt x="1008" y="936"/>
                  <a:pt x="896" y="1008"/>
                </a:cubicBezTo>
                <a:cubicBezTo>
                  <a:pt x="784" y="1080"/>
                  <a:pt x="322" y="1038"/>
                  <a:pt x="224" y="1104"/>
                </a:cubicBezTo>
                <a:cubicBezTo>
                  <a:pt x="126" y="1170"/>
                  <a:pt x="186" y="1350"/>
                  <a:pt x="306" y="1406"/>
                </a:cubicBezTo>
                <a:cubicBezTo>
                  <a:pt x="426" y="1462"/>
                  <a:pt x="811" y="1433"/>
                  <a:pt x="944" y="1440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57" name="Line 35"/>
          <p:cNvSpPr>
            <a:spLocks noChangeShapeType="1"/>
          </p:cNvSpPr>
          <p:nvPr/>
        </p:nvSpPr>
        <p:spPr bwMode="auto">
          <a:xfrm>
            <a:off x="2489200" y="4267200"/>
            <a:ext cx="3048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49158" name="Picture 19" descr="flowTest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1371600"/>
            <a:ext cx="52006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9" name="Right Arrow 20"/>
          <p:cNvSpPr>
            <a:spLocks noChangeArrowheads="1"/>
          </p:cNvSpPr>
          <p:nvPr/>
        </p:nvSpPr>
        <p:spPr bwMode="auto">
          <a:xfrm>
            <a:off x="3505200" y="3124200"/>
            <a:ext cx="1219200" cy="609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6350" algn="ctr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 adds 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Value is a synonym for desirableness</a:t>
            </a:r>
          </a:p>
          <a:p>
            <a:r>
              <a:rPr lang="en-US" dirty="0" smtClean="0"/>
              <a:t>If the value of something increases it is because it has become more desirable for some reason</a:t>
            </a:r>
          </a:p>
          <a:p>
            <a:r>
              <a:rPr lang="en-US" dirty="0" smtClean="0"/>
              <a:t>A “value chain” represents a sequence of stages, each of which makes the “thing”, for which this is the value chain,  more desirable.</a:t>
            </a:r>
          </a:p>
          <a:p>
            <a:r>
              <a:rPr lang="en-US" dirty="0" smtClean="0"/>
              <a:t>The value chain for a software product is the series of activities that craft a solution.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Porter’s Value Chain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6660"/>
            <a:ext cx="9144000" cy="5231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does architecture add value? (How does it make the product more desirable?)</a:t>
            </a:r>
          </a:p>
          <a:p>
            <a:pPr lvl="1"/>
            <a:r>
              <a:rPr lang="en-US" dirty="0" smtClean="0"/>
              <a:t>Increased probability that customers like the product</a:t>
            </a:r>
          </a:p>
          <a:p>
            <a:pPr lvl="1"/>
            <a:r>
              <a:rPr lang="en-US" dirty="0" smtClean="0"/>
              <a:t>Increased probability of highly reliable operation</a:t>
            </a:r>
          </a:p>
          <a:p>
            <a:pPr lvl="1"/>
            <a:r>
              <a:rPr lang="en-US" dirty="0" smtClean="0"/>
              <a:t>Increased probability that the product will have the qualities desired</a:t>
            </a:r>
          </a:p>
          <a:p>
            <a:pPr lvl="1"/>
            <a:r>
              <a:rPr lang="en-US" dirty="0" smtClean="0"/>
              <a:t>Increased predictability of implementation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value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Even architecture evaluation adds value</a:t>
            </a:r>
          </a:p>
          <a:p>
            <a:r>
              <a:rPr lang="en-US" dirty="0" smtClean="0"/>
              <a:t>It </a:t>
            </a:r>
            <a:r>
              <a:rPr lang="en-US" dirty="0" smtClean="0"/>
              <a:t>identifie</a:t>
            </a:r>
            <a:r>
              <a:rPr lang="en-US" dirty="0" smtClean="0"/>
              <a:t>s </a:t>
            </a:r>
            <a:r>
              <a:rPr lang="en-US" dirty="0" smtClean="0"/>
              <a:t>defects making </a:t>
            </a:r>
            <a:r>
              <a:rPr lang="en-US" dirty="0" smtClean="0"/>
              <a:t>it easier to remove them and making the </a:t>
            </a:r>
            <a:r>
              <a:rPr lang="en-US" dirty="0" smtClean="0"/>
              <a:t>architecture more desirable as a basis for building a product</a:t>
            </a:r>
          </a:p>
          <a:p>
            <a:r>
              <a:rPr lang="en-US" dirty="0" smtClean="0"/>
              <a:t>Question: How do we measure these increases in value?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yse802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syse802Template</Template>
  <TotalTime>4260</TotalTime>
  <Words>1163</Words>
  <Application>Microsoft Office PowerPoint</Application>
  <PresentationFormat>On-screen Show (4:3)</PresentationFormat>
  <Paragraphs>208</Paragraphs>
  <Slides>30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syse802Template</vt:lpstr>
      <vt:lpstr>CPSC 372</vt:lpstr>
      <vt:lpstr>Reviews and inspections</vt:lpstr>
      <vt:lpstr>Guided Inspection</vt:lpstr>
      <vt:lpstr>Guided Inspection</vt:lpstr>
      <vt:lpstr>Mapping from scenario to design</vt:lpstr>
      <vt:lpstr>Architecture adds value</vt:lpstr>
      <vt:lpstr>Porter’s Value Chain</vt:lpstr>
      <vt:lpstr>Adding value</vt:lpstr>
      <vt:lpstr>Adding value - 2</vt:lpstr>
      <vt:lpstr>Slide 10</vt:lpstr>
      <vt:lpstr>Architecture TradeOff Analysis Method (ATAM)</vt:lpstr>
      <vt:lpstr>Conceptual Flow of ATAM</vt:lpstr>
      <vt:lpstr>Slide 13</vt:lpstr>
      <vt:lpstr>Phase 0</vt:lpstr>
      <vt:lpstr>Overview of Phase 1</vt:lpstr>
      <vt:lpstr>Present Business Drivers</vt:lpstr>
      <vt:lpstr>Present Architecture</vt:lpstr>
      <vt:lpstr>Present Architecture - 2</vt:lpstr>
      <vt:lpstr>Step 4: identify architectural approaches</vt:lpstr>
      <vt:lpstr>Quality Attribute Scenario</vt:lpstr>
      <vt:lpstr>Quality Attribute Scenario</vt:lpstr>
      <vt:lpstr>Step 5: Generate quality attribute utility tree</vt:lpstr>
      <vt:lpstr>Step 5: Generate quality attribute utility tree con’t</vt:lpstr>
      <vt:lpstr>Step 6: Analyse architectural approaches</vt:lpstr>
      <vt:lpstr>Phase 2</vt:lpstr>
      <vt:lpstr>Step 7: Brainstorm and prioritise scenarios</vt:lpstr>
      <vt:lpstr>Step 8: Analyse architectural approaches</vt:lpstr>
      <vt:lpstr>Step 9: Present results</vt:lpstr>
      <vt:lpstr>Conceptual Flow of ATAM</vt:lpstr>
      <vt:lpstr>Assignment</vt:lpstr>
    </vt:vector>
  </TitlesOfParts>
  <Company>Clemson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CPSC 871</dc:title>
  <dc:creator>McGregor</dc:creator>
  <cp:lastModifiedBy>McGregor</cp:lastModifiedBy>
  <cp:revision>17</cp:revision>
  <dcterms:created xsi:type="dcterms:W3CDTF">2011-09-13T10:56:38Z</dcterms:created>
  <dcterms:modified xsi:type="dcterms:W3CDTF">2012-09-21T11:10:38Z</dcterms:modified>
</cp:coreProperties>
</file>