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1"/>
  </p:notesMasterIdLst>
  <p:sldIdLst>
    <p:sldId id="260" r:id="rId2"/>
    <p:sldId id="288"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84" r:id="rId27"/>
    <p:sldId id="285" r:id="rId28"/>
    <p:sldId id="286" r:id="rId29"/>
    <p:sldId id="287" r:id="rId30"/>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34" charset="0"/>
        <a:ea typeface="MS PGothic"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MS PGothic"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MS PGothic"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MS PGothic"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MS PGothic" pitchFamily="34" charset="-128"/>
        <a:cs typeface="+mn-cs"/>
      </a:defRPr>
    </a:lvl5pPr>
    <a:lvl6pPr marL="2286000" algn="l" defTabSz="914400" rtl="0" eaLnBrk="1" latinLnBrk="0" hangingPunct="1">
      <a:defRPr kern="1200">
        <a:solidFill>
          <a:schemeClr val="tx1"/>
        </a:solidFill>
        <a:latin typeface="Arial" pitchFamily="34" charset="0"/>
        <a:ea typeface="MS PGothic" pitchFamily="34" charset="-128"/>
        <a:cs typeface="+mn-cs"/>
      </a:defRPr>
    </a:lvl6pPr>
    <a:lvl7pPr marL="2743200" algn="l" defTabSz="914400" rtl="0" eaLnBrk="1" latinLnBrk="0" hangingPunct="1">
      <a:defRPr kern="1200">
        <a:solidFill>
          <a:schemeClr val="tx1"/>
        </a:solidFill>
        <a:latin typeface="Arial" pitchFamily="34" charset="0"/>
        <a:ea typeface="MS PGothic" pitchFamily="34" charset="-128"/>
        <a:cs typeface="+mn-cs"/>
      </a:defRPr>
    </a:lvl7pPr>
    <a:lvl8pPr marL="3200400" algn="l" defTabSz="914400" rtl="0" eaLnBrk="1" latinLnBrk="0" hangingPunct="1">
      <a:defRPr kern="1200">
        <a:solidFill>
          <a:schemeClr val="tx1"/>
        </a:solidFill>
        <a:latin typeface="Arial" pitchFamily="34" charset="0"/>
        <a:ea typeface="MS PGothic" pitchFamily="34" charset="-128"/>
        <a:cs typeface="+mn-cs"/>
      </a:defRPr>
    </a:lvl8pPr>
    <a:lvl9pPr marL="3657600" algn="l" defTabSz="914400" rtl="0" eaLnBrk="1" latinLnBrk="0" hangingPunct="1">
      <a:defRPr kern="1200">
        <a:solidFill>
          <a:schemeClr val="tx1"/>
        </a:solidFill>
        <a:latin typeface="Arial"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103F"/>
    <a:srgbClr val="13212A"/>
    <a:srgbClr val="8C8F8E"/>
    <a:srgbClr val="3E461D"/>
    <a:srgbClr val="DDD9C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65" d="100"/>
          <a:sy n="65" d="100"/>
        </p:scale>
        <p:origin x="-1452"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6F9AA50D-5F1F-4C1E-BC3D-C715359F8293}" type="datetime1">
              <a:rPr lang="en-US"/>
              <a:pPr/>
              <a:t>8/17/2013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66F16B37-BB50-4860-B621-92F5BDBC64FA}" type="slidenum">
              <a:rPr lang="en-US"/>
              <a:pPr/>
              <a:t>‹#›</a:t>
            </a:fld>
            <a:endParaRPr lang="en-US"/>
          </a:p>
        </p:txBody>
      </p:sp>
    </p:spTree>
    <p:extLst>
      <p:ext uri="{BB962C8B-B14F-4D97-AF65-F5344CB8AC3E}">
        <p14:creationId xmlns:p14="http://schemas.microsoft.com/office/powerpoint/2010/main" val="813706931"/>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ln>
            <a:miter lim="800000"/>
            <a:headEnd/>
            <a:tailEnd/>
          </a:ln>
        </p:spPr>
        <p:txBody>
          <a:bodyPr/>
          <a:lstStyle/>
          <a:p>
            <a:fld id="{BFFA5608-FB1D-4DF2-A89C-2004C948F9D8}" type="slidenum">
              <a:rPr lang="en-US">
                <a:latin typeface="Arial" pitchFamily="34" charset="0"/>
                <a:ea typeface="ヒラギノ角ゴ Pro W3" charset="-128"/>
              </a:rPr>
              <a:pPr/>
              <a:t>1</a:t>
            </a:fld>
            <a:endParaRPr lang="en-US">
              <a:latin typeface="Arial" pitchFamily="34" charset="0"/>
              <a:ea typeface="ヒラギノ角ゴ Pro W3" charset="-128"/>
            </a:endParaRPr>
          </a:p>
        </p:txBody>
      </p:sp>
      <p:sp>
        <p:nvSpPr>
          <p:cNvPr id="34819" name="Rectangle 2"/>
          <p:cNvSpPr>
            <a:spLocks noGrp="1" noRot="1" noChangeAspect="1" noChangeArrowheads="1"/>
          </p:cNvSpPr>
          <p:nvPr>
            <p:ph type="sldImg"/>
          </p:nvPr>
        </p:nvSpPr>
        <p:spPr bwMode="auto">
          <a:solidFill>
            <a:srgbClr val="FFFFFF"/>
          </a:solidFill>
          <a:ln>
            <a:solidFill>
              <a:srgbClr val="000000"/>
            </a:solidFill>
            <a:miter lim="800000"/>
            <a:headEnd/>
            <a:tailEnd/>
          </a:ln>
        </p:spPr>
      </p:sp>
      <p:sp>
        <p:nvSpPr>
          <p:cNvPr id="34820" name="Rectangle 3"/>
          <p:cNvSpPr>
            <a:spLocks noGrp="1" noChangeArrowheads="1"/>
          </p:cNvSpPr>
          <p:nvPr>
            <p:ph type="body" idx="1"/>
          </p:nvPr>
        </p:nvSpPr>
        <p:spPr bwMode="auto">
          <a:solidFill>
            <a:srgbClr val="FFFFFF"/>
          </a:solidFill>
          <a:ln>
            <a:solidFill>
              <a:srgbClr val="000000"/>
            </a:solidFill>
            <a:miter lim="800000"/>
            <a:headEnd/>
            <a:tailEnd/>
          </a:ln>
        </p:spPr>
        <p:txBody>
          <a:bodyPr/>
          <a:lstStyle/>
          <a:p>
            <a:pPr eaLnBrk="1" hangingPunct="1">
              <a:spcBef>
                <a:spcPct val="0"/>
              </a:spcBef>
            </a:pPr>
            <a:endParaRPr lang="en-US" smtClean="0">
              <a:latin typeface="Arial" pitchFamily="34" charset="0"/>
              <a:ea typeface="ヒラギノ角ゴ Pro W3"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1E1E2472-1472-48D1-A3AC-F855E60A6EA0}" type="datetime1">
              <a:rPr lang="en-US"/>
              <a:pPr/>
              <a:t>8/17/2013</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96FF6458-F23B-405C-8F21-21F697F72E8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E93C717-D7BA-4950-BE82-C9B6FA413421}" type="datetime1">
              <a:rPr lang="en-US"/>
              <a:pPr/>
              <a:t>8/17/2013</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45B1FAC-BFD0-4AF8-996E-9AE8DCF3405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26E6FEF-464C-4304-A61D-DA55B042AC71}" type="datetime1">
              <a:rPr lang="en-US"/>
              <a:pPr/>
              <a:t>8/17/2013</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5945862-C674-48FB-954D-1B70B92CB93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695D324-5911-42F7-BAA7-B0399E5DAF57}" type="datetime1">
              <a:rPr lang="en-US"/>
              <a:pPr/>
              <a:t>8/17/2013</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F0B3080A-960D-4451-9B3F-76CB7E6F1BD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A4C9025-CCDE-41AC-8469-06231BE7E37A}" type="datetime1">
              <a:rPr lang="en-US"/>
              <a:pPr/>
              <a:t>8/17/2013</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21CF67D-FF79-4C17-9170-99C0DB2C0DD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544FFCD2-4FD0-4489-A389-61AA38946966}" type="datetime1">
              <a:rPr lang="en-US"/>
              <a:pPr/>
              <a:t>8/17/2013</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E130720A-12D6-49B6-8C4C-A0F74D688C3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E8CC1F02-0DC8-4E0B-89E4-5BDF7FFAAAFF}" type="datetime1">
              <a:rPr lang="en-US"/>
              <a:pPr/>
              <a:t>8/17/2013</a:t>
            </a:fld>
            <a:endParaRPr lang="en-US"/>
          </a:p>
        </p:txBody>
      </p:sp>
      <p:sp>
        <p:nvSpPr>
          <p:cNvPr id="8"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9" name="Slide Number Placeholder 5"/>
          <p:cNvSpPr>
            <a:spLocks noGrp="1"/>
          </p:cNvSpPr>
          <p:nvPr>
            <p:ph type="sldNum" sz="quarter" idx="12"/>
          </p:nvPr>
        </p:nvSpPr>
        <p:spPr/>
        <p:txBody>
          <a:bodyPr/>
          <a:lstStyle>
            <a:lvl1pPr>
              <a:defRPr/>
            </a:lvl1pPr>
          </a:lstStyle>
          <a:p>
            <a:fld id="{69F94244-F706-4A01-B34D-B1BD1FC2FD7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9EE34111-2818-4C2B-9A16-901FF17E1FDE}" type="datetime1">
              <a:rPr lang="en-US"/>
              <a:pPr/>
              <a:t>8/17/2013</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BB5A3017-8251-4C4C-B4F7-477F6279554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926886E8-7E23-49BD-A7D5-B0CB10C8E9E8}" type="datetime1">
              <a:rPr lang="en-US"/>
              <a:pPr/>
              <a:t>8/17/2013</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6CA1E566-C267-499F-BE0F-07A657FD01B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19FD3F7-5C67-437D-8B32-6AD57C640788}" type="datetime1">
              <a:rPr lang="en-US"/>
              <a:pPr/>
              <a:t>8/17/2013</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CD9A243D-5B78-4D26-9164-F29874F113D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F76DFAB-8E9E-4530-8913-0944DC4115F2}" type="datetime1">
              <a:rPr lang="en-US"/>
              <a:pPr/>
              <a:t>8/17/2013</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75D23948-1902-4099-8A87-590E1C405BD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A5EA005D-2E76-47E9-B8EE-FDEE6CD95D58}" type="datetime1">
              <a:rPr lang="en-US"/>
              <a:pPr/>
              <a:t>8/17/2013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C0B64028-1176-41D3-9614-D4E19406015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ＭＳ Ｐゴシック" pitchFamily="-65" charset="-128"/>
        </a:defRPr>
      </a:lvl1pPr>
      <a:lvl2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2pPr>
      <a:lvl3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3pPr>
      <a:lvl4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4pPr>
      <a:lvl5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5pPr>
      <a:lvl6pPr marL="4572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MS PGothic" pitchFamily="34" charset="-128"/>
          <a:cs typeface="ＭＳ Ｐゴシック" pitchFamily="-65" charset="-128"/>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mailto:johnmc@cs.clemson.edu"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ChangeArrowheads="1"/>
          </p:cNvSpPr>
          <p:nvPr/>
        </p:nvSpPr>
        <p:spPr bwMode="auto">
          <a:xfrm>
            <a:off x="1371600" y="4343400"/>
            <a:ext cx="6781800" cy="1201737"/>
          </a:xfrm>
          <a:prstGeom prst="rect">
            <a:avLst/>
          </a:prstGeom>
          <a:noFill/>
          <a:ln w="9525">
            <a:noFill/>
            <a:miter lim="800000"/>
            <a:headEnd/>
            <a:tailEnd/>
          </a:ln>
        </p:spPr>
        <p:txBody>
          <a:bodyPr>
            <a:spAutoFit/>
          </a:bodyPr>
          <a:lstStyle/>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Calibri" pitchFamily="34" charset="0"/>
            </a:endParaRPr>
          </a:p>
        </p:txBody>
      </p:sp>
      <p:sp>
        <p:nvSpPr>
          <p:cNvPr id="33795" name="Rectangle 8"/>
          <p:cNvSpPr>
            <a:spLocks noChangeArrowheads="1"/>
          </p:cNvSpPr>
          <p:nvPr/>
        </p:nvSpPr>
        <p:spPr bwMode="auto">
          <a:xfrm>
            <a:off x="381000" y="228600"/>
            <a:ext cx="8305800" cy="6019800"/>
          </a:xfrm>
          <a:prstGeom prst="rect">
            <a:avLst/>
          </a:prstGeom>
          <a:noFill/>
          <a:ln w="9525">
            <a:solidFill>
              <a:schemeClr val="tx1"/>
            </a:solidFill>
            <a:round/>
            <a:headEnd/>
            <a:tailEnd/>
          </a:ln>
        </p:spPr>
        <p:txBody>
          <a:bodyPr/>
          <a:lstStyle/>
          <a:p>
            <a:pPr eaLnBrk="0" hangingPunct="0"/>
            <a:endParaRPr lang="en-US">
              <a:latin typeface="Calibri" pitchFamily="34" charset="0"/>
            </a:endParaRPr>
          </a:p>
        </p:txBody>
      </p:sp>
      <p:sp>
        <p:nvSpPr>
          <p:cNvPr id="33796" name="Rectangle 7"/>
          <p:cNvSpPr>
            <a:spLocks noChangeArrowheads="1"/>
          </p:cNvSpPr>
          <p:nvPr/>
        </p:nvSpPr>
        <p:spPr bwMode="auto">
          <a:xfrm>
            <a:off x="381000" y="152400"/>
            <a:ext cx="8305800" cy="76200"/>
          </a:xfrm>
          <a:prstGeom prst="rect">
            <a:avLst/>
          </a:prstGeom>
          <a:solidFill>
            <a:srgbClr val="FF6600"/>
          </a:solidFill>
          <a:ln w="9525">
            <a:solidFill>
              <a:schemeClr val="tx1"/>
            </a:solidFill>
            <a:round/>
            <a:headEnd/>
            <a:tailEnd/>
          </a:ln>
        </p:spPr>
        <p:txBody>
          <a:bodyPr/>
          <a:lstStyle/>
          <a:p>
            <a:pPr eaLnBrk="0" hangingPunct="0"/>
            <a:endParaRPr lang="en-US">
              <a:latin typeface="Calibri" pitchFamily="34" charset="0"/>
            </a:endParaRPr>
          </a:p>
        </p:txBody>
      </p:sp>
      <p:cxnSp>
        <p:nvCxnSpPr>
          <p:cNvPr id="9" name="Straight Connector 8"/>
          <p:cNvCxnSpPr/>
          <p:nvPr/>
        </p:nvCxnSpPr>
        <p:spPr>
          <a:xfrm rot="10800000">
            <a:off x="381000" y="1219200"/>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81000" y="1273175"/>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33799" name="Picture 10" descr="academicSymbolWdm_copur.jpg"/>
          <p:cNvPicPr>
            <a:picLocks noChangeAspect="1"/>
          </p:cNvPicPr>
          <p:nvPr/>
        </p:nvPicPr>
        <p:blipFill>
          <a:blip r:embed="rId3"/>
          <a:srcRect/>
          <a:stretch>
            <a:fillRect/>
          </a:stretch>
        </p:blipFill>
        <p:spPr bwMode="auto">
          <a:xfrm>
            <a:off x="762000" y="442913"/>
            <a:ext cx="2570163" cy="547687"/>
          </a:xfrm>
          <a:prstGeom prst="rect">
            <a:avLst/>
          </a:prstGeom>
          <a:noFill/>
          <a:ln w="9525">
            <a:noFill/>
            <a:miter lim="800000"/>
            <a:headEnd/>
            <a:tailEnd/>
          </a:ln>
        </p:spPr>
      </p:pic>
      <p:sp>
        <p:nvSpPr>
          <p:cNvPr id="33800" name="Title 1"/>
          <p:cNvSpPr>
            <a:spLocks noGrp="1"/>
          </p:cNvSpPr>
          <p:nvPr>
            <p:ph type="ctrTitle"/>
          </p:nvPr>
        </p:nvSpPr>
        <p:spPr>
          <a:xfrm>
            <a:off x="381000" y="2130425"/>
            <a:ext cx="8305800" cy="1470025"/>
          </a:xfrm>
        </p:spPr>
        <p:txBody>
          <a:bodyPr/>
          <a:lstStyle/>
          <a:p>
            <a:r>
              <a:rPr lang="en-US" dirty="0" smtClean="0"/>
              <a:t>CPSC 372</a:t>
            </a:r>
          </a:p>
        </p:txBody>
      </p:sp>
      <p:sp>
        <p:nvSpPr>
          <p:cNvPr id="33801" name="Subtitle 2"/>
          <p:cNvSpPr>
            <a:spLocks noGrp="1"/>
          </p:cNvSpPr>
          <p:nvPr>
            <p:ph type="subTitle" idx="1"/>
          </p:nvPr>
        </p:nvSpPr>
        <p:spPr>
          <a:xfrm>
            <a:off x="1120775" y="3657600"/>
            <a:ext cx="6840538" cy="1752600"/>
          </a:xfrm>
        </p:spPr>
        <p:txBody>
          <a:bodyPr/>
          <a:lstStyle/>
          <a:p>
            <a:r>
              <a:rPr lang="en-US" dirty="0" smtClean="0">
                <a:solidFill>
                  <a:schemeClr val="tx1"/>
                </a:solidFill>
              </a:rPr>
              <a:t>John D. McGregor</a:t>
            </a:r>
          </a:p>
          <a:p>
            <a:r>
              <a:rPr lang="en-US" dirty="0" smtClean="0">
                <a:solidFill>
                  <a:schemeClr val="tx1"/>
                </a:solidFill>
              </a:rPr>
              <a:t>Module 1 Session 3</a:t>
            </a:r>
          </a:p>
          <a:p>
            <a:r>
              <a:rPr lang="en-US" dirty="0" smtClean="0">
                <a:solidFill>
                  <a:schemeClr val="tx1"/>
                </a:solidFill>
              </a:rPr>
              <a:t>Requirements &amp; Assignment</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Domain models - 3</a:t>
            </a:r>
            <a:endParaRPr lang="en-US" dirty="0"/>
          </a:p>
        </p:txBody>
      </p:sp>
      <p:pic>
        <p:nvPicPr>
          <p:cNvPr id="3074" name="Picture 2"/>
          <p:cNvPicPr>
            <a:picLocks noGrp="1" noChangeAspect="1" noChangeArrowheads="1"/>
          </p:cNvPicPr>
          <p:nvPr>
            <p:ph idx="1"/>
          </p:nvPr>
        </p:nvPicPr>
        <p:blipFill>
          <a:blip r:embed="rId2"/>
          <a:srcRect/>
          <a:stretch>
            <a:fillRect/>
          </a:stretch>
        </p:blipFill>
        <p:spPr bwMode="auto">
          <a:xfrm>
            <a:off x="457200" y="1676400"/>
            <a:ext cx="8229600" cy="4439348"/>
          </a:xfrm>
          <a:prstGeom prst="rect">
            <a:avLst/>
          </a:prstGeom>
          <a:noFill/>
          <a:ln w="9525">
            <a:noFill/>
            <a:miter lim="800000"/>
            <a:headEnd/>
            <a:tailEnd/>
          </a:ln>
        </p:spPr>
      </p:pic>
      <p:sp>
        <p:nvSpPr>
          <p:cNvPr id="5" name="TextBox 4"/>
          <p:cNvSpPr txBox="1"/>
          <p:nvPr/>
        </p:nvSpPr>
        <p:spPr>
          <a:xfrm>
            <a:off x="762000" y="6115748"/>
            <a:ext cx="8084329" cy="646331"/>
          </a:xfrm>
          <a:prstGeom prst="rect">
            <a:avLst/>
          </a:prstGeom>
          <a:noFill/>
        </p:spPr>
        <p:txBody>
          <a:bodyPr wrap="none" rtlCol="0">
            <a:spAutoFit/>
          </a:bodyPr>
          <a:lstStyle/>
          <a:p>
            <a:r>
              <a:rPr lang="en-US" dirty="0" smtClean="0"/>
              <a:t>A domain model also captures standard interactions, which are characteristic </a:t>
            </a:r>
          </a:p>
          <a:p>
            <a:r>
              <a:rPr lang="en-US" dirty="0" smtClean="0"/>
              <a:t>of the problem not the solution, using </a:t>
            </a:r>
            <a:r>
              <a:rPr lang="en-US" dirty="0" err="1" smtClean="0"/>
              <a:t>SysML</a:t>
            </a:r>
            <a:r>
              <a:rPr lang="en-US" dirty="0" smtClean="0"/>
              <a:t> sequence diagrams.</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Domain models - 4</a:t>
            </a:r>
            <a:endParaRPr lang="en-US" dirty="0"/>
          </a:p>
        </p:txBody>
      </p:sp>
      <p:sp>
        <p:nvSpPr>
          <p:cNvPr id="3" name="Content Placeholder 2"/>
          <p:cNvSpPr>
            <a:spLocks noGrp="1"/>
          </p:cNvSpPr>
          <p:nvPr>
            <p:ph idx="1"/>
          </p:nvPr>
        </p:nvSpPr>
        <p:spPr/>
        <p:txBody>
          <a:bodyPr/>
          <a:lstStyle/>
          <a:p>
            <a:r>
              <a:rPr lang="en-US" sz="2800" dirty="0" smtClean="0"/>
              <a:t>The purpose of a domain model is to establish a common vocabulary among members of a project team.</a:t>
            </a:r>
          </a:p>
          <a:p>
            <a:r>
              <a:rPr lang="en-US" sz="2800" dirty="0" smtClean="0"/>
              <a:t>This is particularly important if several specialties are being integrated to solve a problem or if several organizations are collaborating.</a:t>
            </a:r>
          </a:p>
          <a:p>
            <a:r>
              <a:rPr lang="en-US" sz="2800" dirty="0" smtClean="0"/>
              <a:t>Even a term like “project” can have different meanings if the solution is distributed over several countries. </a:t>
            </a:r>
            <a:endParaRPr lang="en-US" sz="28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Domain model - 5</a:t>
            </a:r>
            <a:endParaRPr lang="en-US" dirty="0"/>
          </a:p>
        </p:txBody>
      </p:sp>
      <p:sp>
        <p:nvSpPr>
          <p:cNvPr id="3" name="Content Placeholder 2"/>
          <p:cNvSpPr>
            <a:spLocks noGrp="1"/>
          </p:cNvSpPr>
          <p:nvPr>
            <p:ph idx="1"/>
          </p:nvPr>
        </p:nvSpPr>
        <p:spPr/>
        <p:txBody>
          <a:bodyPr/>
          <a:lstStyle/>
          <a:p>
            <a:r>
              <a:rPr lang="en-US" dirty="0" smtClean="0"/>
              <a:t>Professional societies and governmental organizations are  good starting points for these models. They produce general models that represent the thinking of large numbers of people.</a:t>
            </a:r>
          </a:p>
          <a:p>
            <a:r>
              <a:rPr lang="en-US" dirty="0" smtClean="0"/>
              <a:t>These domain models will also serve as the basis for domain specific languages (DSLs) for later stages of model-driven development</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Features</a:t>
            </a:r>
            <a:endParaRPr lang="en-US" dirty="0"/>
          </a:p>
        </p:txBody>
      </p:sp>
      <p:sp>
        <p:nvSpPr>
          <p:cNvPr id="3" name="Content Placeholder 2"/>
          <p:cNvSpPr>
            <a:spLocks noGrp="1"/>
          </p:cNvSpPr>
          <p:nvPr>
            <p:ph idx="1"/>
          </p:nvPr>
        </p:nvSpPr>
        <p:spPr/>
        <p:txBody>
          <a:bodyPr/>
          <a:lstStyle/>
          <a:p>
            <a:r>
              <a:rPr lang="en-US" sz="2400" dirty="0" smtClean="0"/>
              <a:t>For many efforts the size and complexity of the product is too much to think of as a single list of requirements statements. 10,000 items is too many.</a:t>
            </a:r>
          </a:p>
          <a:p>
            <a:r>
              <a:rPr lang="en-US" sz="2400" dirty="0" smtClean="0"/>
              <a:t>One way of dividing the problem into manageable pieces is to use a high level unit termed a “feature”. By high-level I mean broadly encompassing. Vehicle is more encompassing than automobile.</a:t>
            </a:r>
          </a:p>
          <a:p>
            <a:r>
              <a:rPr lang="en-US" sz="2400" dirty="0" smtClean="0"/>
              <a:t>A feature can represent any aspect of a system. A very vague definition I know but a very flexible one.</a:t>
            </a:r>
          </a:p>
          <a:p>
            <a:r>
              <a:rPr lang="en-US" sz="2400" dirty="0" smtClean="0"/>
              <a:t>Having a GPS device is a feature of our system.</a:t>
            </a:r>
            <a:endParaRPr lang="en-US" sz="24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Features - 2</a:t>
            </a:r>
            <a:endParaRPr lang="en-US" dirty="0"/>
          </a:p>
        </p:txBody>
      </p:sp>
      <p:pic>
        <p:nvPicPr>
          <p:cNvPr id="1026" name="Picture 2"/>
          <p:cNvPicPr>
            <a:picLocks noChangeAspect="1" noChangeArrowheads="1"/>
          </p:cNvPicPr>
          <p:nvPr/>
        </p:nvPicPr>
        <p:blipFill>
          <a:blip r:embed="rId2"/>
          <a:srcRect/>
          <a:stretch>
            <a:fillRect/>
          </a:stretch>
        </p:blipFill>
        <p:spPr bwMode="auto">
          <a:xfrm>
            <a:off x="3476625" y="3124200"/>
            <a:ext cx="5667375" cy="3438525"/>
          </a:xfrm>
          <a:prstGeom prst="rect">
            <a:avLst/>
          </a:prstGeom>
          <a:noFill/>
          <a:ln w="9525">
            <a:noFill/>
            <a:miter lim="800000"/>
            <a:headEnd/>
            <a:tailEnd/>
          </a:ln>
        </p:spPr>
      </p:pic>
      <p:sp>
        <p:nvSpPr>
          <p:cNvPr id="4" name="Content Placeholder 3"/>
          <p:cNvSpPr>
            <a:spLocks noGrp="1"/>
          </p:cNvSpPr>
          <p:nvPr>
            <p:ph idx="1"/>
          </p:nvPr>
        </p:nvSpPr>
        <p:spPr>
          <a:xfrm>
            <a:off x="457200" y="1600200"/>
            <a:ext cx="4114800" cy="3352799"/>
          </a:xfrm>
        </p:spPr>
        <p:txBody>
          <a:bodyPr/>
          <a:lstStyle/>
          <a:p>
            <a:r>
              <a:rPr lang="en-US" sz="2400" dirty="0" smtClean="0"/>
              <a:t>The &lt;0..1&gt; cardinality means the feature is either part of the system or not.</a:t>
            </a:r>
          </a:p>
          <a:p>
            <a:r>
              <a:rPr lang="en-US" sz="2400" dirty="0" smtClean="0"/>
              <a:t>The &lt;1..1&gt; cardinality means the feature must be part of the system.</a:t>
            </a:r>
          </a:p>
          <a:p>
            <a:r>
              <a:rPr lang="en-US" sz="2400" dirty="0" smtClean="0"/>
              <a:t>Notice that many of these features are directly from the mind map.</a:t>
            </a:r>
            <a:endParaRPr lang="en-US" sz="2400" dirty="0"/>
          </a:p>
        </p:txBody>
      </p:sp>
      <p:sp>
        <p:nvSpPr>
          <p:cNvPr id="5" name="TextBox 4"/>
          <p:cNvSpPr txBox="1"/>
          <p:nvPr/>
        </p:nvSpPr>
        <p:spPr>
          <a:xfrm>
            <a:off x="347702" y="6378059"/>
            <a:ext cx="4224298" cy="369332"/>
          </a:xfrm>
          <a:prstGeom prst="rect">
            <a:avLst/>
          </a:prstGeom>
          <a:noFill/>
        </p:spPr>
        <p:txBody>
          <a:bodyPr wrap="none" rtlCol="0">
            <a:spAutoFit/>
          </a:bodyPr>
          <a:lstStyle/>
          <a:p>
            <a:r>
              <a:rPr lang="en-US" dirty="0" smtClean="0"/>
              <a:t>http://www.pnp-software.com/XFeature/</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Features - 3</a:t>
            </a:r>
            <a:endParaRPr lang="en-US" dirty="0"/>
          </a:p>
        </p:txBody>
      </p:sp>
      <p:sp>
        <p:nvSpPr>
          <p:cNvPr id="3" name="Content Placeholder 2"/>
          <p:cNvSpPr>
            <a:spLocks noGrp="1"/>
          </p:cNvSpPr>
          <p:nvPr>
            <p:ph idx="1"/>
          </p:nvPr>
        </p:nvSpPr>
        <p:spPr/>
        <p:txBody>
          <a:bodyPr/>
          <a:lstStyle/>
          <a:p>
            <a:r>
              <a:rPr lang="en-US" sz="2800" dirty="0" smtClean="0"/>
              <a:t>Satellite radio is a mandatory feature if we have a radio. </a:t>
            </a:r>
          </a:p>
          <a:p>
            <a:r>
              <a:rPr lang="en-US" sz="2800" dirty="0" smtClean="0"/>
              <a:t>A product we build may have a GPS component or not (indicated by 0..1). This is an optional feature.</a:t>
            </a:r>
          </a:p>
          <a:p>
            <a:r>
              <a:rPr lang="en-US" sz="2800" dirty="0" smtClean="0"/>
              <a:t>There is a video feature in every product and there is a choice of two players.</a:t>
            </a:r>
          </a:p>
          <a:p>
            <a:endParaRPr lang="en-US" sz="2800" dirty="0" smtClean="0"/>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Features - 4</a:t>
            </a:r>
            <a:endParaRPr lang="en-US" dirty="0"/>
          </a:p>
        </p:txBody>
      </p:sp>
      <p:sp>
        <p:nvSpPr>
          <p:cNvPr id="3" name="Content Placeholder 2"/>
          <p:cNvSpPr>
            <a:spLocks noGrp="1"/>
          </p:cNvSpPr>
          <p:nvPr>
            <p:ph idx="1"/>
          </p:nvPr>
        </p:nvSpPr>
        <p:spPr/>
        <p:txBody>
          <a:bodyPr/>
          <a:lstStyle/>
          <a:p>
            <a:r>
              <a:rPr lang="en-US" sz="2800" dirty="0" smtClean="0"/>
              <a:t>These statements are very high level requirements but each one represents many of the individual requirements statements. The features are sufficiently different that building a detailed requirements model for each feature will minimize the amount of interactions between requirements in one feature and those in another.</a:t>
            </a:r>
          </a:p>
          <a:p>
            <a:r>
              <a:rPr lang="en-US" sz="2800" dirty="0" smtClean="0"/>
              <a:t>Non-functional aspects may be addressed as well with features such as security or performance levels. </a:t>
            </a:r>
            <a:endParaRPr lang="en-US" sz="28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Features - 5</a:t>
            </a:r>
            <a:endParaRPr lang="en-US" dirty="0"/>
          </a:p>
        </p:txBody>
      </p:sp>
      <p:sp>
        <p:nvSpPr>
          <p:cNvPr id="3" name="Content Placeholder 2"/>
          <p:cNvSpPr>
            <a:spLocks noGrp="1"/>
          </p:cNvSpPr>
          <p:nvPr>
            <p:ph idx="1"/>
          </p:nvPr>
        </p:nvSpPr>
        <p:spPr/>
        <p:txBody>
          <a:bodyPr/>
          <a:lstStyle/>
          <a:p>
            <a:r>
              <a:rPr lang="en-US" dirty="0" smtClean="0"/>
              <a:t>Notice that a feature model gives more than just the requirements for A product. </a:t>
            </a:r>
          </a:p>
          <a:p>
            <a:r>
              <a:rPr lang="en-US" dirty="0" smtClean="0"/>
              <a:t>It gives requirements for a family of products.</a:t>
            </a:r>
          </a:p>
          <a:p>
            <a:r>
              <a:rPr lang="en-US" dirty="0" smtClean="0"/>
              <a:t>More about this later in the course.</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Features - 5</a:t>
            </a:r>
            <a:endParaRPr lang="en-US" dirty="0"/>
          </a:p>
        </p:txBody>
      </p:sp>
      <p:sp>
        <p:nvSpPr>
          <p:cNvPr id="3" name="Content Placeholder 2"/>
          <p:cNvSpPr>
            <a:spLocks noGrp="1"/>
          </p:cNvSpPr>
          <p:nvPr>
            <p:ph idx="1"/>
          </p:nvPr>
        </p:nvSpPr>
        <p:spPr/>
        <p:txBody>
          <a:bodyPr/>
          <a:lstStyle/>
          <a:p>
            <a:r>
              <a:rPr lang="en-US" dirty="0" smtClean="0"/>
              <a:t>Notice that a feature model gives more than just the requirements for A product. </a:t>
            </a:r>
          </a:p>
          <a:p>
            <a:r>
              <a:rPr lang="en-US" dirty="0" smtClean="0"/>
              <a:t>It gives requirements for a family of products.</a:t>
            </a:r>
          </a:p>
          <a:p>
            <a:r>
              <a:rPr lang="en-US" dirty="0" smtClean="0"/>
              <a:t>More about this later in the course.</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Functional </a:t>
            </a:r>
            <a:r>
              <a:rPr lang="en-US" dirty="0" err="1" smtClean="0"/>
              <a:t>vs</a:t>
            </a:r>
            <a:r>
              <a:rPr lang="en-US" dirty="0" smtClean="0"/>
              <a:t> Non-functional requirements</a:t>
            </a:r>
            <a:endParaRPr lang="en-US" dirty="0"/>
          </a:p>
        </p:txBody>
      </p:sp>
      <p:sp>
        <p:nvSpPr>
          <p:cNvPr id="3" name="Content Placeholder 2"/>
          <p:cNvSpPr>
            <a:spLocks noGrp="1"/>
          </p:cNvSpPr>
          <p:nvPr>
            <p:ph idx="1"/>
          </p:nvPr>
        </p:nvSpPr>
        <p:spPr/>
        <p:txBody>
          <a:bodyPr/>
          <a:lstStyle/>
          <a:p>
            <a:r>
              <a:rPr lang="en-US" dirty="0" smtClean="0"/>
              <a:t>Functional requirements describe WHAT a product must do</a:t>
            </a:r>
          </a:p>
          <a:p>
            <a:pPr lvl="1"/>
            <a:r>
              <a:rPr lang="en-US" dirty="0" smtClean="0"/>
              <a:t>The system shall be able to receive SMS (short message service) messages.</a:t>
            </a:r>
          </a:p>
          <a:p>
            <a:r>
              <a:rPr lang="en-US" dirty="0" smtClean="0"/>
              <a:t>Non-functional describe HOW the product will do it</a:t>
            </a:r>
          </a:p>
          <a:p>
            <a:pPr lvl="1"/>
            <a:r>
              <a:rPr lang="en-US" dirty="0" smtClean="0"/>
              <a:t>The system shall be able to receive at a rate of 100 messages per minute.</a:t>
            </a:r>
          </a:p>
          <a:p>
            <a:r>
              <a:rPr lang="en-US" dirty="0" smtClean="0"/>
              <a:t>Both are essential to building an acceptable product.</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Product Requirements</a:t>
            </a:r>
            <a:endParaRPr lang="en-US" dirty="0"/>
          </a:p>
        </p:txBody>
      </p:sp>
      <p:sp>
        <p:nvSpPr>
          <p:cNvPr id="3" name="Content Placeholder 2"/>
          <p:cNvSpPr>
            <a:spLocks noGrp="1"/>
          </p:cNvSpPr>
          <p:nvPr>
            <p:ph idx="1"/>
          </p:nvPr>
        </p:nvSpPr>
        <p:spPr/>
        <p:txBody>
          <a:bodyPr/>
          <a:lstStyle/>
          <a:p>
            <a:r>
              <a:rPr lang="en-US" dirty="0" smtClean="0"/>
              <a:t>There are two phases to defining the requirements for a product</a:t>
            </a:r>
          </a:p>
          <a:p>
            <a:r>
              <a:rPr lang="en-US" dirty="0" smtClean="0"/>
              <a:t>Requirements elicitation – get information from sources such as people, documents, regulations, etc</a:t>
            </a:r>
          </a:p>
          <a:p>
            <a:r>
              <a:rPr lang="en-US" dirty="0" smtClean="0"/>
              <a:t>Requirements analysis – derive explicit measurable statements from the information gathered  </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Two operations</a:t>
            </a:r>
            <a:endParaRPr lang="en-US" dirty="0"/>
          </a:p>
        </p:txBody>
      </p:sp>
      <p:sp>
        <p:nvSpPr>
          <p:cNvPr id="3" name="Content Placeholder 2"/>
          <p:cNvSpPr>
            <a:spLocks noGrp="1"/>
          </p:cNvSpPr>
          <p:nvPr>
            <p:ph idx="1"/>
          </p:nvPr>
        </p:nvSpPr>
        <p:spPr/>
        <p:txBody>
          <a:bodyPr/>
          <a:lstStyle/>
          <a:p>
            <a:r>
              <a:rPr lang="en-US" dirty="0" smtClean="0"/>
              <a:t>The systems engineer </a:t>
            </a:r>
          </a:p>
          <a:p>
            <a:pPr lvl="1"/>
            <a:r>
              <a:rPr lang="en-US" dirty="0" smtClean="0"/>
              <a:t>elicits requirements from many sources, and </a:t>
            </a:r>
          </a:p>
          <a:p>
            <a:pPr lvl="1"/>
            <a:r>
              <a:rPr lang="en-US" dirty="0" smtClean="0"/>
              <a:t>analyzes the compete set of requirements</a:t>
            </a:r>
          </a:p>
          <a:p>
            <a:r>
              <a:rPr lang="en-US" dirty="0" smtClean="0"/>
              <a:t>In order to elicit, the systems engineer identifies those who have an interest in the product - the stakeholders </a:t>
            </a:r>
          </a:p>
          <a:p>
            <a:r>
              <a:rPr lang="en-US" dirty="0" smtClean="0"/>
              <a:t>Not all stakeholders have the same priority. Some are clients while some are the people creating the product.</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Implicit and Explicit</a:t>
            </a:r>
            <a:endParaRPr lang="en-US" dirty="0"/>
          </a:p>
        </p:txBody>
      </p:sp>
      <p:sp>
        <p:nvSpPr>
          <p:cNvPr id="3" name="Content Placeholder 2"/>
          <p:cNvSpPr>
            <a:spLocks noGrp="1"/>
          </p:cNvSpPr>
          <p:nvPr>
            <p:ph idx="1"/>
          </p:nvPr>
        </p:nvSpPr>
        <p:spPr/>
        <p:txBody>
          <a:bodyPr/>
          <a:lstStyle/>
          <a:p>
            <a:r>
              <a:rPr lang="en-US" sz="2800" dirty="0" smtClean="0"/>
              <a:t>Standards documents and spec sheets for former products are examples of explicit knowledge which is the easiest to convert into requirements</a:t>
            </a:r>
          </a:p>
          <a:p>
            <a:r>
              <a:rPr lang="en-US" sz="2800" dirty="0" smtClean="0"/>
              <a:t>Implicit knowledge such as the experience of a 20 year veteran in a company is harder to capture completely and correctly</a:t>
            </a:r>
          </a:p>
          <a:p>
            <a:r>
              <a:rPr lang="en-US" sz="2800" dirty="0" smtClean="0"/>
              <a:t>Just recently a doctor tried uploading data for a medical research project and we found that he had forgotten to tell me that each MRI scan was 120 separate files.</a:t>
            </a:r>
            <a:endParaRPr lang="en-US" sz="28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Many techniques</a:t>
            </a:r>
            <a:endParaRPr lang="en-US" dirty="0"/>
          </a:p>
        </p:txBody>
      </p:sp>
      <p:sp>
        <p:nvSpPr>
          <p:cNvPr id="3" name="Content Placeholder 2"/>
          <p:cNvSpPr>
            <a:spLocks noGrp="1"/>
          </p:cNvSpPr>
          <p:nvPr>
            <p:ph idx="1"/>
          </p:nvPr>
        </p:nvSpPr>
        <p:spPr/>
        <p:txBody>
          <a:bodyPr/>
          <a:lstStyle/>
          <a:p>
            <a:r>
              <a:rPr lang="en-US" dirty="0" smtClean="0"/>
              <a:t>There are many different techniques for eliciting requirements</a:t>
            </a:r>
          </a:p>
          <a:p>
            <a:pPr lvl="1"/>
            <a:r>
              <a:rPr lang="en-US" dirty="0" smtClean="0"/>
              <a:t>Interviews – structured and non-structured</a:t>
            </a:r>
          </a:p>
          <a:p>
            <a:pPr lvl="1"/>
            <a:r>
              <a:rPr lang="en-US" dirty="0" smtClean="0"/>
              <a:t>Story boards</a:t>
            </a:r>
          </a:p>
          <a:p>
            <a:pPr lvl="1"/>
            <a:r>
              <a:rPr lang="en-US" dirty="0" smtClean="0"/>
              <a:t>…</a:t>
            </a:r>
          </a:p>
          <a:p>
            <a:r>
              <a:rPr lang="en-US" dirty="0" smtClean="0"/>
              <a:t>We will focus on use cases. A use case is a description of a use of the system by some external entity termed an actor.</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Elicitation</a:t>
            </a:r>
            <a:endParaRPr lang="en-US" dirty="0"/>
          </a:p>
        </p:txBody>
      </p:sp>
      <p:sp>
        <p:nvSpPr>
          <p:cNvPr id="6" name="TextBox 5"/>
          <p:cNvSpPr txBox="1"/>
          <p:nvPr/>
        </p:nvSpPr>
        <p:spPr>
          <a:xfrm>
            <a:off x="1066800" y="1417638"/>
            <a:ext cx="6934200" cy="1200329"/>
          </a:xfrm>
          <a:prstGeom prst="rect">
            <a:avLst/>
          </a:prstGeom>
          <a:noFill/>
        </p:spPr>
        <p:txBody>
          <a:bodyPr wrap="square" rtlCol="0">
            <a:spAutoFit/>
          </a:bodyPr>
          <a:lstStyle/>
          <a:p>
            <a:r>
              <a:rPr lang="en-US" dirty="0" smtClean="0"/>
              <a:t>The stakeholders can be represented as “</a:t>
            </a:r>
            <a:r>
              <a:rPr lang="en-US" dirty="0" err="1" smtClean="0"/>
              <a:t>actor”s</a:t>
            </a:r>
            <a:r>
              <a:rPr lang="en-US" dirty="0" smtClean="0"/>
              <a:t> in a </a:t>
            </a:r>
            <a:r>
              <a:rPr lang="en-US" dirty="0" err="1" smtClean="0"/>
              <a:t>SysML</a:t>
            </a:r>
            <a:r>
              <a:rPr lang="en-US" dirty="0" smtClean="0"/>
              <a:t> Use Case model. The figure below is an early version of the model for our continuing example. The actors may be people or other systems. What outside forces act on the system?</a:t>
            </a:r>
            <a:endParaRPr lang="en-US" dirty="0"/>
          </a:p>
        </p:txBody>
      </p:sp>
      <p:pic>
        <p:nvPicPr>
          <p:cNvPr id="8194" name="Picture 2"/>
          <p:cNvPicPr>
            <a:picLocks noGrp="1" noChangeAspect="1" noChangeArrowheads="1"/>
          </p:cNvPicPr>
          <p:nvPr>
            <p:ph idx="1"/>
          </p:nvPr>
        </p:nvPicPr>
        <p:blipFill>
          <a:blip r:embed="rId2"/>
          <a:srcRect/>
          <a:stretch>
            <a:fillRect/>
          </a:stretch>
        </p:blipFill>
        <p:spPr bwMode="auto">
          <a:xfrm>
            <a:off x="2150359" y="2331561"/>
            <a:ext cx="4631441" cy="432800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Scenarios</a:t>
            </a:r>
            <a:endParaRPr lang="en-US" dirty="0"/>
          </a:p>
        </p:txBody>
      </p:sp>
      <p:sp>
        <p:nvSpPr>
          <p:cNvPr id="3" name="Content Placeholder 2"/>
          <p:cNvSpPr>
            <a:spLocks noGrp="1"/>
          </p:cNvSpPr>
          <p:nvPr>
            <p:ph idx="1"/>
          </p:nvPr>
        </p:nvSpPr>
        <p:spPr/>
        <p:txBody>
          <a:bodyPr/>
          <a:lstStyle/>
          <a:p>
            <a:r>
              <a:rPr lang="en-US" dirty="0" smtClean="0"/>
              <a:t>A scenario is a very short story.</a:t>
            </a:r>
          </a:p>
          <a:p>
            <a:r>
              <a:rPr lang="en-US" dirty="0" smtClean="0"/>
              <a:t>A use case is a set of scenarios that all describe related uses of the system being developed.</a:t>
            </a:r>
          </a:p>
          <a:p>
            <a:r>
              <a:rPr lang="en-US" dirty="0" smtClean="0"/>
              <a:t>A number of software development methods use scenarios for a variety of models.</a:t>
            </a:r>
          </a:p>
          <a:p>
            <a:r>
              <a:rPr lang="en-US" dirty="0" smtClean="0"/>
              <a:t>Some methods just use simple story boards while others are structured by fill-in the blanks style statements.</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case template</a:t>
            </a:r>
            <a:endParaRPr lang="en-US" dirty="0"/>
          </a:p>
        </p:txBody>
      </p:sp>
      <p:sp>
        <p:nvSpPr>
          <p:cNvPr id="3" name="Content Placeholder 2"/>
          <p:cNvSpPr>
            <a:spLocks noGrp="1"/>
          </p:cNvSpPr>
          <p:nvPr>
            <p:ph idx="1"/>
          </p:nvPr>
        </p:nvSpPr>
        <p:spPr/>
        <p:txBody>
          <a:bodyPr/>
          <a:lstStyle/>
          <a:p>
            <a:r>
              <a:rPr lang="en-US" dirty="0" smtClean="0"/>
              <a:t>If you are not using a tool such as </a:t>
            </a:r>
            <a:r>
              <a:rPr lang="en-US" dirty="0" err="1" smtClean="0"/>
              <a:t>Topcased</a:t>
            </a:r>
            <a:r>
              <a:rPr lang="en-US" dirty="0" smtClean="0"/>
              <a:t> this is a nice outline to follow. </a:t>
            </a:r>
            <a:endParaRPr lang="en-US" dirty="0"/>
          </a:p>
        </p:txBody>
      </p:sp>
      <p:pic>
        <p:nvPicPr>
          <p:cNvPr id="4" name="Picture 4"/>
          <p:cNvPicPr>
            <a:picLocks noChangeAspect="1" noChangeArrowheads="1"/>
          </p:cNvPicPr>
          <p:nvPr/>
        </p:nvPicPr>
        <p:blipFill>
          <a:blip r:embed="rId2"/>
          <a:srcRect/>
          <a:stretch>
            <a:fillRect/>
          </a:stretch>
        </p:blipFill>
        <p:spPr bwMode="auto">
          <a:xfrm>
            <a:off x="942975" y="2590800"/>
            <a:ext cx="7258050" cy="3324225"/>
          </a:xfrm>
          <a:prstGeom prst="rect">
            <a:avLst/>
          </a:prstGeom>
          <a:noFill/>
          <a:ln w="9525">
            <a:noFill/>
            <a:miter lim="800000"/>
            <a:headEnd/>
            <a:tailEnd/>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case structure</a:t>
            </a:r>
            <a:endParaRPr lang="en-US" dirty="0"/>
          </a:p>
        </p:txBody>
      </p:sp>
      <p:sp>
        <p:nvSpPr>
          <p:cNvPr id="3" name="Content Placeholder 2"/>
          <p:cNvSpPr>
            <a:spLocks noGrp="1"/>
          </p:cNvSpPr>
          <p:nvPr>
            <p:ph idx="1"/>
          </p:nvPr>
        </p:nvSpPr>
        <p:spPr/>
        <p:txBody>
          <a:bodyPr/>
          <a:lstStyle/>
          <a:p>
            <a:r>
              <a:rPr lang="en-US" dirty="0" smtClean="0"/>
              <a:t>Typically there may be several variations on a use and so multiple scenarios are grouped together under a single use case. There are types of scenarios that routinely are used:</a:t>
            </a:r>
          </a:p>
          <a:p>
            <a:pPr lvl="1"/>
            <a:r>
              <a:rPr lang="en-US" dirty="0" smtClean="0"/>
              <a:t>Sunny day (everything goes well)</a:t>
            </a:r>
          </a:p>
          <a:p>
            <a:pPr lvl="1"/>
            <a:r>
              <a:rPr lang="en-US" dirty="0" smtClean="0"/>
              <a:t>Rainy day (something does not work)</a:t>
            </a:r>
          </a:p>
          <a:p>
            <a:pPr lvl="1"/>
            <a:r>
              <a:rPr lang="en-US" dirty="0" smtClean="0"/>
              <a:t>Exceptional (rare situations that require specific handling)</a:t>
            </a:r>
          </a:p>
          <a:p>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case model structure</a:t>
            </a:r>
            <a:endParaRPr lang="en-US" dirty="0"/>
          </a:p>
        </p:txBody>
      </p:sp>
      <p:sp>
        <p:nvSpPr>
          <p:cNvPr id="3" name="Content Placeholder 2"/>
          <p:cNvSpPr>
            <a:spLocks noGrp="1"/>
          </p:cNvSpPr>
          <p:nvPr>
            <p:ph idx="1"/>
          </p:nvPr>
        </p:nvSpPr>
        <p:spPr/>
        <p:txBody>
          <a:bodyPr/>
          <a:lstStyle/>
          <a:p>
            <a:r>
              <a:rPr lang="en-US" dirty="0" smtClean="0"/>
              <a:t>The use case model is not just a list of uses</a:t>
            </a:r>
          </a:p>
          <a:p>
            <a:r>
              <a:rPr lang="en-US" dirty="0" smtClean="0"/>
              <a:t>The model has structure resulting from relationships between uses</a:t>
            </a:r>
          </a:p>
          <a:p>
            <a:pPr lvl="1"/>
            <a:r>
              <a:rPr lang="en-US" dirty="0" smtClean="0"/>
              <a:t>Extends – The use is written so that new uses can be incrementally defined by adding to an existing use; the original use case must indicate what can be extended</a:t>
            </a:r>
          </a:p>
          <a:p>
            <a:pPr lvl="1"/>
            <a:r>
              <a:rPr lang="en-US" dirty="0" smtClean="0"/>
              <a:t>Generalizes – Similar to inheritance </a:t>
            </a:r>
          </a:p>
          <a:p>
            <a:pPr lvl="1"/>
            <a:r>
              <a:rPr lang="en-US" dirty="0" smtClean="0"/>
              <a:t>Includes – Similar to composition</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cases</a:t>
            </a:r>
            <a:endParaRPr lang="en-US" dirty="0"/>
          </a:p>
        </p:txBody>
      </p:sp>
      <p:pic>
        <p:nvPicPr>
          <p:cNvPr id="4100" name="Picture 4"/>
          <p:cNvPicPr>
            <a:picLocks noGrp="1" noChangeAspect="1" noChangeArrowheads="1"/>
          </p:cNvPicPr>
          <p:nvPr>
            <p:ph idx="1"/>
          </p:nvPr>
        </p:nvPicPr>
        <p:blipFill>
          <a:blip r:embed="rId2"/>
          <a:srcRect/>
          <a:stretch>
            <a:fillRect/>
          </a:stretch>
        </p:blipFill>
        <p:spPr bwMode="auto">
          <a:xfrm>
            <a:off x="1980387" y="1600200"/>
            <a:ext cx="5183226" cy="4525963"/>
          </a:xfrm>
          <a:prstGeom prst="rect">
            <a:avLst/>
          </a:prstGeom>
          <a:noFill/>
          <a:ln w="9525">
            <a:noFill/>
            <a:miter lim="800000"/>
            <a:headEnd/>
            <a:tailEnd/>
          </a:ln>
        </p:spPr>
      </p:pic>
      <p:sp>
        <p:nvSpPr>
          <p:cNvPr id="11" name="TextBox 10"/>
          <p:cNvSpPr txBox="1"/>
          <p:nvPr/>
        </p:nvSpPr>
        <p:spPr>
          <a:xfrm>
            <a:off x="1980387" y="6292334"/>
            <a:ext cx="5985356" cy="369332"/>
          </a:xfrm>
          <a:prstGeom prst="rect">
            <a:avLst/>
          </a:prstGeom>
          <a:noFill/>
        </p:spPr>
        <p:txBody>
          <a:bodyPr wrap="none" rtlCol="0">
            <a:spAutoFit/>
          </a:bodyPr>
          <a:lstStyle/>
          <a:p>
            <a:r>
              <a:rPr lang="en-US" dirty="0" smtClean="0"/>
              <a:t>Use cases give a means of decomposing actors’ actions.</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Here is what you are going to do:</a:t>
            </a:r>
            <a:endParaRPr lang="en-US" dirty="0"/>
          </a:p>
        </p:txBody>
      </p:sp>
      <p:sp>
        <p:nvSpPr>
          <p:cNvPr id="3" name="Content Placeholder 2"/>
          <p:cNvSpPr>
            <a:spLocks noGrp="1"/>
          </p:cNvSpPr>
          <p:nvPr>
            <p:ph idx="1"/>
          </p:nvPr>
        </p:nvSpPr>
        <p:spPr/>
        <p:txBody>
          <a:bodyPr/>
          <a:lstStyle/>
          <a:p>
            <a:r>
              <a:rPr lang="en-US" sz="2800" dirty="0" smtClean="0"/>
              <a:t>Create use cases for a proposed app using </a:t>
            </a:r>
            <a:r>
              <a:rPr lang="en-US" sz="2800" dirty="0" err="1" smtClean="0"/>
              <a:t>Topcased</a:t>
            </a:r>
            <a:endParaRPr lang="en-US" sz="2800" dirty="0" smtClean="0"/>
          </a:p>
          <a:p>
            <a:r>
              <a:rPr lang="en-US" sz="2800" dirty="0" smtClean="0"/>
              <a:t>Export </a:t>
            </a:r>
            <a:r>
              <a:rPr lang="en-US" sz="2800" dirty="0" smtClean="0"/>
              <a:t>the use case diagram</a:t>
            </a:r>
          </a:p>
          <a:p>
            <a:r>
              <a:rPr lang="en-US" sz="2800" dirty="0" smtClean="0"/>
              <a:t>Bundle the screen shot and exported use case diagram in a zip</a:t>
            </a:r>
          </a:p>
          <a:p>
            <a:r>
              <a:rPr lang="en-US" sz="2800" dirty="0" smtClean="0"/>
              <a:t>Use your </a:t>
            </a:r>
            <a:r>
              <a:rPr lang="en-US" sz="2800" dirty="0" smtClean="0"/>
              <a:t>team name </a:t>
            </a:r>
            <a:r>
              <a:rPr lang="en-US" sz="2800" dirty="0" smtClean="0"/>
              <a:t>as the name of the zip and email to </a:t>
            </a:r>
            <a:r>
              <a:rPr lang="en-US" sz="2800" dirty="0" smtClean="0">
                <a:hlinkClick r:id="rId2"/>
              </a:rPr>
              <a:t>johnmc@cs.clemson.edu</a:t>
            </a:r>
            <a:r>
              <a:rPr lang="en-US" sz="2800" dirty="0" smtClean="0"/>
              <a:t>. One copy only per team. Due </a:t>
            </a:r>
            <a:r>
              <a:rPr lang="en-US" sz="2800" dirty="0"/>
              <a:t>S</a:t>
            </a:r>
            <a:r>
              <a:rPr lang="en-US" sz="2800" dirty="0" smtClean="0"/>
              <a:t>eptember 4</a:t>
            </a:r>
            <a:r>
              <a:rPr lang="en-US" sz="2800" baseline="30000" dirty="0" smtClean="0"/>
              <a:t>th</a:t>
            </a:r>
            <a:r>
              <a:rPr lang="en-US" sz="2800" dirty="0" smtClean="0"/>
              <a:t> by 11:59pm.</a:t>
            </a:r>
            <a:endParaRPr lang="en-US" sz="2800" dirty="0" smtClean="0"/>
          </a:p>
          <a:p>
            <a:pPr>
              <a:buNone/>
            </a:pPr>
            <a:endParaRPr lang="en-US" dirty="0" smtClean="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Concept Elaboration</a:t>
            </a:r>
            <a:endParaRPr lang="en-US" dirty="0"/>
          </a:p>
        </p:txBody>
      </p:sp>
      <p:sp>
        <p:nvSpPr>
          <p:cNvPr id="3" name="Content Placeholder 2"/>
          <p:cNvSpPr>
            <a:spLocks noGrp="1"/>
          </p:cNvSpPr>
          <p:nvPr>
            <p:ph idx="1"/>
          </p:nvPr>
        </p:nvSpPr>
        <p:spPr/>
        <p:txBody>
          <a:bodyPr/>
          <a:lstStyle/>
          <a:p>
            <a:r>
              <a:rPr lang="en-US" sz="2800" dirty="0" smtClean="0"/>
              <a:t>In the earliest stage of system development, actions are less structured and less rigorous than in the later stages.</a:t>
            </a:r>
          </a:p>
          <a:p>
            <a:r>
              <a:rPr lang="en-US" sz="2800" dirty="0" smtClean="0"/>
              <a:t>A feasibility study may have been executed or marketing information gathered to identify the need or opportunity that the system is intended to address.</a:t>
            </a:r>
          </a:p>
          <a:p>
            <a:r>
              <a:rPr lang="en-US" sz="2800" dirty="0" smtClean="0"/>
              <a:t>A business case may be constructed at this time to determine go/no go for building a production product or this effort may be chartered as an investigation.</a:t>
            </a:r>
            <a:endParaRPr lang="en-US" sz="2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Early steps</a:t>
            </a:r>
            <a:endParaRPr lang="en-US" dirty="0"/>
          </a:p>
        </p:txBody>
      </p:sp>
      <p:sp>
        <p:nvSpPr>
          <p:cNvPr id="3" name="Content Placeholder 2"/>
          <p:cNvSpPr>
            <a:spLocks noGrp="1"/>
          </p:cNvSpPr>
          <p:nvPr>
            <p:ph idx="1"/>
          </p:nvPr>
        </p:nvSpPr>
        <p:spPr/>
        <p:txBody>
          <a:bodyPr/>
          <a:lstStyle/>
          <a:p>
            <a:r>
              <a:rPr lang="en-US" dirty="0" smtClean="0"/>
              <a:t>Early in the product’s life cycle the system engineer gathers information about the problem/need.</a:t>
            </a:r>
          </a:p>
          <a:p>
            <a:r>
              <a:rPr lang="en-US" dirty="0" smtClean="0"/>
              <a:t>The system engineer may create domain models or at least a domain dictionary that capture relevant concepts in the domain of the system and their meaning.</a:t>
            </a:r>
          </a:p>
          <a:p>
            <a:r>
              <a:rPr lang="en-US" dirty="0" smtClean="0"/>
              <a:t>The system engineer will definitely create a requirements model.</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Early steps - 2</a:t>
            </a:r>
            <a:endParaRPr lang="en-US" dirty="0"/>
          </a:p>
        </p:txBody>
      </p:sp>
      <p:sp>
        <p:nvSpPr>
          <p:cNvPr id="3" name="Content Placeholder 2"/>
          <p:cNvSpPr>
            <a:spLocks noGrp="1"/>
          </p:cNvSpPr>
          <p:nvPr>
            <p:ph idx="1"/>
          </p:nvPr>
        </p:nvSpPr>
        <p:spPr/>
        <p:txBody>
          <a:bodyPr/>
          <a:lstStyle/>
          <a:p>
            <a:r>
              <a:rPr lang="en-US" b="1" dirty="0" smtClean="0"/>
              <a:t>Stakeholder</a:t>
            </a:r>
            <a:r>
              <a:rPr lang="en-US" dirty="0" smtClean="0"/>
              <a:t> </a:t>
            </a:r>
            <a:r>
              <a:rPr lang="en-US" b="1" dirty="0" smtClean="0"/>
              <a:t>requirements</a:t>
            </a:r>
            <a:r>
              <a:rPr lang="en-US" dirty="0" smtClean="0"/>
              <a:t> give the stakeholders’ view of what the product should do and properties the system should possess.</a:t>
            </a:r>
          </a:p>
          <a:p>
            <a:r>
              <a:rPr lang="en-US" dirty="0" smtClean="0"/>
              <a:t>These will be translated by the SEs into </a:t>
            </a:r>
            <a:r>
              <a:rPr lang="en-US" b="1" dirty="0" smtClean="0"/>
              <a:t>system</a:t>
            </a:r>
            <a:r>
              <a:rPr lang="en-US" dirty="0" smtClean="0"/>
              <a:t> (derived) </a:t>
            </a:r>
            <a:r>
              <a:rPr lang="en-US" b="1" dirty="0" smtClean="0"/>
              <a:t>requirements.</a:t>
            </a:r>
          </a:p>
          <a:p>
            <a:r>
              <a:rPr lang="en-US" dirty="0" smtClean="0"/>
              <a:t>The stakeholder requirements are stated in terms of their interest in the product. The SEs translate these into more specific, more objective, more modular, and less ambiguous statements.</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 example,</a:t>
            </a:r>
            <a:endParaRPr lang="en-US" dirty="0"/>
          </a:p>
        </p:txBody>
      </p:sp>
      <p:sp>
        <p:nvSpPr>
          <p:cNvPr id="3" name="Content Placeholder 2"/>
          <p:cNvSpPr>
            <a:spLocks noGrp="1"/>
          </p:cNvSpPr>
          <p:nvPr>
            <p:ph idx="1"/>
          </p:nvPr>
        </p:nvSpPr>
        <p:spPr/>
        <p:txBody>
          <a:bodyPr/>
          <a:lstStyle/>
          <a:p>
            <a:r>
              <a:rPr lang="en-US" dirty="0" smtClean="0"/>
              <a:t>For our example system, the system will allow the user to use a radio, a video system, and other devices.</a:t>
            </a:r>
          </a:p>
          <a:p>
            <a:r>
              <a:rPr lang="en-US" dirty="0" smtClean="0"/>
              <a:t>The system must use a reasonable amount of power of the type found in a vehicle.</a:t>
            </a:r>
          </a:p>
          <a:p>
            <a:r>
              <a:rPr lang="en-US" dirty="0" smtClean="0"/>
              <a:t>A requirement might read:”The system shall support the user tuning the radio to any station on the standard AM broadcast band.”</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Stakeholders</a:t>
            </a:r>
            <a:endParaRPr lang="en-US" dirty="0"/>
          </a:p>
        </p:txBody>
      </p:sp>
      <p:sp>
        <p:nvSpPr>
          <p:cNvPr id="3" name="Content Placeholder 2"/>
          <p:cNvSpPr>
            <a:spLocks noGrp="1"/>
          </p:cNvSpPr>
          <p:nvPr>
            <p:ph idx="1"/>
          </p:nvPr>
        </p:nvSpPr>
        <p:spPr/>
        <p:txBody>
          <a:bodyPr/>
          <a:lstStyle/>
          <a:p>
            <a:r>
              <a:rPr lang="en-US" dirty="0" smtClean="0"/>
              <a:t>Initially each stakeholder has their own objectives.</a:t>
            </a:r>
          </a:p>
          <a:p>
            <a:r>
              <a:rPr lang="en-US" dirty="0" smtClean="0"/>
              <a:t>Each stakeholder must advocate for their view of the need and show how it is of more importance than the views of others.</a:t>
            </a:r>
          </a:p>
          <a:p>
            <a:r>
              <a:rPr lang="en-US" dirty="0" smtClean="0"/>
              <a:t>Ultimately a common mission is established.</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Domain models</a:t>
            </a:r>
            <a:endParaRPr lang="en-US" dirty="0"/>
          </a:p>
        </p:txBody>
      </p:sp>
      <p:sp>
        <p:nvSpPr>
          <p:cNvPr id="3" name="Content Placeholder 2"/>
          <p:cNvSpPr>
            <a:spLocks noGrp="1"/>
          </p:cNvSpPr>
          <p:nvPr>
            <p:ph idx="1"/>
          </p:nvPr>
        </p:nvSpPr>
        <p:spPr/>
        <p:txBody>
          <a:bodyPr/>
          <a:lstStyle/>
          <a:p>
            <a:r>
              <a:rPr lang="en-US" sz="2800" dirty="0" smtClean="0"/>
              <a:t>A domain model can be thought of as a structured glossary.</a:t>
            </a:r>
          </a:p>
          <a:p>
            <a:r>
              <a:rPr lang="en-US" sz="2800" dirty="0" smtClean="0"/>
              <a:t>The boxes in the diagram on the following slide represent concepts in the domain.</a:t>
            </a:r>
          </a:p>
          <a:p>
            <a:r>
              <a:rPr lang="en-US" sz="2800" dirty="0" smtClean="0"/>
              <a:t>The lines between boxes represent relationships among concepts.</a:t>
            </a:r>
          </a:p>
          <a:p>
            <a:r>
              <a:rPr lang="en-US" sz="2800" dirty="0" smtClean="0"/>
              <a:t>This diagram uses the block diagram notation of </a:t>
            </a:r>
            <a:r>
              <a:rPr lang="en-US" sz="2800" dirty="0" err="1" smtClean="0"/>
              <a:t>SysML</a:t>
            </a:r>
            <a:r>
              <a:rPr lang="en-US" sz="2800" dirty="0" smtClean="0"/>
              <a:t>.</a:t>
            </a:r>
          </a:p>
          <a:p>
            <a:r>
              <a:rPr lang="en-US" sz="2800" dirty="0" smtClean="0"/>
              <a:t>The words enclosed in «» are called stereotypes. Like a type they define what properties the concept may have.</a:t>
            </a:r>
            <a:endParaRPr lang="en-US" sz="2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Domain models - 2</a:t>
            </a:r>
            <a:endParaRPr lang="en-US" dirty="0"/>
          </a:p>
        </p:txBody>
      </p:sp>
      <p:pic>
        <p:nvPicPr>
          <p:cNvPr id="2050" name="Picture 2"/>
          <p:cNvPicPr>
            <a:picLocks noGrp="1" noChangeAspect="1" noChangeArrowheads="1"/>
          </p:cNvPicPr>
          <p:nvPr>
            <p:ph idx="1"/>
          </p:nvPr>
        </p:nvPicPr>
        <p:blipFill>
          <a:blip r:embed="rId2"/>
          <a:srcRect/>
          <a:stretch>
            <a:fillRect/>
          </a:stretch>
        </p:blipFill>
        <p:spPr bwMode="auto">
          <a:xfrm>
            <a:off x="2076450" y="1920081"/>
            <a:ext cx="4991100" cy="3886200"/>
          </a:xfrm>
          <a:prstGeom prst="rect">
            <a:avLst/>
          </a:prstGeom>
          <a:noFill/>
          <a:ln w="9525">
            <a:noFill/>
            <a:miter lim="800000"/>
            <a:headEnd/>
            <a:tailEnd/>
          </a:ln>
        </p:spPr>
      </p:pic>
      <p:sp>
        <p:nvSpPr>
          <p:cNvPr id="8" name="TextBox 7"/>
          <p:cNvSpPr txBox="1"/>
          <p:nvPr/>
        </p:nvSpPr>
        <p:spPr>
          <a:xfrm>
            <a:off x="1371600" y="5879068"/>
            <a:ext cx="6331605" cy="369332"/>
          </a:xfrm>
          <a:prstGeom prst="rect">
            <a:avLst/>
          </a:prstGeom>
          <a:noFill/>
        </p:spPr>
        <p:txBody>
          <a:bodyPr wrap="none" rtlCol="0">
            <a:spAutoFit/>
          </a:bodyPr>
          <a:lstStyle/>
          <a:p>
            <a:r>
              <a:rPr lang="en-US" dirty="0" smtClean="0"/>
              <a:t>Blocks, in a </a:t>
            </a:r>
            <a:r>
              <a:rPr lang="en-US" dirty="0" err="1" smtClean="0"/>
              <a:t>SysML</a:t>
            </a:r>
            <a:r>
              <a:rPr lang="en-US" dirty="0" smtClean="0"/>
              <a:t> block diagram can be used for concepts.</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yse802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syse802Template</Template>
  <TotalTime>72</TotalTime>
  <Words>1508</Words>
  <Application>Microsoft Office PowerPoint</Application>
  <PresentationFormat>On-screen Show (4:3)</PresentationFormat>
  <Paragraphs>124</Paragraphs>
  <Slides>29</Slides>
  <Notes>1</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syse802Template</vt:lpstr>
      <vt:lpstr>CPSC 372</vt:lpstr>
      <vt:lpstr>Product Requirements</vt:lpstr>
      <vt:lpstr>Concept Elaboration</vt:lpstr>
      <vt:lpstr>Early steps</vt:lpstr>
      <vt:lpstr>Early steps - 2</vt:lpstr>
      <vt:lpstr>For example,</vt:lpstr>
      <vt:lpstr>Stakeholders</vt:lpstr>
      <vt:lpstr>Domain models</vt:lpstr>
      <vt:lpstr>Domain models - 2</vt:lpstr>
      <vt:lpstr>Domain models - 3</vt:lpstr>
      <vt:lpstr>Domain models - 4</vt:lpstr>
      <vt:lpstr>Domain model - 5</vt:lpstr>
      <vt:lpstr>Features</vt:lpstr>
      <vt:lpstr>Features - 2</vt:lpstr>
      <vt:lpstr>Features - 3</vt:lpstr>
      <vt:lpstr>Features - 4</vt:lpstr>
      <vt:lpstr>Features - 5</vt:lpstr>
      <vt:lpstr>Features - 5</vt:lpstr>
      <vt:lpstr>Functional vs Non-functional requirements</vt:lpstr>
      <vt:lpstr>Two operations</vt:lpstr>
      <vt:lpstr>Implicit and Explicit</vt:lpstr>
      <vt:lpstr>Many techniques</vt:lpstr>
      <vt:lpstr>Elicitation</vt:lpstr>
      <vt:lpstr>Scenarios</vt:lpstr>
      <vt:lpstr>Use case template</vt:lpstr>
      <vt:lpstr>Use case structure</vt:lpstr>
      <vt:lpstr>Use case model structure</vt:lpstr>
      <vt:lpstr>Use cases</vt:lpstr>
      <vt:lpstr>Here is what you are going to do:</vt:lpstr>
    </vt:vector>
  </TitlesOfParts>
  <Company>Clemson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SYSE 802</dc:title>
  <dc:creator>McGregor</dc:creator>
  <cp:lastModifiedBy>Windows User</cp:lastModifiedBy>
  <cp:revision>6</cp:revision>
  <dcterms:created xsi:type="dcterms:W3CDTF">2012-08-26T19:24:24Z</dcterms:created>
  <dcterms:modified xsi:type="dcterms:W3CDTF">2013-08-17T18:08:59Z</dcterms:modified>
</cp:coreProperties>
</file>