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60" r:id="rId2"/>
    <p:sldId id="261" r:id="rId3"/>
    <p:sldId id="262" r:id="rId4"/>
    <p:sldId id="269" r:id="rId5"/>
    <p:sldId id="270" r:id="rId6"/>
    <p:sldId id="263" r:id="rId7"/>
    <p:sldId id="264" r:id="rId8"/>
    <p:sldId id="265" r:id="rId9"/>
    <p:sldId id="267" r:id="rId10"/>
    <p:sldId id="268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103F"/>
    <a:srgbClr val="13212A"/>
    <a:srgbClr val="8C8F8E"/>
    <a:srgbClr val="3E461D"/>
    <a:srgbClr val="DDD9C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75" d="100"/>
          <a:sy n="75" d="100"/>
        </p:scale>
        <p:origin x="-5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6F9AA50D-5F1F-4C1E-BC3D-C715359F8293}" type="datetime1">
              <a:rPr lang="en-US"/>
              <a:pPr/>
              <a:t>8/30/2012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66F16B37-BB50-4860-B621-92F5BDBC64F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pitchFamily="-65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FFA5608-FB1D-4DF2-A89C-2004C948F9D8}" type="slidenum">
              <a:rPr lang="en-US">
                <a:latin typeface="Arial" pitchFamily="34" charset="0"/>
                <a:ea typeface="ヒラギノ角ゴ Pro W3" charset="-128"/>
              </a:rPr>
              <a:pPr/>
              <a:t>1</a:t>
            </a:fld>
            <a:endParaRPr lang="en-US">
              <a:latin typeface="Arial" pitchFamily="34" charset="0"/>
              <a:ea typeface="ヒラギノ角ゴ Pro W3" charset="-128"/>
            </a:endParaRPr>
          </a:p>
        </p:txBody>
      </p:sp>
      <p:sp>
        <p:nvSpPr>
          <p:cNvPr id="34819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pitchFamily="34" charset="0"/>
              <a:ea typeface="ヒラギノ角ゴ Pro W3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E1E2472-1472-48D1-A3AC-F855E60A6EA0}" type="datetime1">
              <a:rPr lang="en-US"/>
              <a:pPr/>
              <a:t>8/30/2012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SYSE 802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FF6458-F23B-405C-8F21-21F697F72E8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E93C717-D7BA-4950-BE82-C9B6FA413421}" type="datetime1">
              <a:rPr lang="en-US"/>
              <a:pPr/>
              <a:t>8/30/2012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5B1FAC-BFD0-4AF8-996E-9AE8DCF3405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26E6FEF-464C-4304-A61D-DA55B042AC71}" type="datetime1">
              <a:rPr lang="en-US"/>
              <a:pPr/>
              <a:t>8/30/2012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945862-C674-48FB-954D-1B70B92CB93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95D324-5911-42F7-BAA7-B0399E5DAF57}" type="datetime1">
              <a:rPr lang="en-US"/>
              <a:pPr/>
              <a:t>8/30/2012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SYSE 802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B3080A-960D-4451-9B3F-76CB7E6F1BD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A4C9025-CCDE-41AC-8469-06231BE7E37A}" type="datetime1">
              <a:rPr lang="en-US"/>
              <a:pPr/>
              <a:t>8/30/2012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1CF67D-FF79-4C17-9170-99C0DB2C0DD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44FFCD2-4FD0-4489-A389-61AA38946966}" type="datetime1">
              <a:rPr lang="en-US"/>
              <a:pPr/>
              <a:t>8/30/2012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SYSE 802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30720A-12D6-49B6-8C4C-A0F74D688C3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CC1F02-0DC8-4E0B-89E4-5BDF7FFAAAFF}" type="datetime1">
              <a:rPr lang="en-US"/>
              <a:pPr/>
              <a:t>8/30/2012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SYSE 802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F94244-F706-4A01-B34D-B1BD1FC2FD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EE34111-2818-4C2B-9A16-901FF17E1FDE}" type="datetime1">
              <a:rPr lang="en-US"/>
              <a:pPr/>
              <a:t>8/30/2012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5A3017-8251-4C4C-B4F7-477F627955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26886E8-7E23-49BD-A7D5-B0CB10C8E9E8}" type="datetime1">
              <a:rPr lang="en-US"/>
              <a:pPr/>
              <a:t>8/30/2012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A1E566-C267-499F-BE0F-07A657FD01B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19FD3F7-5C67-437D-8B32-6AD57C640788}" type="datetime1">
              <a:rPr lang="en-US"/>
              <a:pPr/>
              <a:t>8/30/2012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SYSE 802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9A243D-5B78-4D26-9164-F29874F113D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F76DFAB-8E9E-4530-8913-0944DC4115F2}" type="datetime1">
              <a:rPr lang="en-US"/>
              <a:pPr/>
              <a:t>8/30/2012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SYSE 802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D23948-1902-4099-8A87-590E1C405B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A5EA005D-2E76-47E9-B8EE-FDEE6CD95D58}" type="datetime1">
              <a:rPr lang="en-US"/>
              <a:pPr/>
              <a:t>8/30/2012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C0B64028-1176-41D3-9614-D4E19406015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pitchFamily="-65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MS PGothic" pitchFamily="34" charset="-128"/>
          <a:cs typeface="ＭＳ Ｐゴシック" pitchFamily="-65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MS PGothic" pitchFamily="34" charset="-128"/>
          <a:cs typeface="ＭＳ Ｐゴシック" pitchFamily="-65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MS PGothic" pitchFamily="34" charset="-128"/>
          <a:cs typeface="ＭＳ Ｐゴシック" pitchFamily="-65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MS PGothic" pitchFamily="34" charset="-128"/>
          <a:cs typeface="ＭＳ Ｐゴシック" pitchFamily="-65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pitchFamily="-65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4"/>
          <p:cNvSpPr>
            <a:spLocks noChangeArrowheads="1"/>
          </p:cNvSpPr>
          <p:nvPr/>
        </p:nvSpPr>
        <p:spPr bwMode="auto">
          <a:xfrm>
            <a:off x="1524000" y="4770438"/>
            <a:ext cx="6781800" cy="12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>
              <a:latin typeface="Verdana" pitchFamily="34" charset="0"/>
            </a:endParaRPr>
          </a:p>
          <a:p>
            <a:pPr eaLnBrk="0" hangingPunct="0"/>
            <a:endParaRPr lang="en-US">
              <a:latin typeface="Verdana" pitchFamily="34" charset="0"/>
            </a:endParaRPr>
          </a:p>
          <a:p>
            <a:pPr eaLnBrk="0" hangingPunct="0"/>
            <a:endParaRPr lang="en-US">
              <a:latin typeface="Verdana" pitchFamily="34" charset="0"/>
            </a:endParaRPr>
          </a:p>
          <a:p>
            <a:pPr eaLnBrk="0" hangingPunct="0"/>
            <a:endParaRPr lang="en-US">
              <a:latin typeface="Verdana" pitchFamily="34" charset="0"/>
            </a:endParaRPr>
          </a:p>
          <a:p>
            <a:pPr eaLnBrk="0" hangingPunct="0"/>
            <a:endParaRPr lang="en-US">
              <a:latin typeface="Calibri" pitchFamily="34" charset="0"/>
            </a:endParaRPr>
          </a:p>
        </p:txBody>
      </p:sp>
      <p:sp>
        <p:nvSpPr>
          <p:cNvPr id="33795" name="Rectangle 8"/>
          <p:cNvSpPr>
            <a:spLocks noChangeArrowheads="1"/>
          </p:cNvSpPr>
          <p:nvPr/>
        </p:nvSpPr>
        <p:spPr bwMode="auto">
          <a:xfrm>
            <a:off x="381000" y="228600"/>
            <a:ext cx="8305800" cy="60198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latin typeface="Calibri" pitchFamily="34" charset="0"/>
            </a:endParaRPr>
          </a:p>
        </p:txBody>
      </p:sp>
      <p:sp>
        <p:nvSpPr>
          <p:cNvPr id="33796" name="Rectangle 7"/>
          <p:cNvSpPr>
            <a:spLocks noChangeArrowheads="1"/>
          </p:cNvSpPr>
          <p:nvPr/>
        </p:nvSpPr>
        <p:spPr bwMode="auto">
          <a:xfrm>
            <a:off x="381000" y="152400"/>
            <a:ext cx="8305800" cy="762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latin typeface="Calibri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10800000">
            <a:off x="381000" y="1219200"/>
            <a:ext cx="83058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0800000">
            <a:off x="381000" y="1273175"/>
            <a:ext cx="83058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3799" name="Picture 10" descr="academicSymbolWdm_copur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442913"/>
            <a:ext cx="2570163" cy="54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00" name="Title 1"/>
          <p:cNvSpPr>
            <a:spLocks noGrp="1"/>
          </p:cNvSpPr>
          <p:nvPr>
            <p:ph type="ctrTitle"/>
          </p:nvPr>
        </p:nvSpPr>
        <p:spPr>
          <a:xfrm>
            <a:off x="381000" y="2130425"/>
            <a:ext cx="8305800" cy="1470025"/>
          </a:xfrm>
        </p:spPr>
        <p:txBody>
          <a:bodyPr/>
          <a:lstStyle/>
          <a:p>
            <a:r>
              <a:rPr lang="en-US" dirty="0" smtClean="0"/>
              <a:t>CPSC</a:t>
            </a:r>
            <a:r>
              <a:rPr lang="en-US" dirty="0" smtClean="0"/>
              <a:t> </a:t>
            </a:r>
            <a:r>
              <a:rPr lang="en-US" dirty="0" smtClean="0"/>
              <a:t>37</a:t>
            </a:r>
            <a:r>
              <a:rPr lang="en-US" dirty="0" smtClean="0"/>
              <a:t>2</a:t>
            </a:r>
            <a:endParaRPr lang="en-US" dirty="0" smtClean="0"/>
          </a:p>
        </p:txBody>
      </p:sp>
      <p:sp>
        <p:nvSpPr>
          <p:cNvPr id="33801" name="Subtitle 2"/>
          <p:cNvSpPr>
            <a:spLocks noGrp="1"/>
          </p:cNvSpPr>
          <p:nvPr>
            <p:ph type="subTitle" idx="1"/>
          </p:nvPr>
        </p:nvSpPr>
        <p:spPr>
          <a:xfrm>
            <a:off x="1120775" y="3657600"/>
            <a:ext cx="6840538" cy="17526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John D. </a:t>
            </a:r>
            <a:r>
              <a:rPr lang="en-US" dirty="0" smtClean="0">
                <a:solidFill>
                  <a:schemeClr val="tx1"/>
                </a:solidFill>
              </a:rPr>
              <a:t>McGregor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Module 2 Session 2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Android SDK</a:t>
            </a:r>
            <a:endParaRPr lang="en-US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810000" cy="1143000"/>
          </a:xfrm>
        </p:spPr>
        <p:txBody>
          <a:bodyPr/>
          <a:lstStyle/>
          <a:p>
            <a:r>
              <a:rPr lang="en-US" dirty="0" smtClean="0"/>
              <a:t>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810000" cy="4525963"/>
          </a:xfrm>
        </p:spPr>
        <p:txBody>
          <a:bodyPr/>
          <a:lstStyle/>
          <a:p>
            <a:r>
              <a:rPr lang="en-US" dirty="0" smtClean="0"/>
              <a:t>An app has a main activity which may invoke other activities.</a:t>
            </a:r>
          </a:p>
          <a:p>
            <a:r>
              <a:rPr lang="en-US" dirty="0" smtClean="0"/>
              <a:t>It is a Java class that extends an abstract Activity class that is part of the framework. </a:t>
            </a:r>
            <a:endParaRPr lang="en-US" dirty="0"/>
          </a:p>
        </p:txBody>
      </p:sp>
      <p:pic>
        <p:nvPicPr>
          <p:cNvPr id="4" name="Picture 3" descr="activit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8467" y="789728"/>
            <a:ext cx="4715533" cy="606827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3810000" cy="1143000"/>
          </a:xfrm>
        </p:spPr>
        <p:txBody>
          <a:bodyPr/>
          <a:lstStyle/>
          <a:p>
            <a:r>
              <a:rPr lang="en-US" sz="2400" dirty="0" smtClean="0"/>
              <a:t>Events and event handlers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971267" cy="4525963"/>
          </a:xfrm>
        </p:spPr>
        <p:txBody>
          <a:bodyPr/>
          <a:lstStyle/>
          <a:p>
            <a:r>
              <a:rPr lang="en-US" sz="2400" dirty="0" smtClean="0"/>
              <a:t>A function gets called in logical progression in a program and you can trace a flow from input to output.</a:t>
            </a:r>
          </a:p>
          <a:p>
            <a:r>
              <a:rPr lang="en-US" sz="2400" dirty="0" smtClean="0"/>
              <a:t>An event can happen at any time. A human decides to strike a key, for example.</a:t>
            </a:r>
          </a:p>
          <a:p>
            <a:r>
              <a:rPr lang="en-US" sz="2400" dirty="0" smtClean="0"/>
              <a:t>“</a:t>
            </a:r>
            <a:r>
              <a:rPr lang="en-US" sz="2400" dirty="0" err="1" smtClean="0"/>
              <a:t>onCreate</a:t>
            </a:r>
            <a:r>
              <a:rPr lang="en-US" sz="2400" dirty="0" smtClean="0"/>
              <a:t>” is an event handler that says what to do when an instance is created.</a:t>
            </a:r>
            <a:endParaRPr lang="en-US" sz="2400" dirty="0"/>
          </a:p>
        </p:txBody>
      </p:sp>
      <p:pic>
        <p:nvPicPr>
          <p:cNvPr id="4" name="Picture 3" descr="activit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8467" y="789728"/>
            <a:ext cx="4715533" cy="606827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457201" y="274638"/>
            <a:ext cx="3810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MS PGothic" pitchFamily="34" charset="-128"/>
                <a:cs typeface="ＭＳ Ｐゴシック" pitchFamily="-65" charset="-128"/>
              </a:rPr>
              <a:t>Events and event handlers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MS PGothic" pitchFamily="34" charset="-128"/>
              <a:cs typeface="ＭＳ Ｐゴシック" pitchFamily="-65" charset="-128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95934" y="1417638"/>
            <a:ext cx="397126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dirty="0" smtClean="0">
                <a:latin typeface="+mn-lt"/>
                <a:cs typeface="ＭＳ Ｐゴシック" pitchFamily="-65" charset="-128"/>
              </a:rPr>
              <a:t>“</a:t>
            </a:r>
            <a:r>
              <a:rPr lang="en-US" sz="2400" dirty="0" err="1" smtClean="0">
                <a:latin typeface="+mn-lt"/>
                <a:cs typeface="ＭＳ Ｐゴシック" pitchFamily="-65" charset="-128"/>
              </a:rPr>
              <a:t>addListenerOnButton</a:t>
            </a:r>
            <a:r>
              <a:rPr lang="en-US" sz="2400" dirty="0" smtClean="0">
                <a:latin typeface="+mn-lt"/>
                <a:cs typeface="ＭＳ Ｐゴシック" pitchFamily="-65" charset="-128"/>
              </a:rPr>
              <a:t>” is invoked by the framework when “button” is pressed.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itchFamily="34" charset="-128"/>
                <a:cs typeface="ＭＳ Ｐゴシック" pitchFamily="-65" charset="-128"/>
              </a:rPr>
              <a:t>Nested inside that listener is another event handler that defines what to do when the Button being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itchFamily="34" charset="-128"/>
                <a:cs typeface="ＭＳ Ｐゴシック" pitchFamily="-65" charset="-128"/>
              </a:rPr>
              <a:t> listened to is clicked on.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baseline="0" dirty="0" smtClean="0">
                <a:latin typeface="+mn-lt"/>
                <a:cs typeface="ＭＳ Ｐゴシック" pitchFamily="-65" charset="-128"/>
              </a:rPr>
              <a:t>It will display the</a:t>
            </a:r>
            <a:r>
              <a:rPr lang="en-US" sz="2400" dirty="0" smtClean="0">
                <a:latin typeface="+mn-lt"/>
                <a:cs typeface="ＭＳ Ｐゴシック" pitchFamily="-65" charset="-128"/>
              </a:rPr>
              <a:t> image </a:t>
            </a:r>
            <a:r>
              <a:rPr lang="en-US" sz="2400" dirty="0" err="1" smtClean="0">
                <a:latin typeface="+mn-lt"/>
                <a:cs typeface="ＭＳ Ｐゴシック" pitchFamily="-65" charset="-128"/>
              </a:rPr>
              <a:t>R.drawable.paw</a:t>
            </a:r>
            <a:endParaRPr lang="en-US" sz="2400" dirty="0" smtClean="0">
              <a:latin typeface="+mn-lt"/>
              <a:cs typeface="ＭＳ Ｐゴシック" pitchFamily="-65" charset="-128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itchFamily="34" charset="-128"/>
                <a:cs typeface="ＭＳ Ｐゴシック" pitchFamily="-65" charset="-128"/>
              </a:rPr>
              <a:t>R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itchFamily="34" charset="-128"/>
                <a:cs typeface="ＭＳ Ｐゴシック" pitchFamily="-65" charset="-128"/>
              </a:rPr>
              <a:t> is an auto-generated object that is part of the framework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MS PGothic" pitchFamily="34" charset="-128"/>
              <a:cs typeface="ＭＳ Ｐゴシック" pitchFamily="-65" charset="-128"/>
            </a:endParaRPr>
          </a:p>
        </p:txBody>
      </p:sp>
      <p:pic>
        <p:nvPicPr>
          <p:cNvPr id="6" name="Picture 5" descr="activit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8467" y="789728"/>
            <a:ext cx="4715533" cy="606827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553200" cy="4876800"/>
          </a:xfrm>
        </p:spPr>
        <p:txBody>
          <a:bodyPr/>
          <a:lstStyle/>
          <a:p>
            <a:r>
              <a:rPr lang="en-US" dirty="0" smtClean="0"/>
              <a:t>Apps use lots of “things” images, tones, video, etc.,</a:t>
            </a:r>
          </a:p>
          <a:p>
            <a:r>
              <a:rPr lang="en-US" dirty="0" smtClean="0"/>
              <a:t>These are all fixed resources</a:t>
            </a:r>
          </a:p>
          <a:p>
            <a:r>
              <a:rPr lang="en-US" dirty="0" smtClean="0"/>
              <a:t>Notice the multiple </a:t>
            </a:r>
            <a:r>
              <a:rPr lang="en-US" dirty="0" err="1" smtClean="0"/>
              <a:t>drawable</a:t>
            </a:r>
            <a:r>
              <a:rPr lang="en-US" dirty="0" smtClean="0"/>
              <a:t> directories</a:t>
            </a:r>
          </a:p>
          <a:p>
            <a:r>
              <a:rPr lang="en-US" dirty="0" smtClean="0"/>
              <a:t>These represent the different resolutions of images for different size devices</a:t>
            </a:r>
            <a:endParaRPr lang="en-US" dirty="0"/>
          </a:p>
        </p:txBody>
      </p:sp>
      <p:pic>
        <p:nvPicPr>
          <p:cNvPr id="4" name="Picture 3" descr="drawab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8734" y="2057400"/>
            <a:ext cx="1905266" cy="3791479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Editors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42267"/>
          </a:xfrm>
        </p:spPr>
        <p:txBody>
          <a:bodyPr/>
          <a:lstStyle/>
          <a:p>
            <a:r>
              <a:rPr lang="en-US" sz="1800" dirty="0" smtClean="0"/>
              <a:t>Editors create an xml file that identifies resources and where they should be placed.</a:t>
            </a:r>
            <a:endParaRPr lang="en-US" sz="1800" dirty="0"/>
          </a:p>
        </p:txBody>
      </p:sp>
      <p:pic>
        <p:nvPicPr>
          <p:cNvPr id="4" name="Picture 3" descr="layou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093" y="2142467"/>
            <a:ext cx="8106907" cy="4715533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Wizards allow for specification of items such as menus and then the code is automatically generated </a:t>
            </a:r>
            <a:endParaRPr lang="en-US" sz="2000" dirty="0"/>
          </a:p>
        </p:txBody>
      </p:sp>
      <p:pic>
        <p:nvPicPr>
          <p:cNvPr id="4" name="Content Placeholder 3" descr="wizard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653845"/>
            <a:ext cx="8229600" cy="4418673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AVD Manager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752600"/>
          </a:xfrm>
        </p:spPr>
        <p:txBody>
          <a:bodyPr/>
          <a:lstStyle/>
          <a:p>
            <a:r>
              <a:rPr lang="en-US" dirty="0" smtClean="0"/>
              <a:t>The SDK provides emulators – virtual devices that mimic real hardware.</a:t>
            </a:r>
          </a:p>
          <a:p>
            <a:r>
              <a:rPr lang="en-US" dirty="0" smtClean="0"/>
              <a:t>The first two come standard. I have added some to mine. </a:t>
            </a:r>
            <a:endParaRPr lang="en-US" dirty="0"/>
          </a:p>
        </p:txBody>
      </p:sp>
      <p:pic>
        <p:nvPicPr>
          <p:cNvPr id="4" name="Picture 3" descr="AV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1259" y="4267200"/>
            <a:ext cx="5601482" cy="242921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Running the app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237689"/>
          </a:xfrm>
        </p:spPr>
        <p:txBody>
          <a:bodyPr/>
          <a:lstStyle/>
          <a:p>
            <a:r>
              <a:rPr lang="en-US" sz="2400" dirty="0" smtClean="0"/>
              <a:t>To execute we create a run configuration. By going to Run As and then selecting “Run configurations”</a:t>
            </a:r>
            <a:endParaRPr lang="en-US" sz="2400" dirty="0"/>
          </a:p>
        </p:txBody>
      </p:sp>
      <p:pic>
        <p:nvPicPr>
          <p:cNvPr id="4" name="Picture 3" descr="confi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8517" y="2837889"/>
            <a:ext cx="6325483" cy="4020111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451982"/>
          </a:xfrm>
        </p:spPr>
        <p:txBody>
          <a:bodyPr/>
          <a:lstStyle/>
          <a:p>
            <a:r>
              <a:rPr lang="en-US" dirty="0" smtClean="0"/>
              <a:t>Select Android Application and it there is nothing under that label click on the button under the arrow to create a new one.</a:t>
            </a:r>
          </a:p>
          <a:p>
            <a:r>
              <a:rPr lang="en-US" dirty="0" smtClean="0"/>
              <a:t>Name the run configuration and if you want to start the </a:t>
            </a:r>
            <a:r>
              <a:rPr lang="en-US" dirty="0" err="1" smtClean="0"/>
              <a:t>MainActivity</a:t>
            </a:r>
            <a:r>
              <a:rPr lang="en-US" dirty="0" smtClean="0"/>
              <a:t> click on “Launch Default Activity” </a:t>
            </a:r>
            <a:endParaRPr lang="en-US" dirty="0"/>
          </a:p>
        </p:txBody>
      </p:sp>
      <p:pic>
        <p:nvPicPr>
          <p:cNvPr id="4" name="Picture 3" descr="ru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52183"/>
            <a:ext cx="9144000" cy="1805817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152400" y="4724400"/>
            <a:ext cx="0" cy="32778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Selecting device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143000"/>
          </a:xfrm>
        </p:spPr>
        <p:txBody>
          <a:bodyPr/>
          <a:lstStyle/>
          <a:p>
            <a:r>
              <a:rPr lang="en-US" sz="2400" dirty="0" smtClean="0"/>
              <a:t>Click on the Target tab and select a device then click on Run</a:t>
            </a:r>
            <a:endParaRPr lang="en-US" sz="2400" dirty="0"/>
          </a:p>
        </p:txBody>
      </p:sp>
      <p:pic>
        <p:nvPicPr>
          <p:cNvPr id="4" name="Picture 3" descr="devic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2362200"/>
            <a:ext cx="7373380" cy="434400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up to speed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parallel to deciding the requirements for a product the team needs to gather knowledge that will be needed in the later phases of the life cycle.</a:t>
            </a:r>
          </a:p>
          <a:p>
            <a:r>
              <a:rPr lang="en-US" dirty="0" smtClean="0"/>
              <a:t>In our case that means how to implement Android apps.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51229" y="1600200"/>
            <a:ext cx="724154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51229" y="1600200"/>
            <a:ext cx="724154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Note the button has been clicked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51229" y="1600200"/>
            <a:ext cx="724154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Setting 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the first slide set I showed the </a:t>
            </a:r>
            <a:r>
              <a:rPr lang="en-US" dirty="0" err="1" smtClean="0"/>
              <a:t>urls</a:t>
            </a:r>
            <a:r>
              <a:rPr lang="en-US" dirty="0" smtClean="0"/>
              <a:t> to go to </a:t>
            </a:r>
            <a:r>
              <a:rPr lang="en-US" dirty="0" err="1" smtClean="0"/>
              <a:t>to</a:t>
            </a:r>
            <a:r>
              <a:rPr lang="en-US" dirty="0" smtClean="0"/>
              <a:t> download the SDK and install it into </a:t>
            </a:r>
            <a:r>
              <a:rPr lang="en-US" dirty="0" err="1" smtClean="0"/>
              <a:t>topcased</a:t>
            </a:r>
            <a:r>
              <a:rPr lang="en-US" dirty="0" smtClean="0"/>
              <a:t>.</a:t>
            </a:r>
          </a:p>
          <a:p>
            <a:r>
              <a:rPr lang="en-US" dirty="0" smtClean="0"/>
              <a:t>Now we will walk thru some of the steps and some of the tools you will want to use.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SDKs include an Integrated Development Environment (IDE), one or more frameworks, and libraries of assets.</a:t>
            </a:r>
          </a:p>
          <a:p>
            <a:r>
              <a:rPr lang="en-US" dirty="0" smtClean="0"/>
              <a:t>A framework is a partially completed application that provides structure to a standard application that can be added to and modified to produce a product more rapidly.</a:t>
            </a:r>
          </a:p>
          <a:p>
            <a:r>
              <a:rPr lang="en-US" dirty="0" smtClean="0"/>
              <a:t>The libraries include classes as well as images and tools.  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Plug-in 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plug-in architecture of Eclipse allows the IDE to be extended in many ways.</a:t>
            </a:r>
          </a:p>
          <a:p>
            <a:r>
              <a:rPr lang="en-US" dirty="0" smtClean="0"/>
              <a:t>The Android plug-in adds menu items, help items, perspectives and views to the standard Eclipse setup.</a:t>
            </a:r>
          </a:p>
          <a:p>
            <a:r>
              <a:rPr lang="en-US" dirty="0" smtClean="0"/>
              <a:t>More about architecture later.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File | New | Android | Android Application Project</a:t>
            </a:r>
            <a:endParaRPr lang="en-US" sz="2800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51229" y="1600200"/>
            <a:ext cx="724154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51229" y="1600200"/>
            <a:ext cx="724154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51229" y="1600200"/>
            <a:ext cx="724154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096000" cy="4525963"/>
          </a:xfrm>
        </p:spPr>
        <p:txBody>
          <a:bodyPr/>
          <a:lstStyle/>
          <a:p>
            <a:r>
              <a:rPr lang="en-US" dirty="0" smtClean="0"/>
              <a:t>When a new Android App project is created these items are created.</a:t>
            </a:r>
          </a:p>
          <a:p>
            <a:r>
              <a:rPr lang="en-US" dirty="0" smtClean="0"/>
              <a:t>The </a:t>
            </a:r>
            <a:r>
              <a:rPr lang="en-US" dirty="0" err="1" smtClean="0"/>
              <a:t>src</a:t>
            </a:r>
            <a:r>
              <a:rPr lang="en-US" dirty="0" smtClean="0"/>
              <a:t> directory is where we place source code</a:t>
            </a:r>
          </a:p>
          <a:p>
            <a:r>
              <a:rPr lang="en-US" dirty="0" smtClean="0"/>
              <a:t>The bin directory is where compiled code will go</a:t>
            </a:r>
          </a:p>
          <a:p>
            <a:r>
              <a:rPr lang="en-US" dirty="0" smtClean="0"/>
              <a:t>The res directory is for resources such as images</a:t>
            </a:r>
            <a:endParaRPr lang="en-US" dirty="0"/>
          </a:p>
        </p:txBody>
      </p:sp>
      <p:pic>
        <p:nvPicPr>
          <p:cNvPr id="4" name="Picture 3" descr="structur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3902" y="2514600"/>
            <a:ext cx="1952898" cy="278168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yse802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syse802Template</Template>
  <TotalTime>292</TotalTime>
  <Words>587</Words>
  <Application>Microsoft Office PowerPoint</Application>
  <PresentationFormat>On-screen Show (4:3)</PresentationFormat>
  <Paragraphs>58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syse802Template</vt:lpstr>
      <vt:lpstr>CPSC 372</vt:lpstr>
      <vt:lpstr>Getting up to speed</vt:lpstr>
      <vt:lpstr>Setting up</vt:lpstr>
      <vt:lpstr>Framework</vt:lpstr>
      <vt:lpstr>Plug-in architecture</vt:lpstr>
      <vt:lpstr>File | New | Android | Android Application Project</vt:lpstr>
      <vt:lpstr>Slide 7</vt:lpstr>
      <vt:lpstr>Slide 8</vt:lpstr>
      <vt:lpstr>Project structure</vt:lpstr>
      <vt:lpstr>Activity</vt:lpstr>
      <vt:lpstr>Events and event handlers</vt:lpstr>
      <vt:lpstr>Slide 12</vt:lpstr>
      <vt:lpstr>Resources</vt:lpstr>
      <vt:lpstr>Editors</vt:lpstr>
      <vt:lpstr>Wizards allow for specification of items such as menus and then the code is automatically generated </vt:lpstr>
      <vt:lpstr>AVD Manager</vt:lpstr>
      <vt:lpstr>Running the app</vt:lpstr>
      <vt:lpstr>Slide 18</vt:lpstr>
      <vt:lpstr>Selecting device</vt:lpstr>
      <vt:lpstr>Slide 20</vt:lpstr>
      <vt:lpstr>Slide 21</vt:lpstr>
      <vt:lpstr>Note the button has been clicked</vt:lpstr>
    </vt:vector>
  </TitlesOfParts>
  <Company>Clemson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SYSE 802</dc:title>
  <dc:creator>McGregor</dc:creator>
  <cp:lastModifiedBy>McGregor</cp:lastModifiedBy>
  <cp:revision>15</cp:revision>
  <dcterms:created xsi:type="dcterms:W3CDTF">2012-08-30T13:25:29Z</dcterms:created>
  <dcterms:modified xsi:type="dcterms:W3CDTF">2012-08-30T18:18:28Z</dcterms:modified>
</cp:coreProperties>
</file>