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65" r:id="rId1"/>
  </p:sldMasterIdLst>
  <p:notesMasterIdLst>
    <p:notesMasterId r:id="rId40"/>
  </p:notesMasterIdLst>
  <p:handoutMasterIdLst>
    <p:handoutMasterId r:id="rId41"/>
  </p:handoutMasterIdLst>
  <p:sldIdLst>
    <p:sldId id="272" r:id="rId2"/>
    <p:sldId id="273" r:id="rId3"/>
    <p:sldId id="274" r:id="rId4"/>
    <p:sldId id="275" r:id="rId5"/>
    <p:sldId id="276" r:id="rId6"/>
    <p:sldId id="277" r:id="rId7"/>
    <p:sldId id="278" r:id="rId8"/>
    <p:sldId id="279" r:id="rId9"/>
    <p:sldId id="280" r:id="rId10"/>
    <p:sldId id="281" r:id="rId11"/>
    <p:sldId id="282" r:id="rId12"/>
    <p:sldId id="283" r:id="rId13"/>
    <p:sldId id="284" r:id="rId14"/>
    <p:sldId id="285" r:id="rId15"/>
    <p:sldId id="286" r:id="rId16"/>
    <p:sldId id="287" r:id="rId17"/>
    <p:sldId id="288" r:id="rId18"/>
    <p:sldId id="289" r:id="rId19"/>
    <p:sldId id="290" r:id="rId20"/>
    <p:sldId id="291" r:id="rId21"/>
    <p:sldId id="292" r:id="rId22"/>
    <p:sldId id="294" r:id="rId23"/>
    <p:sldId id="295" r:id="rId24"/>
    <p:sldId id="296" r:id="rId25"/>
    <p:sldId id="297" r:id="rId26"/>
    <p:sldId id="298" r:id="rId27"/>
    <p:sldId id="299" r:id="rId28"/>
    <p:sldId id="300" r:id="rId29"/>
    <p:sldId id="301" r:id="rId30"/>
    <p:sldId id="302" r:id="rId31"/>
    <p:sldId id="303" r:id="rId32"/>
    <p:sldId id="304" r:id="rId33"/>
    <p:sldId id="305" r:id="rId34"/>
    <p:sldId id="306" r:id="rId35"/>
    <p:sldId id="307" r:id="rId36"/>
    <p:sldId id="308" r:id="rId37"/>
    <p:sldId id="309" r:id="rId38"/>
    <p:sldId id="310" r:id="rId39"/>
  </p:sldIdLst>
  <p:sldSz cx="9144000" cy="6096000"/>
  <p:notesSz cx="7010400" cy="9296400"/>
  <p:kinsoku lang="ja-JP" invalStChars="、。，．・：；？！゛゜ヽヾゝゞ々ー’”）〕］｝〉》」』】°‰′″℃￠％ぁぃぅぇぉっゃゅょゎァィゥェォッャュョヮヵヶ!%),.:;?]}｡｣､･ｧｨｩｪｫｬｭｮｯｰﾞﾟ" invalEndChars="‘“（〔［｛〈《「『【￥＄$([\{｢￡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D1039B"/>
    <a:srgbClr val="AD278D"/>
    <a:srgbClr val="8C4881"/>
    <a:srgbClr val="FF6699"/>
    <a:srgbClr val="D7FA7E"/>
    <a:srgbClr val="96E3FE"/>
    <a:srgbClr val="FFFFCC"/>
    <a:srgbClr val="99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5" autoAdjust="0"/>
    <p:restoredTop sz="91960" autoAdjust="0"/>
  </p:normalViewPr>
  <p:slideViewPr>
    <p:cSldViewPr snapToGrid="0">
      <p:cViewPr varScale="1">
        <p:scale>
          <a:sx n="50" d="100"/>
          <a:sy n="50" d="100"/>
        </p:scale>
        <p:origin x="-461" y="-67"/>
      </p:cViewPr>
      <p:guideLst>
        <p:guide orient="horz" pos="19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521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notesMaster" Target="notesMasters/notesMaster1.xml"/><Relationship Id="rId45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9447843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08088" y="798513"/>
            <a:ext cx="4606925" cy="30718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98858639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1pPr>
    <a:lvl2pPr marL="4572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2pPr>
    <a:lvl3pPr marL="9144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3pPr>
    <a:lvl4pPr marL="13716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4pPr>
    <a:lvl5pPr marL="18288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701675" y="4416425"/>
            <a:ext cx="5607050" cy="4183063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5588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490133"/>
            <a:ext cx="7772400" cy="1625600"/>
          </a:xfrm>
        </p:spPr>
        <p:txBody>
          <a:bodyPr/>
          <a:lstStyle>
            <a:lvl1pPr>
              <a:defRPr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454400"/>
            <a:ext cx="6400800" cy="1557867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 baseline="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0244" name="Rectangle 4"/>
          <p:cNvSpPr>
            <a:spLocks noGrp="1" noChangeArrowheads="1"/>
          </p:cNvSpPr>
          <p:nvPr>
            <p:ph type="dt" sz="quarter" idx="2"/>
          </p:nvPr>
        </p:nvSpPr>
        <p:spPr>
          <a:xfrm>
            <a:off x="457200" y="5551311"/>
            <a:ext cx="2133600" cy="423333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0245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5672666"/>
            <a:ext cx="2895600" cy="475488"/>
          </a:xfrm>
        </p:spPr>
        <p:txBody>
          <a:bodyPr/>
          <a:lstStyle>
            <a:lvl1pPr algn="ctr">
              <a:defRPr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smtClean="0"/>
              <a:t>CS 315                                                                             Spring 2011</a:t>
            </a:r>
            <a:endParaRPr lang="en-US" dirty="0"/>
          </a:p>
        </p:txBody>
      </p:sp>
      <p:sp>
        <p:nvSpPr>
          <p:cNvPr id="10246" name="Rectangle 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43675" y="5672667"/>
            <a:ext cx="2133600" cy="423333"/>
          </a:xfrm>
        </p:spPr>
        <p:txBody>
          <a:bodyPr/>
          <a:lstStyle>
            <a:lvl1pPr>
              <a:defRPr>
                <a:solidFill>
                  <a:schemeClr val="tx1"/>
                </a:solidFill>
                <a:effectLst/>
              </a:defRPr>
            </a:lvl1pPr>
          </a:lstStyle>
          <a:p>
            <a:fld id="{17BC8824-5969-4B4B-8CE2-CFB2F18AFF7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CS 315                                                                             Spring 2011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E7DAC45-7469-4892-B072-E5F8CE76835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35467"/>
            <a:ext cx="2057400" cy="562186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35467"/>
            <a:ext cx="6019800" cy="562186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CS 315                                                                             Spring 2011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6AEBF46-1C0E-4AA2-9FEB-AF6D8F21DAA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52600" y="474134"/>
            <a:ext cx="5867400" cy="880533"/>
          </a:xfrm>
          <a:effectLst>
            <a:outerShdw dist="107763" sx="1000" sy="1000" algn="ctr" rotWithShape="0">
              <a:srgbClr val="790015"/>
            </a:outerShdw>
          </a:effectLst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995364" y="1557867"/>
            <a:ext cx="3481387" cy="366324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557867"/>
            <a:ext cx="3481388" cy="366324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31645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60099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88521"/>
            <a:ext cx="8229600" cy="4868812"/>
          </a:xfrm>
        </p:spPr>
        <p:txBody>
          <a:bodyPr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effectLst/>
              </a:defRPr>
            </a:lvl1pPr>
          </a:lstStyle>
          <a:p>
            <a:r>
              <a:rPr lang="en-US" smtClean="0"/>
              <a:t>CS 315                                                                             Spring 2011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effectLst/>
              </a:defRPr>
            </a:lvl1pPr>
          </a:lstStyle>
          <a:p>
            <a:fld id="{C43A528E-FDEF-49AA-A19C-D4FF997D141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917245"/>
            <a:ext cx="7772400" cy="1210733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83745"/>
            <a:ext cx="7772400" cy="13335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CS 315                                                                             Spring 2011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ED48117-FD86-4971-8660-227360399B1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812800"/>
            <a:ext cx="4038600" cy="494453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812800"/>
            <a:ext cx="4038600" cy="494453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CS 315                                                                             Spring 2011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268434F-D431-4205-B84D-94FE201687B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44123"/>
            <a:ext cx="8229600" cy="1016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364545"/>
            <a:ext cx="4040188" cy="56867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933222"/>
            <a:ext cx="4040188" cy="351225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364545"/>
            <a:ext cx="4041775" cy="56867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933222"/>
            <a:ext cx="4041775" cy="351225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CS 315                                                                             Spring 2011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FDCB24C-EF16-44E0-B00E-90DE3F49C9C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CS 315                                                                             Spring 2011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96A70014-AB19-4F97-A44B-E74132E3E87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CS 315                                                                             Spring 2011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7872599-8D4D-45E0-A1E9-D4E33461241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42711"/>
            <a:ext cx="3008313" cy="1032933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42712"/>
            <a:ext cx="5111750" cy="520276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275645"/>
            <a:ext cx="3008313" cy="416983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CS 315                                                                             Spring 2011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05EC993-92BF-4E60-A390-4C9BD39844F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267200"/>
            <a:ext cx="5486400" cy="50376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544689"/>
            <a:ext cx="5486400" cy="3657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770967"/>
            <a:ext cx="5486400" cy="71543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CS 315                                                                             Spring 2011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9390F09-EDD1-444F-ACF9-E15B04522BF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35467"/>
            <a:ext cx="8229600" cy="5418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smtClean="0"/>
              <a:t>Click to edit Master title style</a:t>
            </a:r>
            <a:endParaRPr lang="en-US" dirty="0" smtClean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812800"/>
            <a:ext cx="8229600" cy="49445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5672667"/>
            <a:ext cx="2133600" cy="4233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1" hangingPunct="1">
              <a:spcBef>
                <a:spcPct val="0"/>
              </a:spcBef>
              <a:defRPr sz="1400" b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en-US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5672666"/>
            <a:ext cx="2895600" cy="475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spcBef>
                <a:spcPct val="0"/>
              </a:spcBef>
              <a:defRPr sz="1400" b="0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smtClean="0"/>
              <a:t>CS 315                                                                             Spring 2011</a:t>
            </a:r>
            <a:endParaRPr lang="en-US" dirty="0"/>
          </a:p>
        </p:txBody>
      </p:sp>
      <p:sp>
        <p:nvSpPr>
          <p:cNvPr id="922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5672667"/>
            <a:ext cx="2133600" cy="4233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spcBef>
                <a:spcPct val="0"/>
              </a:spcBef>
              <a:defRPr sz="1400" b="0">
                <a:effectLst/>
              </a:defRPr>
            </a:lvl1pPr>
          </a:lstStyle>
          <a:p>
            <a:fld id="{2179D3E0-C87D-4297-934F-F66F94FD911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223" name="Line 7"/>
          <p:cNvSpPr>
            <a:spLocks noChangeShapeType="1"/>
          </p:cNvSpPr>
          <p:nvPr/>
        </p:nvSpPr>
        <p:spPr bwMode="auto">
          <a:xfrm>
            <a:off x="0" y="5689600"/>
            <a:ext cx="914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225" name="Line 9"/>
          <p:cNvSpPr>
            <a:spLocks noChangeShapeType="1"/>
          </p:cNvSpPr>
          <p:nvPr/>
        </p:nvSpPr>
        <p:spPr bwMode="auto">
          <a:xfrm>
            <a:off x="0" y="812800"/>
            <a:ext cx="914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pic>
        <p:nvPicPr>
          <p:cNvPr id="10" name="Picture 10" descr="C:\Documents and Settings\carver\My Documents\Alabama\Courses\UA_Logo.gif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7715250" y="67734"/>
            <a:ext cx="1428750" cy="63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dk2" tx1="lt1" bg2="dk1" tx2="lt2" accent1="accent1" accent2="accent2" accent3="accent3" accent4="accent4" accent5="accent5" accent6="accent6" hlink="hlink" folHlink="folHlink"/>
  <p:sldLayoutIdLst>
    <p:sldLayoutId id="2147483666" r:id="rId1"/>
    <p:sldLayoutId id="2147483667" r:id="rId2"/>
    <p:sldLayoutId id="2147483668" r:id="rId3"/>
    <p:sldLayoutId id="2147483669" r:id="rId4"/>
    <p:sldLayoutId id="2147483670" r:id="rId5"/>
    <p:sldLayoutId id="2147483671" r:id="rId6"/>
    <p:sldLayoutId id="2147483672" r:id="rId7"/>
    <p:sldLayoutId id="2147483673" r:id="rId8"/>
    <p:sldLayoutId id="2147483674" r:id="rId9"/>
    <p:sldLayoutId id="2147483675" r:id="rId10"/>
    <p:sldLayoutId id="2147483676" r:id="rId11"/>
    <p:sldLayoutId id="2147483677" r:id="rId12"/>
    <p:sldLayoutId id="2147483678" r:id="rId13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9" grpId="0" build="p">
        <p:tmplLst>
          <p:tmpl lvl="1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921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2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921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3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921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4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921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5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921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</p:bldLst>
  </p:timing>
  <p:hf hd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3200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3200">
          <a:solidFill>
            <a:srgbClr val="000000"/>
          </a:solidFill>
          <a:effectLst>
            <a:outerShdw blurRad="38100" dist="38100" dir="2700000" algn="tl">
              <a:srgbClr val="FFFFFF"/>
            </a:outerShdw>
          </a:effectLst>
          <a:latin typeface="Tahoma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3200">
          <a:solidFill>
            <a:srgbClr val="000000"/>
          </a:solidFill>
          <a:effectLst>
            <a:outerShdw blurRad="38100" dist="38100" dir="2700000" algn="tl">
              <a:srgbClr val="FFFFFF"/>
            </a:outerShdw>
          </a:effectLst>
          <a:latin typeface="Tahoma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3200">
          <a:solidFill>
            <a:srgbClr val="000000"/>
          </a:solidFill>
          <a:effectLst>
            <a:outerShdw blurRad="38100" dist="38100" dir="2700000" algn="tl">
              <a:srgbClr val="FFFFFF"/>
            </a:outerShdw>
          </a:effectLst>
          <a:latin typeface="Tahoma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3200">
          <a:solidFill>
            <a:srgbClr val="000000"/>
          </a:solidFill>
          <a:effectLst>
            <a:outerShdw blurRad="38100" dist="38100" dir="2700000" algn="tl">
              <a:srgbClr val="FFFFFF"/>
            </a:outerShdw>
          </a:effectLst>
          <a:latin typeface="Tahoma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3200">
          <a:solidFill>
            <a:srgbClr val="000000"/>
          </a:solidFill>
          <a:effectLst>
            <a:outerShdw blurRad="38100" dist="38100" dir="2700000" algn="tl">
              <a:srgbClr val="FFFFFF"/>
            </a:outerShdw>
          </a:effectLst>
          <a:latin typeface="Tahoma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3200">
          <a:solidFill>
            <a:srgbClr val="000000"/>
          </a:solidFill>
          <a:effectLst>
            <a:outerShdw blurRad="38100" dist="38100" dir="2700000" algn="tl">
              <a:srgbClr val="FFFFFF"/>
            </a:outerShdw>
          </a:effectLst>
          <a:latin typeface="Tahoma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3200">
          <a:solidFill>
            <a:srgbClr val="000000"/>
          </a:solidFill>
          <a:effectLst>
            <a:outerShdw blurRad="38100" dist="38100" dir="2700000" algn="tl">
              <a:srgbClr val="FFFFFF"/>
            </a:outerShdw>
          </a:effectLst>
          <a:latin typeface="Tahoma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3200">
          <a:solidFill>
            <a:srgbClr val="000000"/>
          </a:solidFill>
          <a:effectLst>
            <a:outerShdw blurRad="38100" dist="38100" dir="2700000" algn="tl">
              <a:srgbClr val="FFFFFF"/>
            </a:outerShdw>
          </a:effectLst>
          <a:latin typeface="Tahoma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n"/>
        <a:defRPr sz="320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n"/>
        <a:defRPr sz="2800" baseline="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n"/>
        <a:defRPr sz="2400" baseline="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n"/>
        <a:defRPr sz="2000" baseline="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n"/>
        <a:defRPr sz="2000" baseline="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rgbClr val="000000"/>
        </a:buClr>
        <a:buSzPct val="65000"/>
        <a:buFont typeface="Wingdings" pitchFamily="2" charset="2"/>
        <a:buChar char="n"/>
        <a:defRPr sz="2000">
          <a:solidFill>
            <a:srgbClr val="000000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rgbClr val="000000"/>
        </a:buClr>
        <a:buSzPct val="65000"/>
        <a:buFont typeface="Wingdings" pitchFamily="2" charset="2"/>
        <a:buChar char="n"/>
        <a:defRPr sz="2000">
          <a:solidFill>
            <a:srgbClr val="000000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rgbClr val="000000"/>
        </a:buClr>
        <a:buSzPct val="65000"/>
        <a:buFont typeface="Wingdings" pitchFamily="2" charset="2"/>
        <a:buChar char="n"/>
        <a:defRPr sz="2000">
          <a:solidFill>
            <a:srgbClr val="000000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rgbClr val="000000"/>
        </a:buClr>
        <a:buSzPct val="65000"/>
        <a:buFont typeface="Wingdings" pitchFamily="2" charset="2"/>
        <a:buChar char="n"/>
        <a:defRPr sz="2000">
          <a:solidFill>
            <a:srgbClr val="000000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doc.java.sun.com/DocWeb/api/java.util.Queue" TargetMode="External"/><Relationship Id="rId2" Type="http://schemas.openxmlformats.org/officeDocument/2006/relationships/hyperlink" Target="http://doc.java.sun.com/DocWeb/api/java.util.Stack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4"/>
          <p:cNvSpPr>
            <a:spLocks noGrp="1"/>
          </p:cNvSpPr>
          <p:nvPr>
            <p:ph type="subTitle" sz="quarter" idx="1"/>
          </p:nvPr>
        </p:nvSpPr>
        <p:spPr>
          <a:xfrm>
            <a:off x="1347537" y="4087228"/>
            <a:ext cx="6400800" cy="1249892"/>
          </a:xfrm>
        </p:spPr>
        <p:txBody>
          <a:bodyPr/>
          <a:lstStyle/>
          <a:p>
            <a:r>
              <a:rPr lang="en-US" sz="2800" dirty="0" smtClean="0"/>
              <a:t>Lecture 16</a:t>
            </a:r>
          </a:p>
          <a:p>
            <a:r>
              <a:rPr lang="en-US" sz="2800" dirty="0" smtClean="0"/>
              <a:t>March 22, 2011</a:t>
            </a:r>
            <a:endParaRPr lang="en-US" sz="2800" dirty="0"/>
          </a:p>
        </p:txBody>
      </p:sp>
      <p:sp>
        <p:nvSpPr>
          <p:cNvPr id="6" name="Title 5"/>
          <p:cNvSpPr>
            <a:spLocks noGrp="1"/>
          </p:cNvSpPr>
          <p:nvPr>
            <p:ph type="ctrTitle" sz="quarter"/>
          </p:nvPr>
        </p:nvSpPr>
        <p:spPr>
          <a:xfrm>
            <a:off x="685800" y="1490133"/>
            <a:ext cx="7772400" cy="2239656"/>
          </a:xfrm>
        </p:spPr>
        <p:txBody>
          <a:bodyPr>
            <a:normAutofit/>
          </a:bodyPr>
          <a:lstStyle/>
          <a:p>
            <a:r>
              <a:rPr lang="en-US" dirty="0" smtClean="0"/>
              <a:t>Formal Methods</a:t>
            </a:r>
            <a:endParaRPr lang="en-US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mtClean="0"/>
              <a:t>CS 315                                                                             Spring 2011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7BC8824-5969-4B4B-8CE2-CFB2F18AFF74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5721178" y="5239266"/>
            <a:ext cx="356219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Adapted from slides provided by Jason </a:t>
            </a:r>
            <a:r>
              <a:rPr lang="en-US" sz="1200" dirty="0" err="1" smtClean="0"/>
              <a:t>Hallstrom</a:t>
            </a:r>
            <a:r>
              <a:rPr lang="en-US" sz="1200" dirty="0" smtClean="0"/>
              <a:t> </a:t>
            </a:r>
          </a:p>
          <a:p>
            <a:r>
              <a:rPr lang="en-US" sz="1200" dirty="0" smtClean="0"/>
              <a:t>and Murali Sitaraman (Clemson)</a:t>
            </a:r>
            <a:endParaRPr lang="en-US" sz="1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Specification Language 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Some specification languages are designed for particular programming languages</a:t>
            </a:r>
          </a:p>
          <a:p>
            <a:endParaRPr lang="en-US" dirty="0"/>
          </a:p>
          <a:p>
            <a:r>
              <a:rPr lang="en-US" dirty="0" smtClean="0"/>
              <a:t>Some are general purpose</a:t>
            </a:r>
          </a:p>
          <a:p>
            <a:endParaRPr lang="en-US" dirty="0"/>
          </a:p>
          <a:p>
            <a:r>
              <a:rPr lang="en-US" dirty="0" smtClean="0"/>
              <a:t>Some specification languages are integrated with programming constructs</a:t>
            </a:r>
          </a:p>
          <a:p>
            <a:endParaRPr lang="en-US" dirty="0"/>
          </a:p>
          <a:p>
            <a:r>
              <a:rPr lang="en-US" dirty="0" smtClean="0"/>
              <a:t>A few additionally integrate the ability to perform formal mathematical reasoning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 315                                                                             Spring 2011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A528E-FDEF-49AA-A19C-D4FF997D1413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441196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ctrTitle" sz="quarter"/>
          </p:nvPr>
        </p:nvSpPr>
        <p:spPr/>
        <p:txBody>
          <a:bodyPr/>
          <a:lstStyle/>
          <a:p>
            <a:r>
              <a:rPr lang="en-US" dirty="0" smtClean="0"/>
              <a:t>Introduction to Mathematical Reasoning</a:t>
            </a:r>
            <a:endParaRPr lang="en-US" dirty="0"/>
          </a:p>
        </p:txBody>
      </p:sp>
      <p:sp>
        <p:nvSpPr>
          <p:cNvPr id="7" name="Subtitle 6"/>
          <p:cNvSpPr>
            <a:spLocks noGrp="1"/>
          </p:cNvSpPr>
          <p:nvPr>
            <p:ph type="subTitle" sz="quarter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mtClean="0"/>
              <a:t>CS 315                                                                             Spring 2011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43A528E-FDEF-49AA-A19C-D4FF997D1413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467606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Motivating 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does the following code do to Integer I, where Foo1 and Bar1 are functions that modify their argument?</a:t>
            </a:r>
          </a:p>
          <a:p>
            <a:endParaRPr lang="en-US" dirty="0"/>
          </a:p>
          <a:p>
            <a:pPr marL="457200" lvl="1" indent="0">
              <a:buNone/>
            </a:pPr>
            <a:r>
              <a:rPr lang="en-US" dirty="0" smtClean="0"/>
              <a:t>I = Foo1(I);</a:t>
            </a:r>
          </a:p>
          <a:p>
            <a:pPr marL="457200" lvl="1" indent="0">
              <a:buNone/>
            </a:pPr>
            <a:r>
              <a:rPr lang="en-US" dirty="0" smtClean="0"/>
              <a:t>I = Bar1(I);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 315                                                                             Spring 2011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A528E-FDEF-49AA-A19C-D4FF997D1413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604115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Motivating 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Or, what does this code do to integers I and J?</a:t>
            </a:r>
          </a:p>
          <a:p>
            <a:endParaRPr lang="en-US" dirty="0"/>
          </a:p>
          <a:p>
            <a:pPr marL="457200" lvl="1" indent="0">
              <a:buNone/>
            </a:pPr>
            <a:r>
              <a:rPr lang="en-US" dirty="0" smtClean="0"/>
              <a:t>I = Foo2(I,J);</a:t>
            </a:r>
          </a:p>
          <a:p>
            <a:pPr marL="457200" lvl="1" indent="0">
              <a:buNone/>
            </a:pPr>
            <a:r>
              <a:rPr lang="en-US" dirty="0" smtClean="0"/>
              <a:t>J = Bar2(I,J);</a:t>
            </a:r>
          </a:p>
          <a:p>
            <a:pPr marL="457200" lvl="1" indent="0">
              <a:buNone/>
            </a:pPr>
            <a:r>
              <a:rPr lang="en-US" dirty="0" smtClean="0"/>
              <a:t>I = Bar2(I,J);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 315                                                                             Spring 2011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A528E-FDEF-49AA-A19C-D4FF997D1413}" type="slidenum">
              <a:rPr lang="en-US" smtClean="0"/>
              <a:pPr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006520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Motivating 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Now, what does this code do to Integer I?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 smtClean="0"/>
              <a:t>	I = Next(I);</a:t>
            </a:r>
          </a:p>
          <a:p>
            <a:pPr marL="0" indent="0">
              <a:buNone/>
            </a:pPr>
            <a:r>
              <a:rPr lang="en-US" dirty="0" smtClean="0"/>
              <a:t>	I = </a:t>
            </a:r>
            <a:r>
              <a:rPr lang="en-US" dirty="0" err="1" smtClean="0"/>
              <a:t>Prev</a:t>
            </a:r>
            <a:r>
              <a:rPr lang="en-US" dirty="0" smtClean="0"/>
              <a:t>(I);</a:t>
            </a:r>
          </a:p>
          <a:p>
            <a:endParaRPr lang="en-US" dirty="0"/>
          </a:p>
          <a:p>
            <a:r>
              <a:rPr lang="en-US" dirty="0" smtClean="0"/>
              <a:t>How sure are we?</a:t>
            </a:r>
          </a:p>
          <a:p>
            <a:endParaRPr lang="en-US" dirty="0" smtClean="0"/>
          </a:p>
          <a:p>
            <a:r>
              <a:rPr lang="en-US" dirty="0" smtClean="0"/>
              <a:t>Have to account for bounds in our analysis</a:t>
            </a:r>
          </a:p>
          <a:p>
            <a:endParaRPr lang="en-US" dirty="0"/>
          </a:p>
          <a:p>
            <a:r>
              <a:rPr lang="en-US" dirty="0" smtClean="0"/>
              <a:t>Summary: … Need formal descriptions beyond just names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 315                                                                             Spring 2011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A528E-FDEF-49AA-A19C-D4FF997D1413}" type="slidenum">
              <a:rPr lang="en-US" smtClean="0"/>
              <a:pPr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940812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Motivating 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does this code do to Integers I and J?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	I = Sum (I,J);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J = Difference (I,J);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I = Difference (I,J);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 smtClean="0"/>
              <a:t>How sure are we?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 315                                                                             Spring 2011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A528E-FDEF-49AA-A19C-D4FF997D1413}" type="slidenum">
              <a:rPr lang="en-US" smtClean="0"/>
              <a:pPr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761360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Specification of Integer Operations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Think of </a:t>
            </a:r>
            <a:r>
              <a:rPr lang="en-US" dirty="0" err="1" smtClean="0">
                <a:solidFill>
                  <a:srgbClr val="FFFF00"/>
                </a:solidFill>
              </a:rPr>
              <a:t>int</a:t>
            </a:r>
            <a:r>
              <a:rPr lang="en-US" dirty="0" err="1" smtClean="0"/>
              <a:t>s</a:t>
            </a:r>
            <a:r>
              <a:rPr lang="en-US" dirty="0" smtClean="0"/>
              <a:t> as integers in math</a:t>
            </a:r>
          </a:p>
          <a:p>
            <a:endParaRPr lang="en-US" dirty="0" smtClean="0"/>
          </a:p>
          <a:p>
            <a:r>
              <a:rPr lang="en-US" dirty="0" smtClean="0"/>
              <a:t>Constraints, for all Integers I:</a:t>
            </a:r>
          </a:p>
          <a:p>
            <a:pPr lvl="1"/>
            <a:r>
              <a:rPr lang="en-US" dirty="0" err="1" smtClean="0"/>
              <a:t>Min_Int</a:t>
            </a:r>
            <a:r>
              <a:rPr lang="en-US" dirty="0" smtClean="0"/>
              <a:t> &lt;= I &lt;= </a:t>
            </a:r>
            <a:r>
              <a:rPr lang="en-US" dirty="0" err="1" smtClean="0"/>
              <a:t>Max_Int</a:t>
            </a:r>
            <a:endParaRPr lang="en-US" dirty="0" smtClean="0"/>
          </a:p>
          <a:p>
            <a:endParaRPr lang="en-US" dirty="0"/>
          </a:p>
          <a:p>
            <a:r>
              <a:rPr lang="en-US" dirty="0" smtClean="0">
                <a:solidFill>
                  <a:srgbClr val="FFFF00"/>
                </a:solidFill>
              </a:rPr>
              <a:t>Operation</a:t>
            </a:r>
            <a:r>
              <a:rPr lang="en-US" dirty="0" smtClean="0"/>
              <a:t> Next (</a:t>
            </a:r>
            <a:r>
              <a:rPr lang="en-US" dirty="0" err="1" smtClean="0"/>
              <a:t>I:Integer</a:t>
            </a:r>
            <a:r>
              <a:rPr lang="en-US" dirty="0" smtClean="0"/>
              <a:t>): Integer;</a:t>
            </a:r>
          </a:p>
          <a:p>
            <a:pPr lvl="1"/>
            <a:r>
              <a:rPr lang="en-US" dirty="0" smtClean="0">
                <a:solidFill>
                  <a:srgbClr val="FFFF00"/>
                </a:solidFill>
              </a:rPr>
              <a:t>requires</a:t>
            </a:r>
            <a:r>
              <a:rPr lang="en-US" dirty="0" smtClean="0"/>
              <a:t> I &lt; </a:t>
            </a:r>
            <a:r>
              <a:rPr lang="en-US" dirty="0" err="1" smtClean="0"/>
              <a:t>Max_Int</a:t>
            </a:r>
            <a:r>
              <a:rPr lang="en-US" dirty="0" smtClean="0"/>
              <a:t>;</a:t>
            </a:r>
          </a:p>
          <a:p>
            <a:pPr lvl="1"/>
            <a:r>
              <a:rPr lang="en-US" dirty="0" smtClean="0">
                <a:solidFill>
                  <a:srgbClr val="FFFF00"/>
                </a:solidFill>
              </a:rPr>
              <a:t>ensures</a:t>
            </a:r>
            <a:r>
              <a:rPr lang="en-US" dirty="0" smtClean="0"/>
              <a:t> Next = I + 1;</a:t>
            </a:r>
          </a:p>
          <a:p>
            <a:endParaRPr lang="en-US" dirty="0"/>
          </a:p>
          <a:p>
            <a:r>
              <a:rPr lang="en-US" dirty="0" smtClean="0">
                <a:solidFill>
                  <a:srgbClr val="FFFF00"/>
                </a:solidFill>
              </a:rPr>
              <a:t>Operation</a:t>
            </a:r>
            <a:r>
              <a:rPr lang="en-US" dirty="0" smtClean="0"/>
              <a:t> </a:t>
            </a:r>
            <a:r>
              <a:rPr lang="en-US" dirty="0" err="1" smtClean="0"/>
              <a:t>Prev</a:t>
            </a:r>
            <a:r>
              <a:rPr lang="en-US" dirty="0" smtClean="0"/>
              <a:t> (</a:t>
            </a:r>
            <a:r>
              <a:rPr lang="en-US" dirty="0" err="1" smtClean="0"/>
              <a:t>I:Integer</a:t>
            </a:r>
            <a:r>
              <a:rPr lang="en-US" dirty="0" smtClean="0"/>
              <a:t>): Integer;</a:t>
            </a:r>
          </a:p>
          <a:p>
            <a:pPr lvl="1"/>
            <a:r>
              <a:rPr lang="en-US" dirty="0" smtClean="0">
                <a:solidFill>
                  <a:srgbClr val="FFFF00"/>
                </a:solidFill>
              </a:rPr>
              <a:t>requires</a:t>
            </a:r>
            <a:r>
              <a:rPr lang="en-US" dirty="0" smtClean="0"/>
              <a:t> I &gt; </a:t>
            </a:r>
            <a:r>
              <a:rPr lang="en-US" dirty="0" err="1" smtClean="0"/>
              <a:t>Min_Int</a:t>
            </a:r>
            <a:r>
              <a:rPr lang="en-US" dirty="0" smtClean="0"/>
              <a:t>;</a:t>
            </a:r>
          </a:p>
          <a:p>
            <a:pPr lvl="1"/>
            <a:r>
              <a:rPr lang="en-US" dirty="0" smtClean="0">
                <a:solidFill>
                  <a:srgbClr val="FFFF00"/>
                </a:solidFill>
              </a:rPr>
              <a:t>ensures</a:t>
            </a:r>
            <a:r>
              <a:rPr lang="en-US" dirty="0" smtClean="0"/>
              <a:t> </a:t>
            </a:r>
            <a:r>
              <a:rPr lang="en-US" dirty="0" err="1" smtClean="0"/>
              <a:t>Prev</a:t>
            </a:r>
            <a:r>
              <a:rPr lang="en-US" dirty="0" smtClean="0"/>
              <a:t> = I – 1;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 315                                                                             Spring 2011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A528E-FDEF-49AA-A19C-D4FF997D1413}" type="slidenum">
              <a:rPr lang="en-US" smtClean="0"/>
              <a:pPr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093656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Specification of Integer Operations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Can parameter values change?</a:t>
            </a:r>
          </a:p>
          <a:p>
            <a:pPr lvl="1"/>
            <a:r>
              <a:rPr lang="en-US" dirty="0" smtClean="0"/>
              <a:t>Depending on the language </a:t>
            </a:r>
          </a:p>
          <a:p>
            <a:pPr lvl="1"/>
            <a:r>
              <a:rPr lang="en-US" dirty="0" smtClean="0"/>
              <a:t>Depending on how parameters are passed in</a:t>
            </a:r>
          </a:p>
          <a:p>
            <a:endParaRPr lang="en-US" dirty="0"/>
          </a:p>
          <a:p>
            <a:r>
              <a:rPr lang="en-US" dirty="0" smtClean="0"/>
              <a:t>Need to make it clear with a specification whether or not a parameter can be modified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 smtClean="0"/>
              <a:t>	</a:t>
            </a:r>
            <a:r>
              <a:rPr lang="en-US" sz="2400" dirty="0" smtClean="0">
                <a:solidFill>
                  <a:srgbClr val="FFFF00"/>
                </a:solidFill>
              </a:rPr>
              <a:t>Operation</a:t>
            </a:r>
            <a:r>
              <a:rPr lang="en-US" sz="2400" dirty="0" smtClean="0"/>
              <a:t> Next (</a:t>
            </a:r>
            <a:r>
              <a:rPr lang="en-US" sz="2400" dirty="0" smtClean="0">
                <a:solidFill>
                  <a:srgbClr val="FFFF00"/>
                </a:solidFill>
              </a:rPr>
              <a:t>preserves</a:t>
            </a:r>
            <a:r>
              <a:rPr lang="en-US" sz="2400" dirty="0" smtClean="0"/>
              <a:t> I: Integer): Integer;</a:t>
            </a:r>
          </a:p>
          <a:p>
            <a:pPr marL="0" indent="0">
              <a:buNone/>
            </a:pPr>
            <a:r>
              <a:rPr lang="en-US" sz="2400" dirty="0"/>
              <a:t>	</a:t>
            </a:r>
            <a:r>
              <a:rPr lang="en-US" sz="2400" dirty="0" smtClean="0"/>
              <a:t>	</a:t>
            </a:r>
            <a:r>
              <a:rPr lang="en-US" sz="2400" dirty="0" smtClean="0">
                <a:solidFill>
                  <a:srgbClr val="FFFF00"/>
                </a:solidFill>
              </a:rPr>
              <a:t>requires</a:t>
            </a:r>
            <a:r>
              <a:rPr lang="en-US" sz="2400" dirty="0" smtClean="0"/>
              <a:t> I &lt; </a:t>
            </a:r>
            <a:r>
              <a:rPr lang="en-US" sz="2400" dirty="0" err="1" smtClean="0"/>
              <a:t>Max_Int</a:t>
            </a:r>
            <a:r>
              <a:rPr lang="en-US" sz="2400" dirty="0" smtClean="0"/>
              <a:t>;</a:t>
            </a:r>
          </a:p>
          <a:p>
            <a:pPr marL="0" indent="0">
              <a:buNone/>
            </a:pPr>
            <a:r>
              <a:rPr lang="en-US" sz="2400" dirty="0"/>
              <a:t>	</a:t>
            </a:r>
            <a:r>
              <a:rPr lang="en-US" sz="2400" dirty="0" smtClean="0"/>
              <a:t>	</a:t>
            </a:r>
            <a:r>
              <a:rPr lang="en-US" sz="2400" dirty="0" smtClean="0">
                <a:solidFill>
                  <a:srgbClr val="FFFF00"/>
                </a:solidFill>
              </a:rPr>
              <a:t>ensures</a:t>
            </a:r>
            <a:r>
              <a:rPr lang="en-US" sz="2400" dirty="0" smtClean="0"/>
              <a:t> Next = I + 1;</a:t>
            </a:r>
            <a:endParaRPr lang="en-US" dirty="0" smtClean="0"/>
          </a:p>
          <a:p>
            <a:pPr lvl="1"/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 315                                                                             Spring 2011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A528E-FDEF-49AA-A19C-D4FF997D1413}" type="slidenum">
              <a:rPr lang="en-US" smtClean="0"/>
              <a:pPr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291532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Specification of Integer Operation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 315                                                                             Spring 2011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A528E-FDEF-49AA-A19C-D4FF997D1413}" type="slidenum">
              <a:rPr lang="en-US" smtClean="0"/>
              <a:pPr/>
              <a:t>18</a:t>
            </a:fld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3867662" y="2730845"/>
            <a:ext cx="527633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None/>
            </a:pPr>
            <a:r>
              <a:rPr lang="en-US" dirty="0">
                <a:solidFill>
                  <a:srgbClr val="FFFF00"/>
                </a:solidFill>
              </a:rPr>
              <a:t>Operation</a:t>
            </a:r>
            <a:r>
              <a:rPr lang="en-US" dirty="0"/>
              <a:t> Next (</a:t>
            </a:r>
            <a:r>
              <a:rPr lang="en-US" dirty="0">
                <a:solidFill>
                  <a:srgbClr val="FFFF00"/>
                </a:solidFill>
              </a:rPr>
              <a:t>preserves</a:t>
            </a:r>
            <a:r>
              <a:rPr lang="en-US" dirty="0"/>
              <a:t> I: Integer): Integer;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>
                <a:solidFill>
                  <a:srgbClr val="FFFF00"/>
                </a:solidFill>
              </a:rPr>
              <a:t>requires</a:t>
            </a:r>
            <a:r>
              <a:rPr lang="en-US" dirty="0" smtClean="0"/>
              <a:t> </a:t>
            </a:r>
            <a:r>
              <a:rPr lang="en-US" dirty="0"/>
              <a:t>I &lt; </a:t>
            </a:r>
            <a:r>
              <a:rPr lang="en-US" dirty="0" err="1"/>
              <a:t>Max_Int</a:t>
            </a:r>
            <a:r>
              <a:rPr lang="en-US" dirty="0"/>
              <a:t>;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>
                <a:solidFill>
                  <a:srgbClr val="FFFF00"/>
                </a:solidFill>
              </a:rPr>
              <a:t>ensures</a:t>
            </a:r>
            <a:r>
              <a:rPr lang="en-US" dirty="0"/>
              <a:t> Next = I + 1;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867663" y="1289222"/>
            <a:ext cx="527633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None/>
            </a:pPr>
            <a:r>
              <a:rPr lang="en-US" dirty="0">
                <a:solidFill>
                  <a:srgbClr val="FFFF00"/>
                </a:solidFill>
              </a:rPr>
              <a:t>Operation</a:t>
            </a:r>
            <a:r>
              <a:rPr lang="en-US" dirty="0"/>
              <a:t> Next </a:t>
            </a:r>
            <a:r>
              <a:rPr lang="en-US" dirty="0" smtClean="0"/>
              <a:t>(I</a:t>
            </a:r>
            <a:r>
              <a:rPr lang="en-US" dirty="0"/>
              <a:t>: Integer): Integer;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>
                <a:solidFill>
                  <a:srgbClr val="FFFF00"/>
                </a:solidFill>
              </a:rPr>
              <a:t>requires</a:t>
            </a:r>
            <a:r>
              <a:rPr lang="en-US" dirty="0" smtClean="0"/>
              <a:t> </a:t>
            </a:r>
            <a:r>
              <a:rPr lang="en-US" dirty="0"/>
              <a:t>I &lt; </a:t>
            </a:r>
            <a:r>
              <a:rPr lang="en-US" dirty="0" err="1"/>
              <a:t>Max_Int</a:t>
            </a:r>
            <a:r>
              <a:rPr lang="en-US" dirty="0"/>
              <a:t>;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>
                <a:solidFill>
                  <a:srgbClr val="FFFF00"/>
                </a:solidFill>
              </a:rPr>
              <a:t>ensures</a:t>
            </a:r>
            <a:r>
              <a:rPr lang="en-US" dirty="0"/>
              <a:t> Next = I + 1;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867662" y="4217774"/>
            <a:ext cx="527633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None/>
            </a:pPr>
            <a:r>
              <a:rPr lang="en-US" dirty="0">
                <a:solidFill>
                  <a:srgbClr val="FFFF00"/>
                </a:solidFill>
              </a:rPr>
              <a:t>Operation</a:t>
            </a:r>
            <a:r>
              <a:rPr lang="en-US" dirty="0"/>
              <a:t> </a:t>
            </a:r>
            <a:r>
              <a:rPr lang="en-US" dirty="0" smtClean="0"/>
              <a:t>Increment (</a:t>
            </a:r>
            <a:r>
              <a:rPr lang="en-US" dirty="0" smtClean="0">
                <a:solidFill>
                  <a:srgbClr val="FFFF00"/>
                </a:solidFill>
              </a:rPr>
              <a:t>updates </a:t>
            </a:r>
            <a:r>
              <a:rPr lang="en-US" dirty="0" smtClean="0"/>
              <a:t>I</a:t>
            </a:r>
            <a:r>
              <a:rPr lang="en-US" dirty="0"/>
              <a:t>: Integer): Integer;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>
                <a:solidFill>
                  <a:srgbClr val="FFFF00"/>
                </a:solidFill>
              </a:rPr>
              <a:t>requires</a:t>
            </a:r>
            <a:r>
              <a:rPr lang="en-US" dirty="0" smtClean="0"/>
              <a:t> </a:t>
            </a:r>
            <a:r>
              <a:rPr lang="en-US" dirty="0"/>
              <a:t>I &lt; </a:t>
            </a:r>
            <a:r>
              <a:rPr lang="en-US" dirty="0" err="1"/>
              <a:t>Max_Int</a:t>
            </a:r>
            <a:r>
              <a:rPr lang="en-US" dirty="0"/>
              <a:t>;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>
                <a:solidFill>
                  <a:srgbClr val="FFFF00"/>
                </a:solidFill>
              </a:rPr>
              <a:t>ensures</a:t>
            </a:r>
            <a:r>
              <a:rPr lang="en-US" dirty="0"/>
              <a:t> </a:t>
            </a:r>
            <a:r>
              <a:rPr lang="en-US" dirty="0" smtClean="0"/>
              <a:t>I = #I </a:t>
            </a:r>
            <a:r>
              <a:rPr lang="en-US" dirty="0"/>
              <a:t>+ 1;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90833" y="1562449"/>
            <a:ext cx="27109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Ambiguous Specification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233334" y="3011625"/>
            <a:ext cx="36343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Clear Specification – </a:t>
            </a:r>
            <a:r>
              <a:rPr lang="en-US" dirty="0" smtClean="0">
                <a:solidFill>
                  <a:srgbClr val="FFFF00"/>
                </a:solidFill>
              </a:rPr>
              <a:t>I</a:t>
            </a:r>
            <a:r>
              <a:rPr lang="en-US" dirty="0" smtClean="0"/>
              <a:t> unchanged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329168" y="4494773"/>
            <a:ext cx="33650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Clear Specification – </a:t>
            </a:r>
            <a:r>
              <a:rPr lang="en-US" dirty="0" smtClean="0">
                <a:solidFill>
                  <a:srgbClr val="FFFF00"/>
                </a:solidFill>
              </a:rPr>
              <a:t>I</a:t>
            </a:r>
            <a:r>
              <a:rPr lang="en-US" dirty="0" smtClean="0"/>
              <a:t> modified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39824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0" grpId="0"/>
      <p:bldP spid="11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Exercise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Specify Decrement Operation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 315                                                                             Spring 2011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A528E-FDEF-49AA-A19C-D4FF997D1413}" type="slidenum">
              <a:rPr lang="en-US" smtClean="0"/>
              <a:pPr/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74376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smtClean="0"/>
              <a:t>Requirements vs. Specifications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Requirements definition</a:t>
            </a:r>
          </a:p>
          <a:p>
            <a:pPr lvl="1"/>
            <a:r>
              <a:rPr lang="en-US" dirty="0" smtClean="0"/>
              <a:t>Intended for customers in addition to software developers</a:t>
            </a:r>
          </a:p>
          <a:p>
            <a:pPr lvl="1"/>
            <a:r>
              <a:rPr lang="en-US" dirty="0" smtClean="0"/>
              <a:t>Informal descriptions are necessary</a:t>
            </a:r>
          </a:p>
          <a:p>
            <a:endParaRPr lang="en-US" dirty="0" smtClean="0"/>
          </a:p>
          <a:p>
            <a:r>
              <a:rPr lang="en-US" dirty="0" smtClean="0"/>
              <a:t>Specification</a:t>
            </a:r>
          </a:p>
          <a:p>
            <a:pPr lvl="1"/>
            <a:r>
              <a:rPr lang="en-US" dirty="0" smtClean="0"/>
              <a:t>For use by members of a software development team</a:t>
            </a:r>
          </a:p>
          <a:p>
            <a:pPr lvl="1"/>
            <a:r>
              <a:rPr lang="en-US" dirty="0" smtClean="0"/>
              <a:t>Formal (mathematical) descriptions are necessary</a:t>
            </a:r>
          </a:p>
        </p:txBody>
      </p:sp>
    </p:spTree>
    <p:extLst>
      <p:ext uri="{BB962C8B-B14F-4D97-AF65-F5344CB8AC3E}">
        <p14:creationId xmlns:p14="http://schemas.microsoft.com/office/powerpoint/2010/main" val="15319667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Meaning of Specifications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Requirements and guarantees</a:t>
            </a:r>
          </a:p>
          <a:p>
            <a:pPr lvl="1"/>
            <a:r>
              <a:rPr lang="en-US" dirty="0" smtClean="0"/>
              <a:t>Requires clauses are preconditions</a:t>
            </a:r>
          </a:p>
          <a:p>
            <a:pPr lvl="1"/>
            <a:r>
              <a:rPr lang="en-US" dirty="0" smtClean="0"/>
              <a:t>Ensures clauses are </a:t>
            </a:r>
            <a:r>
              <a:rPr lang="en-US" dirty="0" err="1" smtClean="0"/>
              <a:t>postconditions</a:t>
            </a:r>
            <a:endParaRPr lang="en-US" dirty="0" smtClean="0"/>
          </a:p>
          <a:p>
            <a:endParaRPr lang="en-US" dirty="0"/>
          </a:p>
          <a:p>
            <a:r>
              <a:rPr lang="en-US" dirty="0" smtClean="0"/>
              <a:t>Callers are responsible for requirements</a:t>
            </a:r>
          </a:p>
          <a:p>
            <a:pPr lvl="1"/>
            <a:r>
              <a:rPr lang="en-US" dirty="0" smtClean="0"/>
              <a:t>Caller of Increment is responsible for making sure input I &lt; </a:t>
            </a:r>
            <a:r>
              <a:rPr lang="en-US" dirty="0" err="1" smtClean="0"/>
              <a:t>Max_Int</a:t>
            </a:r>
            <a:endParaRPr lang="en-US" dirty="0" smtClean="0"/>
          </a:p>
          <a:p>
            <a:endParaRPr lang="en-US" dirty="0"/>
          </a:p>
          <a:p>
            <a:r>
              <a:rPr lang="en-US" dirty="0" smtClean="0"/>
              <a:t>Guarantees hold only if callers meet their requirements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 315                                                                             Spring 2011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A528E-FDEF-49AA-A19C-D4FF997D1413}" type="slidenum">
              <a:rPr lang="en-US" smtClean="0"/>
              <a:pPr/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32236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Using a Specification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A specification can be implemented various ways</a:t>
            </a:r>
          </a:p>
          <a:p>
            <a:endParaRPr lang="en-US" dirty="0"/>
          </a:p>
          <a:p>
            <a:r>
              <a:rPr lang="en-US" dirty="0" smtClean="0"/>
              <a:t>Have to judge if code meets specification</a:t>
            </a:r>
          </a:p>
          <a:p>
            <a:endParaRPr lang="en-US" dirty="0"/>
          </a:p>
          <a:p>
            <a:r>
              <a:rPr lang="en-US" dirty="0" smtClean="0"/>
              <a:t>Example – </a:t>
            </a:r>
            <a:r>
              <a:rPr lang="en-US" dirty="0" smtClean="0"/>
              <a:t>the Code appears to do what the Spec says but the Spec and Code don’t agree – fix them</a:t>
            </a:r>
            <a:endParaRPr lang="en-US" dirty="0" smtClean="0"/>
          </a:p>
          <a:p>
            <a:pPr lvl="1"/>
            <a:r>
              <a:rPr lang="en-US" dirty="0" smtClean="0"/>
              <a:t>Spec</a:t>
            </a:r>
          </a:p>
          <a:p>
            <a:pPr marL="914400" lvl="2" indent="0">
              <a:buNone/>
            </a:pPr>
            <a:r>
              <a:rPr lang="en-US" dirty="0" smtClean="0">
                <a:solidFill>
                  <a:srgbClr val="FFFF00"/>
                </a:solidFill>
              </a:rPr>
              <a:t>Operation</a:t>
            </a:r>
            <a:r>
              <a:rPr lang="en-US" dirty="0" smtClean="0"/>
              <a:t> </a:t>
            </a:r>
            <a:r>
              <a:rPr lang="en-US" dirty="0" err="1" smtClean="0"/>
              <a:t>Do_Nothing</a:t>
            </a:r>
            <a:r>
              <a:rPr lang="en-US" dirty="0" smtClean="0"/>
              <a:t> (</a:t>
            </a:r>
            <a:r>
              <a:rPr lang="en-US" dirty="0" smtClean="0">
                <a:solidFill>
                  <a:srgbClr val="FFFF00"/>
                </a:solidFill>
              </a:rPr>
              <a:t>updates</a:t>
            </a:r>
            <a:r>
              <a:rPr lang="en-US" dirty="0" smtClean="0"/>
              <a:t> I:Integer);</a:t>
            </a:r>
          </a:p>
          <a:p>
            <a:pPr marL="914400" lvl="2" indent="0">
              <a:buNone/>
            </a:pPr>
            <a:r>
              <a:rPr lang="en-US" dirty="0"/>
              <a:t>	</a:t>
            </a:r>
            <a:r>
              <a:rPr lang="en-US" dirty="0" smtClean="0">
                <a:solidFill>
                  <a:srgbClr val="FFFF00"/>
                </a:solidFill>
              </a:rPr>
              <a:t>requires</a:t>
            </a:r>
            <a:r>
              <a:rPr lang="en-US" dirty="0" smtClean="0"/>
              <a:t> …</a:t>
            </a:r>
          </a:p>
          <a:p>
            <a:pPr marL="914400" lvl="2" indent="0">
              <a:buNone/>
            </a:pPr>
            <a:r>
              <a:rPr lang="en-US" dirty="0"/>
              <a:t>	</a:t>
            </a:r>
            <a:r>
              <a:rPr lang="en-US" dirty="0" smtClean="0">
                <a:solidFill>
                  <a:srgbClr val="FFFF00"/>
                </a:solidFill>
              </a:rPr>
              <a:t>ensures</a:t>
            </a:r>
            <a:r>
              <a:rPr lang="en-US" dirty="0" smtClean="0"/>
              <a:t> I = #I;</a:t>
            </a:r>
            <a:endParaRPr lang="en-US" dirty="0"/>
          </a:p>
          <a:p>
            <a:pPr lvl="1"/>
            <a:r>
              <a:rPr lang="en-US" dirty="0" smtClean="0"/>
              <a:t>Code</a:t>
            </a:r>
          </a:p>
          <a:p>
            <a:pPr marL="914400" lvl="2" indent="0">
              <a:buNone/>
            </a:pPr>
            <a:r>
              <a:rPr lang="en-US" dirty="0" smtClean="0"/>
              <a:t>Increment (I);</a:t>
            </a:r>
          </a:p>
          <a:p>
            <a:pPr marL="914400" lvl="2" indent="0">
              <a:buNone/>
            </a:pPr>
            <a:r>
              <a:rPr lang="en-US" dirty="0" smtClean="0"/>
              <a:t>Decrement (I);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 315                                                                             Spring 2011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A528E-FDEF-49AA-A19C-D4FF997D1413}" type="slidenum">
              <a:rPr lang="en-US" smtClean="0"/>
              <a:pPr/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16899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Methods for Checking Correctness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Testing</a:t>
            </a:r>
          </a:p>
          <a:p>
            <a:endParaRPr lang="en-US" dirty="0"/>
          </a:p>
          <a:p>
            <a:r>
              <a:rPr lang="en-US" dirty="0" smtClean="0"/>
              <a:t>Tracing or Inspection</a:t>
            </a:r>
          </a:p>
          <a:p>
            <a:endParaRPr lang="en-US" dirty="0"/>
          </a:p>
          <a:p>
            <a:r>
              <a:rPr lang="en-US" dirty="0" smtClean="0"/>
              <a:t>Mathematical Reasoning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 315                                                                             Spring 2011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A528E-FDEF-49AA-A19C-D4FF997D1413}" type="slidenum">
              <a:rPr lang="en-US" smtClean="0"/>
              <a:pPr/>
              <a:t>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0213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Mathematical Reasoning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FF00"/>
                </a:solidFill>
              </a:rPr>
              <a:t>Goal</a:t>
            </a:r>
            <a:r>
              <a:rPr lang="en-US" dirty="0" smtClean="0"/>
              <a:t>: To prove correctness</a:t>
            </a:r>
          </a:p>
          <a:p>
            <a:endParaRPr lang="en-US" dirty="0"/>
          </a:p>
          <a:p>
            <a:r>
              <a:rPr lang="en-US" dirty="0" smtClean="0">
                <a:solidFill>
                  <a:srgbClr val="FFFF00"/>
                </a:solidFill>
              </a:rPr>
              <a:t>Method</a:t>
            </a:r>
            <a:r>
              <a:rPr lang="en-US" dirty="0" smtClean="0"/>
              <a:t>: The rest of this presentation</a:t>
            </a:r>
          </a:p>
          <a:p>
            <a:endParaRPr lang="en-US" dirty="0"/>
          </a:p>
          <a:p>
            <a:r>
              <a:rPr lang="en-US" dirty="0" smtClean="0">
                <a:solidFill>
                  <a:srgbClr val="FFFF00"/>
                </a:solidFill>
              </a:rPr>
              <a:t>Consequences</a:t>
            </a:r>
            <a:r>
              <a:rPr lang="en-US" dirty="0" smtClean="0"/>
              <a:t>:</a:t>
            </a:r>
          </a:p>
          <a:p>
            <a:pPr lvl="1"/>
            <a:r>
              <a:rPr lang="en-US" dirty="0" smtClean="0"/>
              <a:t>Can provide correctness on all valid inputs</a:t>
            </a:r>
          </a:p>
          <a:p>
            <a:pPr lvl="1"/>
            <a:r>
              <a:rPr lang="en-US" dirty="0" smtClean="0"/>
              <a:t>Can show the absence of bugs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 315                                                                             Spring 2011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A528E-FDEF-49AA-A19C-D4FF997D1413}" type="slidenum">
              <a:rPr lang="en-US" smtClean="0"/>
              <a:pPr/>
              <a:t>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52947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Mathematical Reasoning:</a:t>
            </a:r>
            <a:br>
              <a:rPr lang="en-US" dirty="0" smtClean="0"/>
            </a:br>
            <a:r>
              <a:rPr lang="en-US" dirty="0" smtClean="0">
                <a:solidFill>
                  <a:srgbClr val="FFFF00"/>
                </a:solidFill>
              </a:rPr>
              <a:t>Example – Prove Correctness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Spec:</a:t>
            </a:r>
          </a:p>
          <a:p>
            <a:pPr marL="457200" lvl="1" indent="0">
              <a:buNone/>
            </a:pPr>
            <a:r>
              <a:rPr lang="en-US" dirty="0"/>
              <a:t>	</a:t>
            </a:r>
            <a:r>
              <a:rPr lang="en-US" dirty="0" smtClean="0">
                <a:solidFill>
                  <a:srgbClr val="FFFF00"/>
                </a:solidFill>
              </a:rPr>
              <a:t>Operation</a:t>
            </a:r>
            <a:r>
              <a:rPr lang="en-US" dirty="0" smtClean="0"/>
              <a:t> </a:t>
            </a:r>
            <a:r>
              <a:rPr lang="en-US" dirty="0" err="1" smtClean="0"/>
              <a:t>Do_Nothing</a:t>
            </a:r>
            <a:r>
              <a:rPr lang="en-US" dirty="0" smtClean="0"/>
              <a:t> (</a:t>
            </a:r>
            <a:r>
              <a:rPr lang="en-US" dirty="0" smtClean="0">
                <a:solidFill>
                  <a:srgbClr val="FFFF00"/>
                </a:solidFill>
              </a:rPr>
              <a:t>updates</a:t>
            </a:r>
            <a:r>
              <a:rPr lang="en-US" dirty="0" smtClean="0"/>
              <a:t> I: Integer);</a:t>
            </a:r>
          </a:p>
          <a:p>
            <a:pPr marL="457200" lvl="1" indent="0">
              <a:buNone/>
            </a:pPr>
            <a:r>
              <a:rPr lang="en-US" dirty="0"/>
              <a:t>	</a:t>
            </a:r>
            <a:r>
              <a:rPr lang="en-US" dirty="0" smtClean="0"/>
              <a:t>	</a:t>
            </a:r>
            <a:r>
              <a:rPr lang="en-US" dirty="0" smtClean="0">
                <a:solidFill>
                  <a:srgbClr val="FFFF00"/>
                </a:solidFill>
              </a:rPr>
              <a:t>requires</a:t>
            </a:r>
            <a:r>
              <a:rPr lang="en-US" dirty="0" smtClean="0"/>
              <a:t> I &lt; </a:t>
            </a:r>
            <a:r>
              <a:rPr lang="en-US" dirty="0" err="1" smtClean="0"/>
              <a:t>Max_Int</a:t>
            </a:r>
            <a:r>
              <a:rPr lang="en-US" dirty="0" smtClean="0"/>
              <a:t>;</a:t>
            </a:r>
          </a:p>
          <a:p>
            <a:pPr marL="457200" lvl="1" indent="0">
              <a:buNone/>
            </a:pPr>
            <a:r>
              <a:rPr lang="en-US" dirty="0" smtClean="0"/>
              <a:t>		</a:t>
            </a:r>
            <a:r>
              <a:rPr lang="en-US" dirty="0" smtClean="0">
                <a:solidFill>
                  <a:srgbClr val="FFFF00"/>
                </a:solidFill>
              </a:rPr>
              <a:t>ensures</a:t>
            </a:r>
            <a:r>
              <a:rPr lang="en-US" dirty="0" smtClean="0"/>
              <a:t> I = #I;</a:t>
            </a:r>
          </a:p>
          <a:p>
            <a:pPr marL="457200" lvl="1" indent="0">
              <a:buNone/>
            </a:pPr>
            <a:endParaRPr lang="en-US" dirty="0"/>
          </a:p>
          <a:p>
            <a:pPr marL="457200" lvl="1" indent="0">
              <a:buNone/>
            </a:pPr>
            <a:r>
              <a:rPr lang="en-US" dirty="0" smtClean="0"/>
              <a:t>	Code:</a:t>
            </a:r>
          </a:p>
          <a:p>
            <a:pPr marL="457200" lvl="1" indent="0">
              <a:buNone/>
            </a:pPr>
            <a:r>
              <a:rPr lang="en-US" dirty="0"/>
              <a:t>	</a:t>
            </a:r>
            <a:r>
              <a:rPr lang="en-US" dirty="0" smtClean="0"/>
              <a:t>	Increment(I);</a:t>
            </a:r>
          </a:p>
          <a:p>
            <a:pPr marL="457200" lvl="1" indent="0">
              <a:buNone/>
            </a:pPr>
            <a:r>
              <a:rPr lang="en-US" dirty="0"/>
              <a:t>	</a:t>
            </a:r>
            <a:r>
              <a:rPr lang="en-US" dirty="0" smtClean="0"/>
              <a:t>	Decrement(I);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 315                                                                             Spring 2011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A528E-FDEF-49AA-A19C-D4FF997D1413}" type="slidenum">
              <a:rPr lang="en-US" smtClean="0"/>
              <a:pPr/>
              <a:t>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37526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Mathematical Reasoning:</a:t>
            </a:r>
            <a:br>
              <a:rPr lang="en-US" dirty="0"/>
            </a:br>
            <a:r>
              <a:rPr lang="en-US" dirty="0">
                <a:solidFill>
                  <a:srgbClr val="FFFF00"/>
                </a:solidFill>
              </a:rPr>
              <a:t>Example – Prove Correctness</a:t>
            </a: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9756765"/>
              </p:ext>
            </p:extLst>
          </p:nvPr>
        </p:nvGraphicFramePr>
        <p:xfrm>
          <a:off x="457200" y="2495378"/>
          <a:ext cx="8229600" cy="222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90832"/>
                <a:gridCol w="2496065"/>
                <a:gridCol w="2397211"/>
                <a:gridCol w="2545492"/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Assume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Confirm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Increment (I);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Decrement</a:t>
                      </a:r>
                      <a:r>
                        <a:rPr lang="en-US" baseline="0" dirty="0" smtClean="0"/>
                        <a:t> (I);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002060"/>
                          </a:solidFill>
                        </a:rPr>
                        <a:t>I2 = I0</a:t>
                      </a:r>
                      <a:endParaRPr lang="en-US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 315                                                                             Spring 2011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A528E-FDEF-49AA-A19C-D4FF997D1413}" type="slidenum">
              <a:rPr lang="en-US" smtClean="0"/>
              <a:pPr/>
              <a:t>25</a:t>
            </a:fld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0" y="1322173"/>
            <a:ext cx="9144000" cy="461665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Establish the goals in state-oriented terms using a table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1112009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Mathematical Reasoning:</a:t>
            </a:r>
            <a:br>
              <a:rPr lang="en-US" dirty="0"/>
            </a:br>
            <a:r>
              <a:rPr lang="en-US" dirty="0">
                <a:solidFill>
                  <a:srgbClr val="FFFF00"/>
                </a:solidFill>
              </a:rPr>
              <a:t>Example – Prove Correctness</a:t>
            </a: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67672435"/>
              </p:ext>
            </p:extLst>
          </p:nvPr>
        </p:nvGraphicFramePr>
        <p:xfrm>
          <a:off x="457200" y="2495378"/>
          <a:ext cx="8229600" cy="2494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90832"/>
                <a:gridCol w="2496065"/>
                <a:gridCol w="2397211"/>
                <a:gridCol w="2545492"/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Assume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Confirm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002060"/>
                          </a:solidFill>
                        </a:rPr>
                        <a:t>I0 &lt; </a:t>
                      </a:r>
                      <a:r>
                        <a:rPr lang="en-US" dirty="0" err="1" smtClean="0">
                          <a:solidFill>
                            <a:srgbClr val="002060"/>
                          </a:solidFill>
                        </a:rPr>
                        <a:t>Max_Int</a:t>
                      </a:r>
                      <a:endParaRPr lang="en-US" dirty="0" smtClean="0">
                        <a:solidFill>
                          <a:srgbClr val="002060"/>
                        </a:solidFill>
                      </a:endParaRPr>
                    </a:p>
                    <a:p>
                      <a:pPr algn="ctr"/>
                      <a:r>
                        <a:rPr lang="en-US" dirty="0" smtClean="0">
                          <a:solidFill>
                            <a:srgbClr val="002060"/>
                          </a:solidFill>
                        </a:rPr>
                        <a:t>and …</a:t>
                      </a:r>
                      <a:endParaRPr lang="en-US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Increment (I);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Decrement</a:t>
                      </a:r>
                      <a:r>
                        <a:rPr lang="en-US" baseline="0" dirty="0" smtClean="0"/>
                        <a:t> (I);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002060"/>
                          </a:solidFill>
                        </a:rPr>
                        <a:t>I2 = I0</a:t>
                      </a:r>
                      <a:endParaRPr lang="en-US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 315                                                                             Spring 2011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A528E-FDEF-49AA-A19C-D4FF997D1413}" type="slidenum">
              <a:rPr lang="en-US" smtClean="0"/>
              <a:pPr/>
              <a:t>26</a:t>
            </a:fld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0" y="1322173"/>
            <a:ext cx="9144000" cy="461665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Assume the requires clause at the beginning (Why?)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7894984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Mathematical Reasoning:</a:t>
            </a:r>
            <a:br>
              <a:rPr lang="en-US" dirty="0"/>
            </a:br>
            <a:r>
              <a:rPr lang="en-US" dirty="0">
                <a:solidFill>
                  <a:srgbClr val="FFFF00"/>
                </a:solidFill>
              </a:rPr>
              <a:t>Example – Prove Correctness</a:t>
            </a: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043183"/>
              </p:ext>
            </p:extLst>
          </p:nvPr>
        </p:nvGraphicFramePr>
        <p:xfrm>
          <a:off x="457200" y="2495378"/>
          <a:ext cx="8229600" cy="2494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90832"/>
                <a:gridCol w="2496065"/>
                <a:gridCol w="2397211"/>
                <a:gridCol w="2545492"/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Assume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Confirm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002060"/>
                          </a:solidFill>
                        </a:rPr>
                        <a:t>I0 &lt; </a:t>
                      </a:r>
                      <a:r>
                        <a:rPr lang="en-US" dirty="0" err="1" smtClean="0">
                          <a:solidFill>
                            <a:srgbClr val="002060"/>
                          </a:solidFill>
                        </a:rPr>
                        <a:t>Max_Int</a:t>
                      </a:r>
                      <a:endParaRPr lang="en-US" dirty="0" smtClean="0">
                        <a:solidFill>
                          <a:srgbClr val="002060"/>
                        </a:solidFill>
                      </a:endParaRPr>
                    </a:p>
                    <a:p>
                      <a:pPr algn="ctr"/>
                      <a:r>
                        <a:rPr lang="en-US" dirty="0" smtClean="0">
                          <a:solidFill>
                            <a:srgbClr val="002060"/>
                          </a:solidFill>
                        </a:rPr>
                        <a:t>and …</a:t>
                      </a:r>
                      <a:endParaRPr lang="en-US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Increment (I);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002060"/>
                          </a:solidFill>
                        </a:rPr>
                        <a:t>I1 = I0</a:t>
                      </a:r>
                      <a:r>
                        <a:rPr lang="en-US" baseline="0" dirty="0" smtClean="0">
                          <a:solidFill>
                            <a:srgbClr val="002060"/>
                          </a:solidFill>
                        </a:rPr>
                        <a:t> + 1</a:t>
                      </a:r>
                      <a:endParaRPr lang="en-US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Decrement</a:t>
                      </a:r>
                      <a:r>
                        <a:rPr lang="en-US" baseline="0" dirty="0" smtClean="0"/>
                        <a:t> (I);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002060"/>
                          </a:solidFill>
                        </a:rPr>
                        <a:t>I2 = I1 - 1</a:t>
                      </a:r>
                      <a:endParaRPr lang="en-US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002060"/>
                          </a:solidFill>
                        </a:rPr>
                        <a:t>I2 = I0</a:t>
                      </a:r>
                      <a:endParaRPr lang="en-US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 315                                                                             Spring 2011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A528E-FDEF-49AA-A19C-D4FF997D1413}" type="slidenum">
              <a:rPr lang="en-US" smtClean="0"/>
              <a:pPr/>
              <a:t>27</a:t>
            </a:fld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0" y="1322173"/>
            <a:ext cx="9144000" cy="461665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Assume calls work as advertised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7771346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Mathematical Reasoning:</a:t>
            </a:r>
            <a:br>
              <a:rPr lang="en-US" dirty="0"/>
            </a:br>
            <a:r>
              <a:rPr lang="en-US" dirty="0">
                <a:solidFill>
                  <a:srgbClr val="FFFF00"/>
                </a:solidFill>
              </a:rPr>
              <a:t>Example – Prove Correctness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Prove the goal(s) using assumptions</a:t>
            </a:r>
          </a:p>
          <a:p>
            <a:endParaRPr lang="en-US" dirty="0"/>
          </a:p>
          <a:p>
            <a:r>
              <a:rPr lang="en-US" dirty="0" smtClean="0"/>
              <a:t>Prove I2 = I0</a:t>
            </a:r>
          </a:p>
          <a:p>
            <a:pPr lvl="1"/>
            <a:r>
              <a:rPr lang="en-US" dirty="0" smtClean="0"/>
              <a:t>I2 = I1 -1 		(assumption in State 1)</a:t>
            </a:r>
          </a:p>
          <a:p>
            <a:pPr lvl="1"/>
            <a:r>
              <a:rPr lang="en-US" dirty="0"/>
              <a:t> </a:t>
            </a:r>
            <a:r>
              <a:rPr lang="en-US" dirty="0" smtClean="0"/>
              <a:t>   = (I0 + 1) – 1 	(assumption in state 1)</a:t>
            </a:r>
          </a:p>
          <a:p>
            <a:pPr lvl="1"/>
            <a:r>
              <a:rPr lang="en-US" dirty="0"/>
              <a:t> </a:t>
            </a:r>
            <a:r>
              <a:rPr lang="en-US" dirty="0" smtClean="0"/>
              <a:t>   = I0		(simplification)</a:t>
            </a:r>
          </a:p>
          <a:p>
            <a:endParaRPr lang="en-US" dirty="0"/>
          </a:p>
          <a:p>
            <a:r>
              <a:rPr lang="en-US" dirty="0" smtClean="0"/>
              <a:t>More proof needed …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 315                                                                             Spring 2011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A528E-FDEF-49AA-A19C-D4FF997D1413}" type="slidenum">
              <a:rPr lang="en-US" smtClean="0"/>
              <a:pPr/>
              <a:t>28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29497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Mathematical Reasoning:</a:t>
            </a:r>
            <a:br>
              <a:rPr lang="en-US" dirty="0"/>
            </a:br>
            <a:r>
              <a:rPr lang="en-US" dirty="0">
                <a:solidFill>
                  <a:srgbClr val="FFFF00"/>
                </a:solidFill>
              </a:rPr>
              <a:t>Example – Prove Correctness</a:t>
            </a: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34360393"/>
              </p:ext>
            </p:extLst>
          </p:nvPr>
        </p:nvGraphicFramePr>
        <p:xfrm>
          <a:off x="457200" y="2495378"/>
          <a:ext cx="8229600" cy="2494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90832"/>
                <a:gridCol w="2496065"/>
                <a:gridCol w="2397211"/>
                <a:gridCol w="2545492"/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Assume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Confirm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002060"/>
                          </a:solidFill>
                        </a:rPr>
                        <a:t>I0 &lt; </a:t>
                      </a:r>
                      <a:r>
                        <a:rPr lang="en-US" dirty="0" err="1" smtClean="0">
                          <a:solidFill>
                            <a:srgbClr val="002060"/>
                          </a:solidFill>
                        </a:rPr>
                        <a:t>Max_Int</a:t>
                      </a:r>
                      <a:endParaRPr lang="en-US" dirty="0" smtClean="0">
                        <a:solidFill>
                          <a:srgbClr val="002060"/>
                        </a:solidFill>
                      </a:endParaRPr>
                    </a:p>
                    <a:p>
                      <a:pPr algn="ctr"/>
                      <a:r>
                        <a:rPr lang="en-US" dirty="0" smtClean="0">
                          <a:solidFill>
                            <a:srgbClr val="002060"/>
                          </a:solidFill>
                        </a:rPr>
                        <a:t>and …</a:t>
                      </a:r>
                      <a:endParaRPr lang="en-US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002060"/>
                          </a:solidFill>
                        </a:rPr>
                        <a:t>I0 &lt; </a:t>
                      </a:r>
                      <a:r>
                        <a:rPr lang="en-US" dirty="0" err="1" smtClean="0">
                          <a:solidFill>
                            <a:srgbClr val="002060"/>
                          </a:solidFill>
                        </a:rPr>
                        <a:t>Max_Int</a:t>
                      </a:r>
                      <a:endParaRPr lang="en-US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Increment (I);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002060"/>
                          </a:solidFill>
                        </a:rPr>
                        <a:t>I1 = I0</a:t>
                      </a:r>
                      <a:r>
                        <a:rPr lang="en-US" baseline="0" dirty="0" smtClean="0">
                          <a:solidFill>
                            <a:srgbClr val="002060"/>
                          </a:solidFill>
                        </a:rPr>
                        <a:t> + 1</a:t>
                      </a:r>
                      <a:endParaRPr lang="en-US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002060"/>
                          </a:solidFill>
                        </a:rPr>
                        <a:t>I1 &gt; </a:t>
                      </a:r>
                      <a:r>
                        <a:rPr lang="en-US" dirty="0" err="1" smtClean="0">
                          <a:solidFill>
                            <a:srgbClr val="002060"/>
                          </a:solidFill>
                        </a:rPr>
                        <a:t>Min_Int</a:t>
                      </a:r>
                      <a:endParaRPr lang="en-US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Decrement</a:t>
                      </a:r>
                      <a:r>
                        <a:rPr lang="en-US" baseline="0" dirty="0" smtClean="0"/>
                        <a:t> (I);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002060"/>
                          </a:solidFill>
                        </a:rPr>
                        <a:t>I2 – I1 - 1</a:t>
                      </a:r>
                      <a:endParaRPr lang="en-US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002060"/>
                          </a:solidFill>
                        </a:rPr>
                        <a:t>I2 = I0</a:t>
                      </a:r>
                      <a:endParaRPr lang="en-US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 315                                                                             Spring 2011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A528E-FDEF-49AA-A19C-D4FF997D1413}" type="slidenum">
              <a:rPr lang="en-US" smtClean="0"/>
              <a:pPr/>
              <a:t>29</a:t>
            </a:fld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0" y="1322173"/>
            <a:ext cx="9144000" cy="461665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More assertions to be confirmed (Why?)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3837835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smtClean="0"/>
              <a:t>Interface Specification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469900" lvl="1" indent="-469900" eaLnBrk="1" hangingPunct="1">
              <a:buFont typeface="Wingdings" pitchFamily="2" charset="2"/>
              <a:buChar char=""/>
            </a:pPr>
            <a:r>
              <a:rPr lang="en-US" sz="3200" dirty="0" smtClean="0"/>
              <a:t>Serves as a contract between component users (clients) and developers (implementers)</a:t>
            </a:r>
          </a:p>
          <a:p>
            <a:pPr marL="469900" lvl="1" indent="-469900" eaLnBrk="1" hangingPunct="1">
              <a:buFont typeface="Wingdings" pitchFamily="2" charset="2"/>
              <a:buChar char=""/>
            </a:pPr>
            <a:endParaRPr lang="en-US" sz="3200" dirty="0" smtClean="0"/>
          </a:p>
          <a:p>
            <a:pPr marL="469900" lvl="1" indent="-469900" eaLnBrk="1" hangingPunct="1">
              <a:buFont typeface="Wingdings" pitchFamily="2" charset="2"/>
              <a:buChar char=""/>
            </a:pPr>
            <a:r>
              <a:rPr lang="en-US" sz="3200" dirty="0" smtClean="0"/>
              <a:t>Typically describes the demands on users and responsibilities for implementers</a:t>
            </a:r>
          </a:p>
          <a:p>
            <a:pPr marL="469900" lvl="1" indent="-469900" eaLnBrk="1" hangingPunct="1">
              <a:buFont typeface="Wingdings" pitchFamily="2" charset="2"/>
              <a:buChar char=""/>
            </a:pPr>
            <a:endParaRPr lang="en-US" sz="3200" dirty="0" smtClean="0"/>
          </a:p>
          <a:p>
            <a:pPr marL="469900" lvl="1" indent="-469900" eaLnBrk="1" hangingPunct="1">
              <a:buFont typeface="Wingdings" pitchFamily="2" charset="2"/>
              <a:buChar char=""/>
            </a:pPr>
            <a:r>
              <a:rPr lang="en-US" sz="3200" dirty="0" smtClean="0"/>
              <a:t>Should present the essentials in “user-oriented” terms (abstraction) and hide the inessentials (information hiding)</a:t>
            </a:r>
          </a:p>
        </p:txBody>
      </p:sp>
    </p:spTree>
    <p:extLst>
      <p:ext uri="{BB962C8B-B14F-4D97-AF65-F5344CB8AC3E}">
        <p14:creationId xmlns:p14="http://schemas.microsoft.com/office/powerpoint/2010/main" val="6417658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Basics of Mathematical Reasoning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Suppose you are verifying code for some operation </a:t>
            </a:r>
            <a:r>
              <a:rPr lang="en-US" dirty="0" smtClean="0">
                <a:solidFill>
                  <a:srgbClr val="FFFF00"/>
                </a:solidFill>
              </a:rPr>
              <a:t>P</a:t>
            </a:r>
          </a:p>
          <a:p>
            <a:pPr lvl="1"/>
            <a:r>
              <a:rPr lang="en-US" dirty="0" smtClean="0"/>
              <a:t>Assume its </a:t>
            </a:r>
            <a:r>
              <a:rPr lang="en-US" dirty="0" smtClean="0">
                <a:solidFill>
                  <a:srgbClr val="FFFF00"/>
                </a:solidFill>
              </a:rPr>
              <a:t>required</a:t>
            </a:r>
            <a:r>
              <a:rPr lang="en-US" dirty="0" smtClean="0"/>
              <a:t> clause in state 0</a:t>
            </a:r>
          </a:p>
          <a:p>
            <a:pPr lvl="1"/>
            <a:r>
              <a:rPr lang="en-US" dirty="0" smtClean="0"/>
              <a:t>Confirm its </a:t>
            </a:r>
            <a:r>
              <a:rPr lang="en-US" dirty="0" smtClean="0">
                <a:solidFill>
                  <a:srgbClr val="FFFF00"/>
                </a:solidFill>
              </a:rPr>
              <a:t>ensures</a:t>
            </a:r>
            <a:r>
              <a:rPr lang="en-US" dirty="0" smtClean="0"/>
              <a:t> clause at the end</a:t>
            </a:r>
          </a:p>
          <a:p>
            <a:endParaRPr lang="en-US" dirty="0"/>
          </a:p>
          <a:p>
            <a:r>
              <a:rPr lang="en-US" dirty="0" smtClean="0"/>
              <a:t>Suppose that </a:t>
            </a:r>
            <a:r>
              <a:rPr lang="en-US" dirty="0" smtClean="0">
                <a:solidFill>
                  <a:srgbClr val="FFFF00"/>
                </a:solidFill>
              </a:rPr>
              <a:t>P</a:t>
            </a:r>
            <a:r>
              <a:rPr lang="en-US" dirty="0" smtClean="0"/>
              <a:t> calls </a:t>
            </a:r>
            <a:r>
              <a:rPr lang="en-US" dirty="0" smtClean="0">
                <a:solidFill>
                  <a:srgbClr val="FFFF00"/>
                </a:solidFill>
              </a:rPr>
              <a:t>Q</a:t>
            </a:r>
          </a:p>
          <a:p>
            <a:pPr lvl="1"/>
            <a:r>
              <a:rPr lang="en-US" dirty="0" smtClean="0"/>
              <a:t>Confirm the </a:t>
            </a:r>
            <a:r>
              <a:rPr lang="en-US" dirty="0" smtClean="0">
                <a:solidFill>
                  <a:srgbClr val="FFFF00"/>
                </a:solidFill>
              </a:rPr>
              <a:t>requires</a:t>
            </a:r>
            <a:r>
              <a:rPr lang="en-US" dirty="0" smtClean="0"/>
              <a:t> clause of </a:t>
            </a:r>
            <a:r>
              <a:rPr lang="en-US" dirty="0" smtClean="0">
                <a:solidFill>
                  <a:srgbClr val="FFFF00"/>
                </a:solidFill>
              </a:rPr>
              <a:t>Q</a:t>
            </a:r>
            <a:r>
              <a:rPr lang="en-US" dirty="0" smtClean="0"/>
              <a:t> in the state before </a:t>
            </a:r>
            <a:r>
              <a:rPr lang="en-US" dirty="0" smtClean="0">
                <a:solidFill>
                  <a:srgbClr val="FFFF00"/>
                </a:solidFill>
              </a:rPr>
              <a:t>Q</a:t>
            </a:r>
            <a:r>
              <a:rPr lang="en-US" dirty="0" smtClean="0"/>
              <a:t> is called. Why? </a:t>
            </a:r>
          </a:p>
          <a:p>
            <a:pPr lvl="1"/>
            <a:r>
              <a:rPr lang="en-US" smtClean="0"/>
              <a:t>Assume </a:t>
            </a:r>
            <a:r>
              <a:rPr lang="en-US" dirty="0" smtClean="0"/>
              <a:t>the </a:t>
            </a:r>
            <a:r>
              <a:rPr lang="en-US" dirty="0" smtClean="0">
                <a:solidFill>
                  <a:srgbClr val="FFFF00"/>
                </a:solidFill>
              </a:rPr>
              <a:t>ensures</a:t>
            </a:r>
            <a:r>
              <a:rPr lang="en-US" dirty="0" smtClean="0"/>
              <a:t> clause of </a:t>
            </a:r>
            <a:r>
              <a:rPr lang="en-US" dirty="0" smtClean="0">
                <a:solidFill>
                  <a:srgbClr val="FFFF00"/>
                </a:solidFill>
              </a:rPr>
              <a:t>Q</a:t>
            </a:r>
            <a:r>
              <a:rPr lang="en-US" dirty="0" smtClean="0"/>
              <a:t> in the state after </a:t>
            </a:r>
            <a:r>
              <a:rPr lang="en-US" dirty="0" smtClean="0">
                <a:solidFill>
                  <a:srgbClr val="FFFF00"/>
                </a:solidFill>
              </a:rPr>
              <a:t>Q</a:t>
            </a:r>
            <a:r>
              <a:rPr lang="en-US" dirty="0" smtClean="0"/>
              <a:t>. Why?</a:t>
            </a:r>
          </a:p>
          <a:p>
            <a:endParaRPr lang="en-US" dirty="0"/>
          </a:p>
          <a:p>
            <a:r>
              <a:rPr lang="en-US" dirty="0" smtClean="0"/>
              <a:t>Prove assertions to be confirmed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 315                                                                             Spring 2011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A528E-FDEF-49AA-A19C-D4FF997D1413}" type="slidenum">
              <a:rPr lang="en-US" smtClean="0"/>
              <a:pPr/>
              <a:t>30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89004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Mathematical Reasoning:</a:t>
            </a:r>
            <a:br>
              <a:rPr lang="en-US" dirty="0" smtClean="0"/>
            </a:br>
            <a:r>
              <a:rPr lang="en-US" dirty="0" smtClean="0">
                <a:solidFill>
                  <a:srgbClr val="FFFF00"/>
                </a:solidFill>
              </a:rPr>
              <a:t>Example 2 – Prove Correctness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Spec:</a:t>
            </a:r>
          </a:p>
          <a:p>
            <a:pPr marL="457200" lvl="1" indent="0">
              <a:buNone/>
            </a:pPr>
            <a:r>
              <a:rPr lang="en-US" dirty="0"/>
              <a:t>	</a:t>
            </a:r>
            <a:r>
              <a:rPr lang="en-US" dirty="0" smtClean="0">
                <a:solidFill>
                  <a:srgbClr val="FFFF00"/>
                </a:solidFill>
              </a:rPr>
              <a:t>Operation</a:t>
            </a:r>
            <a:r>
              <a:rPr lang="en-US" dirty="0" smtClean="0"/>
              <a:t> </a:t>
            </a:r>
            <a:r>
              <a:rPr lang="en-US" dirty="0" err="1" smtClean="0"/>
              <a:t>Do_Nothing</a:t>
            </a:r>
            <a:r>
              <a:rPr lang="en-US" dirty="0" smtClean="0"/>
              <a:t> (</a:t>
            </a:r>
            <a:r>
              <a:rPr lang="en-US" dirty="0" smtClean="0">
                <a:solidFill>
                  <a:srgbClr val="FFFF00"/>
                </a:solidFill>
              </a:rPr>
              <a:t>updates</a:t>
            </a:r>
            <a:r>
              <a:rPr lang="en-US" dirty="0" smtClean="0"/>
              <a:t> I: Integer);</a:t>
            </a:r>
          </a:p>
          <a:p>
            <a:pPr marL="457200" lvl="1" indent="0">
              <a:buNone/>
            </a:pPr>
            <a:r>
              <a:rPr lang="en-US" dirty="0"/>
              <a:t>	</a:t>
            </a:r>
            <a:r>
              <a:rPr lang="en-US" dirty="0" smtClean="0"/>
              <a:t>	</a:t>
            </a:r>
            <a:r>
              <a:rPr lang="en-US" dirty="0" smtClean="0">
                <a:solidFill>
                  <a:srgbClr val="FFFF00"/>
                </a:solidFill>
              </a:rPr>
              <a:t>ensures</a:t>
            </a:r>
            <a:r>
              <a:rPr lang="en-US" dirty="0" smtClean="0"/>
              <a:t> I = #I;</a:t>
            </a:r>
          </a:p>
          <a:p>
            <a:pPr marL="457200" lvl="1" indent="0">
              <a:buNone/>
            </a:pPr>
            <a:endParaRPr lang="en-US" dirty="0"/>
          </a:p>
          <a:p>
            <a:pPr marL="457200" lvl="1" indent="0">
              <a:buNone/>
            </a:pPr>
            <a:r>
              <a:rPr lang="en-US" dirty="0" smtClean="0"/>
              <a:t>	Code:</a:t>
            </a:r>
          </a:p>
          <a:p>
            <a:pPr marL="457200" lvl="1" indent="0">
              <a:buNone/>
            </a:pPr>
            <a:r>
              <a:rPr lang="en-US" dirty="0" smtClean="0"/>
              <a:t>		</a:t>
            </a:r>
            <a:r>
              <a:rPr lang="en-US" dirty="0" smtClean="0">
                <a:solidFill>
                  <a:srgbClr val="FFFF00"/>
                </a:solidFill>
              </a:rPr>
              <a:t>If</a:t>
            </a:r>
            <a:r>
              <a:rPr lang="en-US" dirty="0" smtClean="0"/>
              <a:t> (I &lt; </a:t>
            </a:r>
            <a:r>
              <a:rPr lang="en-US" dirty="0" err="1" smtClean="0"/>
              <a:t>Max_Int</a:t>
            </a:r>
            <a:r>
              <a:rPr lang="en-US" dirty="0" smtClean="0"/>
              <a:t>()) </a:t>
            </a:r>
            <a:r>
              <a:rPr lang="en-US" dirty="0" smtClean="0">
                <a:solidFill>
                  <a:srgbClr val="FFFF00"/>
                </a:solidFill>
              </a:rPr>
              <a:t>then</a:t>
            </a:r>
            <a:r>
              <a:rPr lang="en-US" dirty="0"/>
              <a:t>	</a:t>
            </a:r>
            <a:r>
              <a:rPr lang="en-US" dirty="0" smtClean="0"/>
              <a:t>	</a:t>
            </a:r>
          </a:p>
          <a:p>
            <a:pPr marL="457200" lvl="1" indent="0">
              <a:buNone/>
            </a:pPr>
            <a:r>
              <a:rPr lang="en-US" dirty="0" smtClean="0"/>
              <a:t>			Increment(I);</a:t>
            </a:r>
          </a:p>
          <a:p>
            <a:pPr marL="457200" lvl="1" indent="0">
              <a:buNone/>
            </a:pPr>
            <a:r>
              <a:rPr lang="en-US" dirty="0" smtClean="0"/>
              <a:t>	</a:t>
            </a:r>
            <a:r>
              <a:rPr lang="en-US" dirty="0"/>
              <a:t>	</a:t>
            </a:r>
            <a:r>
              <a:rPr lang="en-US" dirty="0" smtClean="0"/>
              <a:t>	Decrement(I);</a:t>
            </a:r>
          </a:p>
          <a:p>
            <a:pPr marL="457200" lvl="1" indent="0">
              <a:buNone/>
            </a:pPr>
            <a:r>
              <a:rPr lang="en-US" dirty="0"/>
              <a:t>	</a:t>
            </a:r>
            <a:r>
              <a:rPr lang="en-US" dirty="0" smtClean="0"/>
              <a:t>	</a:t>
            </a:r>
            <a:r>
              <a:rPr lang="en-US" dirty="0" smtClean="0">
                <a:solidFill>
                  <a:srgbClr val="FFFF00"/>
                </a:solidFill>
              </a:rPr>
              <a:t>end</a:t>
            </a:r>
            <a:r>
              <a:rPr lang="en-US" dirty="0" smtClean="0"/>
              <a:t>;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 315                                                                             Spring 2011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A528E-FDEF-49AA-A19C-D4FF997D1413}" type="slidenum">
              <a:rPr lang="en-US" smtClean="0"/>
              <a:pPr/>
              <a:t>31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41280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Mathematical Reasoning:</a:t>
            </a:r>
            <a:br>
              <a:rPr lang="en-US" dirty="0" smtClean="0"/>
            </a:br>
            <a:r>
              <a:rPr lang="en-US" dirty="0" smtClean="0">
                <a:solidFill>
                  <a:srgbClr val="FFFF00"/>
                </a:solidFill>
              </a:rPr>
              <a:t>Example 2 – Prove Correctness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These specs are the same</a:t>
            </a:r>
          </a:p>
          <a:p>
            <a:endParaRPr lang="en-US" dirty="0" smtClean="0"/>
          </a:p>
          <a:p>
            <a:r>
              <a:rPr lang="en-US" dirty="0" smtClean="0"/>
              <a:t>Spec:</a:t>
            </a:r>
          </a:p>
          <a:p>
            <a:pPr marL="457200" lvl="1" indent="0">
              <a:buNone/>
            </a:pPr>
            <a:r>
              <a:rPr lang="en-US" dirty="0"/>
              <a:t>	</a:t>
            </a:r>
            <a:r>
              <a:rPr lang="en-US" dirty="0" smtClean="0">
                <a:solidFill>
                  <a:srgbClr val="FFFF00"/>
                </a:solidFill>
              </a:rPr>
              <a:t>Operation</a:t>
            </a:r>
            <a:r>
              <a:rPr lang="en-US" dirty="0" smtClean="0"/>
              <a:t> </a:t>
            </a:r>
            <a:r>
              <a:rPr lang="en-US" dirty="0" err="1" smtClean="0"/>
              <a:t>Do_Nothing</a:t>
            </a:r>
            <a:r>
              <a:rPr lang="en-US" dirty="0" smtClean="0"/>
              <a:t> (</a:t>
            </a:r>
            <a:r>
              <a:rPr lang="en-US" dirty="0" smtClean="0">
                <a:solidFill>
                  <a:srgbClr val="FFFF00"/>
                </a:solidFill>
              </a:rPr>
              <a:t>updates</a:t>
            </a:r>
            <a:r>
              <a:rPr lang="en-US" dirty="0" smtClean="0"/>
              <a:t> I: Integer);</a:t>
            </a:r>
          </a:p>
          <a:p>
            <a:pPr marL="457200" lvl="1" indent="0">
              <a:buNone/>
            </a:pPr>
            <a:r>
              <a:rPr lang="en-US" dirty="0"/>
              <a:t>	</a:t>
            </a:r>
            <a:r>
              <a:rPr lang="en-US" dirty="0" smtClean="0"/>
              <a:t>	</a:t>
            </a:r>
            <a:r>
              <a:rPr lang="en-US" dirty="0" smtClean="0">
                <a:solidFill>
                  <a:srgbClr val="FFFF00"/>
                </a:solidFill>
              </a:rPr>
              <a:t>ensures</a:t>
            </a:r>
            <a:r>
              <a:rPr lang="en-US" dirty="0" smtClean="0"/>
              <a:t> I = #I;</a:t>
            </a:r>
          </a:p>
          <a:p>
            <a:endParaRPr lang="en-US" dirty="0" smtClean="0"/>
          </a:p>
          <a:p>
            <a:r>
              <a:rPr lang="en-US" dirty="0"/>
              <a:t>Spec:</a:t>
            </a:r>
          </a:p>
          <a:p>
            <a:pPr marL="457200" lvl="1" indent="0">
              <a:buNone/>
            </a:pPr>
            <a:r>
              <a:rPr lang="en-US" dirty="0"/>
              <a:t>	</a:t>
            </a:r>
            <a:r>
              <a:rPr lang="en-US" dirty="0">
                <a:solidFill>
                  <a:srgbClr val="FFFF00"/>
                </a:solidFill>
              </a:rPr>
              <a:t>Operation</a:t>
            </a:r>
            <a:r>
              <a:rPr lang="en-US" dirty="0"/>
              <a:t> </a:t>
            </a:r>
            <a:r>
              <a:rPr lang="en-US" dirty="0" err="1"/>
              <a:t>Do_Nothing</a:t>
            </a:r>
            <a:r>
              <a:rPr lang="en-US" dirty="0"/>
              <a:t> </a:t>
            </a:r>
            <a:r>
              <a:rPr lang="en-US" dirty="0" smtClean="0"/>
              <a:t>(</a:t>
            </a:r>
            <a:r>
              <a:rPr lang="en-US" dirty="0" smtClean="0">
                <a:solidFill>
                  <a:srgbClr val="FFFF00"/>
                </a:solidFill>
              </a:rPr>
              <a:t>restores </a:t>
            </a:r>
            <a:r>
              <a:rPr lang="en-US" dirty="0" smtClean="0"/>
              <a:t>I</a:t>
            </a:r>
            <a:r>
              <a:rPr lang="en-US" dirty="0"/>
              <a:t>: Integer);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 315                                                                             Spring 2011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A528E-FDEF-49AA-A19C-D4FF997D1413}" type="slidenum">
              <a:rPr lang="en-US" smtClean="0"/>
              <a:pPr/>
              <a:t>32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67822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Mathematical Reasoning:</a:t>
            </a:r>
            <a:br>
              <a:rPr lang="en-US" dirty="0"/>
            </a:br>
            <a:r>
              <a:rPr lang="en-US" dirty="0" smtClean="0">
                <a:solidFill>
                  <a:srgbClr val="FFFF00"/>
                </a:solidFill>
              </a:rPr>
              <a:t>Example 2 </a:t>
            </a:r>
            <a:r>
              <a:rPr lang="en-US" dirty="0">
                <a:solidFill>
                  <a:srgbClr val="FFFF00"/>
                </a:solidFill>
              </a:rPr>
              <a:t>– Prove Correctness</a:t>
            </a: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32034095"/>
              </p:ext>
            </p:extLst>
          </p:nvPr>
        </p:nvGraphicFramePr>
        <p:xfrm>
          <a:off x="457200" y="1716903"/>
          <a:ext cx="8229600" cy="3708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3697"/>
                <a:gridCol w="2347784"/>
                <a:gridCol w="2063578"/>
                <a:gridCol w="1717590"/>
                <a:gridCol w="1556951"/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Condition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Assume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Confirm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If (I &lt; </a:t>
                      </a:r>
                      <a:r>
                        <a:rPr lang="en-US" dirty="0" err="1" smtClean="0"/>
                        <a:t>Max_Int</a:t>
                      </a:r>
                      <a:r>
                        <a:rPr lang="en-US" dirty="0" smtClean="0"/>
                        <a:t>())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    Increment (I);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    Decrement</a:t>
                      </a:r>
                      <a:r>
                        <a:rPr lang="en-US" baseline="0" dirty="0" smtClean="0"/>
                        <a:t> (I);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End;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solidFill>
                            <a:srgbClr val="002060"/>
                          </a:solidFill>
                        </a:rPr>
                        <a:t>I4 = I0</a:t>
                      </a: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 315                                                                             Spring 2011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A528E-FDEF-49AA-A19C-D4FF997D1413}" type="slidenum">
              <a:rPr lang="en-US" smtClean="0"/>
              <a:pPr/>
              <a:t>33</a:t>
            </a:fld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0" y="1091340"/>
            <a:ext cx="9144000" cy="461665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Establish the goals in state-oriented terms using a table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0838927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Mathematical Reasoning:</a:t>
            </a:r>
            <a:br>
              <a:rPr lang="en-US" dirty="0"/>
            </a:br>
            <a:r>
              <a:rPr lang="en-US" dirty="0" smtClean="0">
                <a:solidFill>
                  <a:srgbClr val="FFFF00"/>
                </a:solidFill>
              </a:rPr>
              <a:t>Example 2 </a:t>
            </a:r>
            <a:r>
              <a:rPr lang="en-US" dirty="0">
                <a:solidFill>
                  <a:srgbClr val="FFFF00"/>
                </a:solidFill>
              </a:rPr>
              <a:t>– Prove Correctness</a:t>
            </a: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30928744"/>
              </p:ext>
            </p:extLst>
          </p:nvPr>
        </p:nvGraphicFramePr>
        <p:xfrm>
          <a:off x="457200" y="1716903"/>
          <a:ext cx="8229600" cy="3708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3697"/>
                <a:gridCol w="2347784"/>
                <a:gridCol w="2063578"/>
                <a:gridCol w="1717590"/>
                <a:gridCol w="1556951"/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Condition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Assume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Confirm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If (I &lt; </a:t>
                      </a:r>
                      <a:r>
                        <a:rPr lang="en-US" dirty="0" err="1" smtClean="0"/>
                        <a:t>Max_Int</a:t>
                      </a:r>
                      <a:r>
                        <a:rPr lang="en-US" dirty="0" smtClean="0"/>
                        <a:t>())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I0 &lt; </a:t>
                      </a:r>
                      <a:r>
                        <a:rPr lang="en-US" dirty="0" err="1" smtClean="0"/>
                        <a:t>max_int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    Increment (I);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I0 &lt; </a:t>
                      </a:r>
                      <a:r>
                        <a:rPr lang="en-US" dirty="0" err="1" smtClean="0"/>
                        <a:t>max_int</a:t>
                      </a:r>
                      <a:endParaRPr 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    Decrement</a:t>
                      </a:r>
                      <a:r>
                        <a:rPr lang="en-US" baseline="0" dirty="0" smtClean="0"/>
                        <a:t> (I);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I0 &lt; </a:t>
                      </a:r>
                      <a:r>
                        <a:rPr lang="en-US" dirty="0" err="1" smtClean="0"/>
                        <a:t>max_int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End;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solidFill>
                            <a:srgbClr val="002060"/>
                          </a:solidFill>
                        </a:rPr>
                        <a:t>I4 = I0</a:t>
                      </a: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 315                                                                             Spring 2011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A528E-FDEF-49AA-A19C-D4FF997D1413}" type="slidenum">
              <a:rPr lang="en-US" smtClean="0"/>
              <a:pPr/>
              <a:t>34</a:t>
            </a:fld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0" y="1091340"/>
            <a:ext cx="9144000" cy="461665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Establish the conditions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8004869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Mathematical Reasoning:</a:t>
            </a:r>
            <a:br>
              <a:rPr lang="en-US" dirty="0"/>
            </a:br>
            <a:r>
              <a:rPr lang="en-US" dirty="0" smtClean="0">
                <a:solidFill>
                  <a:srgbClr val="FFFF00"/>
                </a:solidFill>
              </a:rPr>
              <a:t>Example 2 </a:t>
            </a:r>
            <a:r>
              <a:rPr lang="en-US" dirty="0">
                <a:solidFill>
                  <a:srgbClr val="FFFF00"/>
                </a:solidFill>
              </a:rPr>
              <a:t>– Prove Correctness</a:t>
            </a: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02117167"/>
              </p:ext>
            </p:extLst>
          </p:nvPr>
        </p:nvGraphicFramePr>
        <p:xfrm>
          <a:off x="457200" y="1716903"/>
          <a:ext cx="8229600" cy="4079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3697"/>
                <a:gridCol w="2347784"/>
                <a:gridCol w="2051222"/>
                <a:gridCol w="1729946"/>
                <a:gridCol w="1556951"/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Condition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Assume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Confirm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If (I &lt; </a:t>
                      </a:r>
                      <a:r>
                        <a:rPr lang="en-US" dirty="0" err="1" smtClean="0"/>
                        <a:t>Max_Int</a:t>
                      </a:r>
                      <a:r>
                        <a:rPr lang="en-US" dirty="0" smtClean="0"/>
                        <a:t>())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I0 &lt; </a:t>
                      </a:r>
                      <a:r>
                        <a:rPr lang="en-US" dirty="0" err="1" smtClean="0"/>
                        <a:t>max_int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    Increment (I);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I0 &lt; </a:t>
                      </a:r>
                      <a:r>
                        <a:rPr lang="en-US" dirty="0" err="1" smtClean="0"/>
                        <a:t>max_int</a:t>
                      </a:r>
                      <a:endParaRPr 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    Decrement</a:t>
                      </a:r>
                      <a:r>
                        <a:rPr lang="en-US" baseline="0" dirty="0" smtClean="0"/>
                        <a:t> (I);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I0 &lt; </a:t>
                      </a:r>
                      <a:r>
                        <a:rPr lang="en-US" dirty="0" err="1" smtClean="0"/>
                        <a:t>max_int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End;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4.1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not(I0</a:t>
                      </a:r>
                      <a:r>
                        <a:rPr lang="en-US" baseline="0" dirty="0" smtClean="0"/>
                        <a:t> &lt; </a:t>
                      </a:r>
                      <a:r>
                        <a:rPr lang="en-US" baseline="0" dirty="0" err="1" smtClean="0"/>
                        <a:t>max_int</a:t>
                      </a:r>
                      <a:r>
                        <a:rPr lang="en-US" baseline="0" dirty="0" smtClean="0"/>
                        <a:t>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I4</a:t>
                      </a:r>
                      <a:r>
                        <a:rPr lang="en-US" baseline="0" dirty="0" smtClean="0"/>
                        <a:t> = I0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solidFill>
                            <a:srgbClr val="002060"/>
                          </a:solidFill>
                        </a:rPr>
                        <a:t>I4 = I0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4.2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I0 &lt; </a:t>
                      </a:r>
                      <a:r>
                        <a:rPr lang="en-US" dirty="0" err="1" smtClean="0"/>
                        <a:t>max_int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I4 = I3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solidFill>
                            <a:srgbClr val="002060"/>
                          </a:solidFill>
                        </a:rPr>
                        <a:t>I4 = I0</a:t>
                      </a: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 315                                                                             Spring 2011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A528E-FDEF-49AA-A19C-D4FF997D1413}" type="slidenum">
              <a:rPr lang="en-US" smtClean="0"/>
              <a:pPr/>
              <a:t>35</a:t>
            </a:fld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0" y="1091340"/>
            <a:ext cx="9144000" cy="461665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Establish sub-goals for different conditions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597319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Mathematical Reasoning:</a:t>
            </a:r>
            <a:br>
              <a:rPr lang="en-US" dirty="0"/>
            </a:br>
            <a:r>
              <a:rPr lang="en-US" dirty="0" smtClean="0">
                <a:solidFill>
                  <a:srgbClr val="FFFF00"/>
                </a:solidFill>
              </a:rPr>
              <a:t>Example 2 </a:t>
            </a:r>
            <a:r>
              <a:rPr lang="en-US" dirty="0">
                <a:solidFill>
                  <a:srgbClr val="FFFF00"/>
                </a:solidFill>
              </a:rPr>
              <a:t>– Prove Correctness</a:t>
            </a: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92130917"/>
              </p:ext>
            </p:extLst>
          </p:nvPr>
        </p:nvGraphicFramePr>
        <p:xfrm>
          <a:off x="457200" y="1716903"/>
          <a:ext cx="8229600" cy="4079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3697"/>
                <a:gridCol w="2347784"/>
                <a:gridCol w="2051222"/>
                <a:gridCol w="1729946"/>
                <a:gridCol w="1556951"/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Condition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Assume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Confirm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If (I &lt; </a:t>
                      </a:r>
                      <a:r>
                        <a:rPr lang="en-US" dirty="0" err="1" smtClean="0"/>
                        <a:t>Max_Int</a:t>
                      </a:r>
                      <a:r>
                        <a:rPr lang="en-US" dirty="0" smtClean="0"/>
                        <a:t>())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I0 &lt; </a:t>
                      </a:r>
                      <a:r>
                        <a:rPr lang="en-US" dirty="0" err="1" smtClean="0"/>
                        <a:t>max_int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I1 = I0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    Increment (I);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I0 &lt; </a:t>
                      </a:r>
                      <a:r>
                        <a:rPr lang="en-US" dirty="0" err="1" smtClean="0"/>
                        <a:t>max_int</a:t>
                      </a:r>
                      <a:endParaRPr 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I2 = I1 + 1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    Decrement</a:t>
                      </a:r>
                      <a:r>
                        <a:rPr lang="en-US" baseline="0" dirty="0" smtClean="0"/>
                        <a:t> (I);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I0 &lt; </a:t>
                      </a:r>
                      <a:r>
                        <a:rPr lang="en-US" dirty="0" err="1" smtClean="0"/>
                        <a:t>max_int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I3 = I2 - 1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End;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4.1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not(I0</a:t>
                      </a:r>
                      <a:r>
                        <a:rPr lang="en-US" baseline="0" dirty="0" smtClean="0"/>
                        <a:t> &lt; </a:t>
                      </a:r>
                      <a:r>
                        <a:rPr lang="en-US" baseline="0" dirty="0" err="1" smtClean="0"/>
                        <a:t>max_int</a:t>
                      </a:r>
                      <a:r>
                        <a:rPr lang="en-US" baseline="0" dirty="0" smtClean="0"/>
                        <a:t>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I4</a:t>
                      </a:r>
                      <a:r>
                        <a:rPr lang="en-US" baseline="0" dirty="0" smtClean="0"/>
                        <a:t> = I0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solidFill>
                            <a:srgbClr val="002060"/>
                          </a:solidFill>
                        </a:rPr>
                        <a:t>I4 = I0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4.2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I0 &lt; </a:t>
                      </a:r>
                      <a:r>
                        <a:rPr lang="en-US" dirty="0" err="1" smtClean="0"/>
                        <a:t>max_int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I4 = I3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solidFill>
                            <a:srgbClr val="002060"/>
                          </a:solidFill>
                        </a:rPr>
                        <a:t>I4 = I0</a:t>
                      </a: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 315                                                                             Spring 2011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A528E-FDEF-49AA-A19C-D4FF997D1413}" type="slidenum">
              <a:rPr lang="en-US" smtClean="0"/>
              <a:pPr/>
              <a:t>36</a:t>
            </a:fld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0" y="1091340"/>
            <a:ext cx="9144000" cy="461665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Fill in other assumptions and obligations as before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1754875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Mathematical Reasoning:</a:t>
            </a:r>
            <a:br>
              <a:rPr lang="en-US" dirty="0"/>
            </a:br>
            <a:r>
              <a:rPr lang="en-US" dirty="0">
                <a:solidFill>
                  <a:srgbClr val="FFFF00"/>
                </a:solidFill>
              </a:rPr>
              <a:t>Example 2 – Prove Correctness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Prove the </a:t>
            </a:r>
            <a:r>
              <a:rPr lang="en-US" dirty="0" err="1" smtClean="0"/>
              <a:t>subgoal</a:t>
            </a:r>
            <a:r>
              <a:rPr lang="en-US" dirty="0" smtClean="0"/>
              <a:t>(s)</a:t>
            </a:r>
          </a:p>
          <a:p>
            <a:endParaRPr lang="en-US" dirty="0"/>
          </a:p>
          <a:p>
            <a:r>
              <a:rPr lang="en-US" dirty="0" smtClean="0"/>
              <a:t>4.1 Case: not(I0 &lt; </a:t>
            </a:r>
            <a:r>
              <a:rPr lang="en-US" dirty="0" err="1" smtClean="0"/>
              <a:t>max_int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Prove I4 = I0</a:t>
            </a:r>
          </a:p>
          <a:p>
            <a:pPr lvl="1"/>
            <a:r>
              <a:rPr lang="en-US" dirty="0" smtClean="0"/>
              <a:t>True from assumption</a:t>
            </a:r>
          </a:p>
          <a:p>
            <a:endParaRPr lang="en-US" dirty="0"/>
          </a:p>
          <a:p>
            <a:r>
              <a:rPr lang="en-US" dirty="0" smtClean="0"/>
              <a:t>4.2 Case: (I0 &lt; </a:t>
            </a:r>
            <a:r>
              <a:rPr lang="en-US" dirty="0" err="1" smtClean="0"/>
              <a:t>max_int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Prove I4 = I0</a:t>
            </a:r>
          </a:p>
          <a:p>
            <a:pPr lvl="2"/>
            <a:r>
              <a:rPr lang="en-US" dirty="0" smtClean="0"/>
              <a:t>Prove: I3 = I0		(assumption in state 4)</a:t>
            </a:r>
          </a:p>
          <a:p>
            <a:pPr lvl="2"/>
            <a:r>
              <a:rPr lang="en-US" dirty="0" smtClean="0"/>
              <a:t>Prove: (I2 – 1) = I0		(assumption in state 3)</a:t>
            </a:r>
          </a:p>
          <a:p>
            <a:pPr lvl="2"/>
            <a:r>
              <a:rPr lang="en-US" dirty="0" smtClean="0"/>
              <a:t>…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 315                                                                             Spring 2011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A528E-FDEF-49AA-A19C-D4FF997D1413}" type="slidenum">
              <a:rPr lang="en-US" smtClean="0"/>
              <a:pPr/>
              <a:t>37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40509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Mathematical Reasoning:</a:t>
            </a:r>
            <a:br>
              <a:rPr lang="en-US" dirty="0"/>
            </a:br>
            <a:r>
              <a:rPr lang="en-US" dirty="0">
                <a:solidFill>
                  <a:srgbClr val="FFFF00"/>
                </a:solidFill>
              </a:rPr>
              <a:t>Example 2 – Prove Correctness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For the condition (I0 &lt; </a:t>
            </a:r>
            <a:r>
              <a:rPr lang="en-US" dirty="0" err="1" smtClean="0"/>
              <a:t>max_int</a:t>
            </a:r>
            <a:r>
              <a:rPr lang="en-US" dirty="0" smtClean="0"/>
              <a:t>), additional proofs are needed</a:t>
            </a:r>
          </a:p>
          <a:p>
            <a:endParaRPr lang="en-US" dirty="0"/>
          </a:p>
          <a:p>
            <a:r>
              <a:rPr lang="en-US" dirty="0" smtClean="0"/>
              <a:t>These proofs of assertion to be confirmed in States 1 and 2 are left as exercises.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 315                                                                             Spring 2011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A528E-FDEF-49AA-A19C-D4FF997D1413}" type="slidenum">
              <a:rPr lang="en-US" smtClean="0"/>
              <a:pPr/>
              <a:t>38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26804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Informal Specification:</a:t>
            </a:r>
            <a:br>
              <a:rPr lang="en-US" dirty="0" smtClean="0"/>
            </a:br>
            <a:r>
              <a:rPr lang="en-US" dirty="0" smtClean="0">
                <a:solidFill>
                  <a:srgbClr val="FFFF00"/>
                </a:solidFill>
              </a:rPr>
              <a:t>Examples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C++ STL Template specifications</a:t>
            </a:r>
          </a:p>
          <a:p>
            <a:r>
              <a:rPr lang="en-US" dirty="0" smtClean="0"/>
              <a:t>Java </a:t>
            </a:r>
            <a:r>
              <a:rPr lang="en-US" dirty="0" err="1" smtClean="0"/>
              <a:t>util</a:t>
            </a:r>
            <a:r>
              <a:rPr lang="en-US" dirty="0" smtClean="0"/>
              <a:t> component specifications</a:t>
            </a:r>
          </a:p>
          <a:p>
            <a:pPr lvl="1"/>
            <a:r>
              <a:rPr lang="en-US" sz="2600" dirty="0">
                <a:hlinkClick r:id="rId2"/>
              </a:rPr>
              <a:t>http://</a:t>
            </a:r>
            <a:r>
              <a:rPr lang="en-US" sz="2600" dirty="0" smtClean="0">
                <a:hlinkClick r:id="rId2"/>
              </a:rPr>
              <a:t>doc.java.sun.com/DocWeb/api/java.util.Stack</a:t>
            </a:r>
            <a:endParaRPr lang="en-US" sz="2600" dirty="0" smtClean="0"/>
          </a:p>
          <a:p>
            <a:pPr lvl="1"/>
            <a:r>
              <a:rPr lang="en-US" sz="2600" dirty="0">
                <a:hlinkClick r:id="rId3"/>
              </a:rPr>
              <a:t>http://doc.java.sun.com/DocWeb/api/java.util.Queue</a:t>
            </a:r>
            <a:endParaRPr lang="en-US" dirty="0" smtClean="0"/>
          </a:p>
          <a:p>
            <a:endParaRPr lang="en-US" dirty="0"/>
          </a:p>
          <a:p>
            <a:r>
              <a:rPr lang="en-US" dirty="0" smtClean="0"/>
              <a:t>Questions for discussion</a:t>
            </a:r>
          </a:p>
          <a:p>
            <a:pPr lvl="1"/>
            <a:r>
              <a:rPr lang="en-US" dirty="0" smtClean="0"/>
              <a:t>Do they support information hiding?</a:t>
            </a:r>
          </a:p>
          <a:p>
            <a:pPr lvl="1"/>
            <a:r>
              <a:rPr lang="en-US" dirty="0" smtClean="0"/>
              <a:t>Do they support abstraction?</a:t>
            </a:r>
          </a:p>
          <a:p>
            <a:pPr lvl="1"/>
            <a:r>
              <a:rPr lang="en-US" dirty="0" smtClean="0"/>
              <a:t>Can they generalize?</a:t>
            </a:r>
          </a:p>
          <a:p>
            <a:pPr lvl="1"/>
            <a:r>
              <a:rPr lang="en-US" dirty="0" smtClean="0"/>
              <a:t>Is it possible to make them unambiguous?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2043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Informal Specifications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Straightforward descriptions</a:t>
            </a:r>
          </a:p>
          <a:p>
            <a:pPr lvl="1"/>
            <a:r>
              <a:rPr lang="en-US" dirty="0" smtClean="0">
                <a:solidFill>
                  <a:srgbClr val="FFFF00"/>
                </a:solidFill>
              </a:rPr>
              <a:t>Push</a:t>
            </a:r>
            <a:r>
              <a:rPr lang="en-US" dirty="0" smtClean="0"/>
              <a:t> pushes an object on a stack</a:t>
            </a:r>
          </a:p>
          <a:p>
            <a:pPr lvl="1"/>
            <a:r>
              <a:rPr lang="en-US" dirty="0" smtClean="0"/>
              <a:t>How much do they help?</a:t>
            </a:r>
          </a:p>
          <a:p>
            <a:endParaRPr lang="en-US" dirty="0"/>
          </a:p>
          <a:p>
            <a:r>
              <a:rPr lang="en-US" dirty="0" smtClean="0"/>
              <a:t>Use of metaphors</a:t>
            </a:r>
          </a:p>
          <a:p>
            <a:pPr lvl="1"/>
            <a:r>
              <a:rPr lang="en-US" dirty="0" smtClean="0"/>
              <a:t>A </a:t>
            </a:r>
            <a:r>
              <a:rPr lang="en-US" dirty="0" smtClean="0">
                <a:solidFill>
                  <a:srgbClr val="FFFF00"/>
                </a:solidFill>
              </a:rPr>
              <a:t>Queue</a:t>
            </a:r>
            <a:r>
              <a:rPr lang="en-US" dirty="0" smtClean="0"/>
              <a:t> is like a line at a fast food restaurant</a:t>
            </a:r>
          </a:p>
          <a:p>
            <a:pPr lvl="1"/>
            <a:r>
              <a:rPr lang="en-US" dirty="0" smtClean="0"/>
              <a:t>Do they generalize?</a:t>
            </a:r>
          </a:p>
          <a:p>
            <a:endParaRPr lang="en-US" dirty="0"/>
          </a:p>
          <a:p>
            <a:r>
              <a:rPr lang="en-US" dirty="0" smtClean="0"/>
              <a:t>Use of implementation details</a:t>
            </a:r>
          </a:p>
          <a:p>
            <a:pPr lvl="1"/>
            <a:r>
              <a:rPr lang="en-US" dirty="0" smtClean="0">
                <a:solidFill>
                  <a:srgbClr val="FFFF00"/>
                </a:solidFill>
              </a:rPr>
              <a:t>Push</a:t>
            </a:r>
            <a:r>
              <a:rPr lang="en-US" dirty="0" smtClean="0"/>
              <a:t> behaves like </a:t>
            </a:r>
            <a:r>
              <a:rPr lang="en-US" dirty="0" err="1" smtClean="0"/>
              <a:t>AddElement</a:t>
            </a:r>
            <a:r>
              <a:rPr lang="en-US" dirty="0" smtClean="0"/>
              <a:t> method on Vector</a:t>
            </a:r>
          </a:p>
          <a:p>
            <a:pPr lvl="1"/>
            <a:r>
              <a:rPr lang="en-US" dirty="0" smtClean="0"/>
              <a:t>Is this appropriate for a user-oriented cover story?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 315                                                                             Spring 2011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A528E-FDEF-49AA-A19C-D4FF997D1413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92670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Informal Specifications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See Bertrand Meyer’s article on Formal Specifications in </a:t>
            </a:r>
            <a:r>
              <a:rPr lang="en-US" i="1" dirty="0" smtClean="0"/>
              <a:t>IEEE </a:t>
            </a:r>
            <a:r>
              <a:rPr lang="en-US" i="1" dirty="0" smtClean="0"/>
              <a:t>Computer:</a:t>
            </a:r>
          </a:p>
          <a:p>
            <a:endParaRPr lang="en-US" i="1" dirty="0" smtClean="0"/>
          </a:p>
          <a:p>
            <a:r>
              <a:rPr lang="en-US" i="1" dirty="0" smtClean="0"/>
              <a:t>http</a:t>
            </a:r>
            <a:r>
              <a:rPr lang="en-US" i="1" dirty="0"/>
              <a:t>://se.ethz.ch/~meyer/publications/ieee/formalism.pdf</a:t>
            </a:r>
            <a:endParaRPr lang="en-US" i="1" dirty="0" smtClean="0"/>
          </a:p>
          <a:p>
            <a:endParaRPr lang="en-US" i="1" dirty="0"/>
          </a:p>
          <a:p>
            <a:r>
              <a:rPr lang="en-US" dirty="0" smtClean="0"/>
              <a:t>Problems with even very carefully designed informal specs</a:t>
            </a:r>
          </a:p>
          <a:p>
            <a:pPr lvl="1"/>
            <a:r>
              <a:rPr lang="en-US" dirty="0" smtClean="0"/>
              <a:t>Contradiction</a:t>
            </a:r>
          </a:p>
          <a:p>
            <a:pPr lvl="1"/>
            <a:r>
              <a:rPr lang="en-US" dirty="0" smtClean="0"/>
              <a:t>Noise</a:t>
            </a:r>
          </a:p>
          <a:p>
            <a:pPr lvl="1"/>
            <a:r>
              <a:rPr lang="en-US" dirty="0" smtClean="0"/>
              <a:t>…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 315                                                                             Spring 2011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A528E-FDEF-49AA-A19C-D4FF997D1413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09177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Formal Interface Specification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Communicates precisely the demands and responsibilities to component users and developers</a:t>
            </a:r>
          </a:p>
          <a:p>
            <a:endParaRPr lang="en-US" dirty="0"/>
          </a:p>
          <a:p>
            <a:r>
              <a:rPr lang="en-US" dirty="0" smtClean="0"/>
              <a:t>Allows for independent development of client and implementation components in parallel in a team environment</a:t>
            </a:r>
          </a:p>
          <a:p>
            <a:endParaRPr lang="en-US" dirty="0"/>
          </a:p>
          <a:p>
            <a:r>
              <a:rPr lang="en-US" dirty="0" smtClean="0"/>
              <a:t>Minimizes integration costs	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 315                                                                             Spring 2011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A528E-FDEF-49AA-A19C-D4FF997D1413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57088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Reasoning Benefits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Formal Specifications make it possible to formally reason about correctness of software</a:t>
            </a:r>
          </a:p>
          <a:p>
            <a:endParaRPr lang="en-US" dirty="0"/>
          </a:p>
          <a:p>
            <a:r>
              <a:rPr lang="en-US" dirty="0" smtClean="0"/>
              <a:t>Such reasoning may be manual or mechanical (i.e. with automate support)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 315                                                                             Spring 2011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A528E-FDEF-49AA-A19C-D4FF997D1413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269338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Languages for Formal Specification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ANNA (and SPARK) for Ada</a:t>
            </a:r>
          </a:p>
          <a:p>
            <a:r>
              <a:rPr lang="en-US" dirty="0" smtClean="0"/>
              <a:t>JML for Java</a:t>
            </a:r>
          </a:p>
          <a:p>
            <a:r>
              <a:rPr lang="en-US" dirty="0" smtClean="0"/>
              <a:t>Larch/C++ for C++</a:t>
            </a:r>
          </a:p>
          <a:p>
            <a:r>
              <a:rPr lang="en-US" dirty="0" smtClean="0"/>
              <a:t>Spec# for C3</a:t>
            </a:r>
          </a:p>
          <a:p>
            <a:r>
              <a:rPr lang="en-US" dirty="0" smtClean="0"/>
              <a:t>…</a:t>
            </a:r>
          </a:p>
          <a:p>
            <a:r>
              <a:rPr lang="en-US" dirty="0" smtClean="0"/>
              <a:t>Eiffel</a:t>
            </a:r>
          </a:p>
          <a:p>
            <a:r>
              <a:rPr lang="en-US" dirty="0" smtClean="0"/>
              <a:t>RESOLVE</a:t>
            </a:r>
          </a:p>
          <a:p>
            <a:r>
              <a:rPr lang="en-US" dirty="0" smtClean="0"/>
              <a:t>…</a:t>
            </a:r>
          </a:p>
          <a:p>
            <a:r>
              <a:rPr lang="en-US" dirty="0" smtClean="0"/>
              <a:t>VDM</a:t>
            </a:r>
          </a:p>
          <a:p>
            <a:r>
              <a:rPr lang="en-US" dirty="0"/>
              <a:t>Z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 315                                                                             Spring 2011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A528E-FDEF-49AA-A19C-D4FF997D1413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7423066"/>
      </p:ext>
    </p:extLst>
  </p:cSld>
  <p:clrMapOvr>
    <a:masterClrMapping/>
  </p:clrMapOvr>
</p:sld>
</file>

<file path=ppt/theme/theme1.xml><?xml version="1.0" encoding="utf-8"?>
<a:theme xmlns:a="http://schemas.openxmlformats.org/drawingml/2006/main" name="LectureTheme">
  <a:themeElements>
    <a:clrScheme name="Template 1">
      <a:dk1>
        <a:srgbClr val="660000"/>
      </a:dk1>
      <a:lt1>
        <a:srgbClr val="FFFFFF"/>
      </a:lt1>
      <a:dk2>
        <a:srgbClr val="800000"/>
      </a:dk2>
      <a:lt2>
        <a:srgbClr val="FFFFCC"/>
      </a:lt2>
      <a:accent1>
        <a:srgbClr val="BE7960"/>
      </a:accent1>
      <a:accent2>
        <a:srgbClr val="CC6600"/>
      </a:accent2>
      <a:accent3>
        <a:srgbClr val="C0AAAA"/>
      </a:accent3>
      <a:accent4>
        <a:srgbClr val="DADADA"/>
      </a:accent4>
      <a:accent5>
        <a:srgbClr val="DBBEB6"/>
      </a:accent5>
      <a:accent6>
        <a:srgbClr val="B95C00"/>
      </a:accent6>
      <a:hlink>
        <a:srgbClr val="FFCC66"/>
      </a:hlink>
      <a:folHlink>
        <a:srgbClr val="CC3300"/>
      </a:folHlink>
    </a:clrScheme>
    <a:fontScheme name="Template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Template 1">
        <a:dk1>
          <a:srgbClr val="660000"/>
        </a:dk1>
        <a:lt1>
          <a:srgbClr val="FFFFFF"/>
        </a:lt1>
        <a:dk2>
          <a:srgbClr val="800000"/>
        </a:dk2>
        <a:lt2>
          <a:srgbClr val="FFFFCC"/>
        </a:lt2>
        <a:accent1>
          <a:srgbClr val="BE7960"/>
        </a:accent1>
        <a:accent2>
          <a:srgbClr val="CC6600"/>
        </a:accent2>
        <a:accent3>
          <a:srgbClr val="C0AAAA"/>
        </a:accent3>
        <a:accent4>
          <a:srgbClr val="DADADA"/>
        </a:accent4>
        <a:accent5>
          <a:srgbClr val="DBBEB6"/>
        </a:accent5>
        <a:accent6>
          <a:srgbClr val="B95C00"/>
        </a:accent6>
        <a:hlink>
          <a:srgbClr val="FFCC66"/>
        </a:hlink>
        <a:folHlink>
          <a:srgbClr val="CC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 2">
        <a:dk1>
          <a:srgbClr val="003300"/>
        </a:dk1>
        <a:lt1>
          <a:srgbClr val="FFFFFF"/>
        </a:lt1>
        <a:dk2>
          <a:srgbClr val="4D6A2A"/>
        </a:dk2>
        <a:lt2>
          <a:srgbClr val="CCFF99"/>
        </a:lt2>
        <a:accent1>
          <a:srgbClr val="33CC33"/>
        </a:accent1>
        <a:accent2>
          <a:srgbClr val="46562A"/>
        </a:accent2>
        <a:accent3>
          <a:srgbClr val="B2B9AC"/>
        </a:accent3>
        <a:accent4>
          <a:srgbClr val="DADADA"/>
        </a:accent4>
        <a:accent5>
          <a:srgbClr val="ADE2AD"/>
        </a:accent5>
        <a:accent6>
          <a:srgbClr val="3F4D25"/>
        </a:accent6>
        <a:hlink>
          <a:srgbClr val="0099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 3">
        <a:dk1>
          <a:srgbClr val="4E4E74"/>
        </a:dk1>
        <a:lt1>
          <a:srgbClr val="FFFFFF"/>
        </a:lt1>
        <a:dk2>
          <a:srgbClr val="666699"/>
        </a:dk2>
        <a:lt2>
          <a:srgbClr val="FFFFCC"/>
        </a:lt2>
        <a:accent1>
          <a:srgbClr val="5E5884"/>
        </a:accent1>
        <a:accent2>
          <a:srgbClr val="8AB29D"/>
        </a:accent2>
        <a:accent3>
          <a:srgbClr val="B8B8CA"/>
        </a:accent3>
        <a:accent4>
          <a:srgbClr val="DADADA"/>
        </a:accent4>
        <a:accent5>
          <a:srgbClr val="B6B4C2"/>
        </a:accent5>
        <a:accent6>
          <a:srgbClr val="7DA18E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 4">
        <a:dk1>
          <a:srgbClr val="004E4C"/>
        </a:dk1>
        <a:lt1>
          <a:srgbClr val="FFFFFF"/>
        </a:lt1>
        <a:dk2>
          <a:srgbClr val="006666"/>
        </a:dk2>
        <a:lt2>
          <a:srgbClr val="FFFFCC"/>
        </a:lt2>
        <a:accent1>
          <a:srgbClr val="FFCC00"/>
        </a:accent1>
        <a:accent2>
          <a:srgbClr val="00B0AC"/>
        </a:accent2>
        <a:accent3>
          <a:srgbClr val="AAB8B8"/>
        </a:accent3>
        <a:accent4>
          <a:srgbClr val="DADADA"/>
        </a:accent4>
        <a:accent5>
          <a:srgbClr val="FFE2AA"/>
        </a:accent5>
        <a:accent6>
          <a:srgbClr val="009F9B"/>
        </a:accent6>
        <a:hlink>
          <a:srgbClr val="BA7C3E"/>
        </a:hlink>
        <a:folHlink>
          <a:srgbClr val="724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 5">
        <a:dk1>
          <a:srgbClr val="003366"/>
        </a:dk1>
        <a:lt1>
          <a:srgbClr val="FFFFFF"/>
        </a:lt1>
        <a:dk2>
          <a:srgbClr val="2B5481"/>
        </a:dk2>
        <a:lt2>
          <a:srgbClr val="E5FFFF"/>
        </a:lt2>
        <a:accent1>
          <a:srgbClr val="009999"/>
        </a:accent1>
        <a:accent2>
          <a:srgbClr val="336699"/>
        </a:accent2>
        <a:accent3>
          <a:srgbClr val="ACB3C1"/>
        </a:accent3>
        <a:accent4>
          <a:srgbClr val="DADADA"/>
        </a:accent4>
        <a:accent5>
          <a:srgbClr val="AACACA"/>
        </a:accent5>
        <a:accent6>
          <a:srgbClr val="2D5C8A"/>
        </a:accent6>
        <a:hlink>
          <a:srgbClr val="00CCFF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 6">
        <a:dk1>
          <a:srgbClr val="080808"/>
        </a:dk1>
        <a:lt1>
          <a:srgbClr val="FFFFFF"/>
        </a:lt1>
        <a:dk2>
          <a:srgbClr val="4D4D4D"/>
        </a:dk2>
        <a:lt2>
          <a:srgbClr val="FFFFFF"/>
        </a:lt2>
        <a:accent1>
          <a:srgbClr val="666699"/>
        </a:accent1>
        <a:accent2>
          <a:srgbClr val="3366CC"/>
        </a:accent2>
        <a:accent3>
          <a:srgbClr val="B2B2B2"/>
        </a:accent3>
        <a:accent4>
          <a:srgbClr val="DADADA"/>
        </a:accent4>
        <a:accent5>
          <a:srgbClr val="B8B8CA"/>
        </a:accent5>
        <a:accent6>
          <a:srgbClr val="2D5CB9"/>
        </a:accent6>
        <a:hlink>
          <a:srgbClr val="00C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 7">
        <a:dk1>
          <a:srgbClr val="000000"/>
        </a:dk1>
        <a:lt1>
          <a:srgbClr val="DBDAC2"/>
        </a:lt1>
        <a:dk2>
          <a:srgbClr val="827F4C"/>
        </a:dk2>
        <a:lt2>
          <a:srgbClr val="C0BC94"/>
        </a:lt2>
        <a:accent1>
          <a:srgbClr val="AAA578"/>
        </a:accent1>
        <a:accent2>
          <a:srgbClr val="A2A4AC"/>
        </a:accent2>
        <a:accent3>
          <a:srgbClr val="EAEADD"/>
        </a:accent3>
        <a:accent4>
          <a:srgbClr val="000000"/>
        </a:accent4>
        <a:accent5>
          <a:srgbClr val="D2CFBE"/>
        </a:accent5>
        <a:accent6>
          <a:srgbClr val="92949B"/>
        </a:accent6>
        <a:hlink>
          <a:srgbClr val="5B8800"/>
        </a:hlink>
        <a:folHlink>
          <a:srgbClr val="68653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 8">
        <a:dk1>
          <a:srgbClr val="000000"/>
        </a:dk1>
        <a:lt1>
          <a:srgbClr val="DCE8F4"/>
        </a:lt1>
        <a:dk2>
          <a:srgbClr val="7B9CB5"/>
        </a:dk2>
        <a:lt2>
          <a:srgbClr val="969696"/>
        </a:lt2>
        <a:accent1>
          <a:srgbClr val="FFFFFF"/>
        </a:accent1>
        <a:accent2>
          <a:srgbClr val="00BAB6"/>
        </a:accent2>
        <a:accent3>
          <a:srgbClr val="EBF2F8"/>
        </a:accent3>
        <a:accent4>
          <a:srgbClr val="000000"/>
        </a:accent4>
        <a:accent5>
          <a:srgbClr val="FFFFFF"/>
        </a:accent5>
        <a:accent6>
          <a:srgbClr val="00A8A5"/>
        </a:accent6>
        <a:hlink>
          <a:srgbClr val="8A8AD8"/>
        </a:hlink>
        <a:folHlink>
          <a:srgbClr val="24249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8011"/>
      </a:dk2>
      <a:lt2>
        <a:srgbClr val="DD0806"/>
      </a:lt2>
      <a:accent1>
        <a:srgbClr val="0000D4"/>
      </a:accent1>
      <a:accent2>
        <a:srgbClr val="02ABEA"/>
      </a:accent2>
      <a:accent3>
        <a:srgbClr val="FFFFFF"/>
      </a:accent3>
      <a:accent4>
        <a:srgbClr val="000000"/>
      </a:accent4>
      <a:accent5>
        <a:srgbClr val="AAAAE6"/>
      </a:accent5>
      <a:accent6>
        <a:srgbClr val="029BD4"/>
      </a:accent6>
      <a:hlink>
        <a:srgbClr val="F20884"/>
      </a:hlink>
      <a:folHlink>
        <a:srgbClr val="FCF305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8011"/>
      </a:dk2>
      <a:lt2>
        <a:srgbClr val="DD0806"/>
      </a:lt2>
      <a:accent1>
        <a:srgbClr val="0000D4"/>
      </a:accent1>
      <a:accent2>
        <a:srgbClr val="02ABEA"/>
      </a:accent2>
      <a:accent3>
        <a:srgbClr val="FFFFFF"/>
      </a:accent3>
      <a:accent4>
        <a:srgbClr val="000000"/>
      </a:accent4>
      <a:accent5>
        <a:srgbClr val="AAAAE6"/>
      </a:accent5>
      <a:accent6>
        <a:srgbClr val="029BD4"/>
      </a:accent6>
      <a:hlink>
        <a:srgbClr val="F20884"/>
      </a:hlink>
      <a:folHlink>
        <a:srgbClr val="FCF305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LectureTheme</Template>
  <TotalTime>11615</TotalTime>
  <Words>1438</Words>
  <Application>Microsoft Office PowerPoint</Application>
  <PresentationFormat>Custom</PresentationFormat>
  <Paragraphs>454</Paragraphs>
  <Slides>38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38</vt:i4>
      </vt:variant>
    </vt:vector>
  </HeadingPairs>
  <TitlesOfParts>
    <vt:vector size="39" baseType="lpstr">
      <vt:lpstr>LectureTheme</vt:lpstr>
      <vt:lpstr>Formal Methods</vt:lpstr>
      <vt:lpstr>Requirements vs. Specifications</vt:lpstr>
      <vt:lpstr>Interface Specification</vt:lpstr>
      <vt:lpstr>Informal Specification: Examples</vt:lpstr>
      <vt:lpstr>Informal Specifications</vt:lpstr>
      <vt:lpstr>Informal Specifications</vt:lpstr>
      <vt:lpstr>Formal Interface Specification</vt:lpstr>
      <vt:lpstr>Reasoning Benefits</vt:lpstr>
      <vt:lpstr>Languages for Formal Specification</vt:lpstr>
      <vt:lpstr>Specification Language Summary</vt:lpstr>
      <vt:lpstr>Introduction to Mathematical Reasoning</vt:lpstr>
      <vt:lpstr>Motivating Example</vt:lpstr>
      <vt:lpstr>Motivating Example</vt:lpstr>
      <vt:lpstr>Motivating Example</vt:lpstr>
      <vt:lpstr>Motivating Example</vt:lpstr>
      <vt:lpstr>Specification of Integer Operations</vt:lpstr>
      <vt:lpstr>Specification of Integer Operations</vt:lpstr>
      <vt:lpstr>Specification of Integer Operation</vt:lpstr>
      <vt:lpstr>Exercise</vt:lpstr>
      <vt:lpstr>Meaning of Specifications</vt:lpstr>
      <vt:lpstr>Using a Specification</vt:lpstr>
      <vt:lpstr>Methods for Checking Correctness</vt:lpstr>
      <vt:lpstr>Mathematical Reasoning</vt:lpstr>
      <vt:lpstr>Mathematical Reasoning: Example – Prove Correctness</vt:lpstr>
      <vt:lpstr>Mathematical Reasoning: Example – Prove Correctness</vt:lpstr>
      <vt:lpstr>Mathematical Reasoning: Example – Prove Correctness</vt:lpstr>
      <vt:lpstr>Mathematical Reasoning: Example – Prove Correctness</vt:lpstr>
      <vt:lpstr>Mathematical Reasoning: Example – Prove Correctness</vt:lpstr>
      <vt:lpstr>Mathematical Reasoning: Example – Prove Correctness</vt:lpstr>
      <vt:lpstr>Basics of Mathematical Reasoning</vt:lpstr>
      <vt:lpstr>Mathematical Reasoning: Example 2 – Prove Correctness</vt:lpstr>
      <vt:lpstr>Mathematical Reasoning: Example 2 – Prove Correctness</vt:lpstr>
      <vt:lpstr>Mathematical Reasoning: Example 2 – Prove Correctness</vt:lpstr>
      <vt:lpstr>Mathematical Reasoning: Example 2 – Prove Correctness</vt:lpstr>
      <vt:lpstr>Mathematical Reasoning: Example 2 – Prove Correctness</vt:lpstr>
      <vt:lpstr>Mathematical Reasoning: Example 2 – Prove Correctness</vt:lpstr>
      <vt:lpstr>Mathematical Reasoning: Example 2 – Prove Correctness</vt:lpstr>
      <vt:lpstr>Mathematical Reasoning: Example 2 – Prove Correctness</vt:lpstr>
    </vt:vector>
  </TitlesOfParts>
  <Company>RSP&amp;A, Inc.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Transparency Masters for Software Engineering: A Practitioner's Approach, 4/e</dc:title>
  <dc:creator>Roger Pressman</dc:creator>
  <cp:lastModifiedBy>Windows User</cp:lastModifiedBy>
  <cp:revision>527</cp:revision>
  <cp:lastPrinted>2011-02-17T14:28:19Z</cp:lastPrinted>
  <dcterms:created xsi:type="dcterms:W3CDTF">2000-03-07T00:57:40Z</dcterms:created>
  <dcterms:modified xsi:type="dcterms:W3CDTF">2013-11-08T12:12:35Z</dcterms:modified>
</cp:coreProperties>
</file>