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0" r:id="rId2"/>
    <p:sldId id="264" r:id="rId3"/>
    <p:sldId id="261" r:id="rId4"/>
    <p:sldId id="273" r:id="rId5"/>
    <p:sldId id="271" r:id="rId6"/>
    <p:sldId id="272" r:id="rId7"/>
    <p:sldId id="270" r:id="rId8"/>
    <p:sldId id="274" r:id="rId9"/>
    <p:sldId id="265" r:id="rId10"/>
    <p:sldId id="266" r:id="rId11"/>
    <p:sldId id="275" r:id="rId12"/>
    <p:sldId id="262" r:id="rId13"/>
    <p:sldId id="267" r:id="rId14"/>
    <p:sldId id="276" r:id="rId15"/>
    <p:sldId id="277" r:id="rId16"/>
    <p:sldId id="278" r:id="rId17"/>
    <p:sldId id="263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jleyser/using-jira-greenhopper-for-agile-development-presentati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</a:t>
            </a:r>
            <a:r>
              <a:rPr lang="en-US" dirty="0" smtClean="0"/>
              <a:t>37</a:t>
            </a:r>
            <a:r>
              <a:rPr lang="en-US" dirty="0" smtClean="0"/>
              <a:t>2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914400" y="3657600"/>
            <a:ext cx="7391399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M10S1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Documentation/Management/Assignment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Burn down chart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38300" y="1639094"/>
            <a:ext cx="5867400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– </a:t>
            </a:r>
            <a:r>
              <a:rPr lang="en-US" dirty="0" err="1" smtClean="0"/>
              <a:t>SysML</a:t>
            </a:r>
            <a:r>
              <a:rPr lang="en-US" dirty="0" smtClean="0"/>
              <a:t>, UML, AADL</a:t>
            </a:r>
          </a:p>
          <a:p>
            <a:r>
              <a:rPr lang="en-US" dirty="0" smtClean="0"/>
              <a:t>Code – </a:t>
            </a:r>
            <a:r>
              <a:rPr lang="en-US" dirty="0" err="1" smtClean="0"/>
              <a:t>JavaDoc</a:t>
            </a:r>
            <a:r>
              <a:rPr lang="en-US" dirty="0" smtClean="0"/>
              <a:t>, </a:t>
            </a:r>
            <a:r>
              <a:rPr lang="en-US" dirty="0" err="1" smtClean="0"/>
              <a:t>DOxygen</a:t>
            </a:r>
            <a:endParaRPr lang="en-US" dirty="0" smtClean="0"/>
          </a:p>
          <a:p>
            <a:r>
              <a:rPr lang="en-US" dirty="0" smtClean="0"/>
              <a:t>User – user’s manual, tutorials, FAQs, forums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JavaDoc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smtClean="0"/>
              <a:t>/** Description of </a:t>
            </a:r>
            <a:r>
              <a:rPr lang="en-US" sz="1800" dirty="0" err="1" smtClean="0"/>
              <a:t>MyClass</a:t>
            </a:r>
            <a:r>
              <a:rPr lang="en-US" sz="1800" dirty="0" smtClean="0"/>
              <a:t> * *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@</a:t>
            </a:r>
            <a:r>
              <a:rPr lang="en-US" sz="1800" dirty="0" smtClean="0"/>
              <a:t>author John Doe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@</a:t>
            </a:r>
            <a:r>
              <a:rPr lang="en-US" sz="1800" dirty="0" smtClean="0"/>
              <a:t>author Jane Doe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@</a:t>
            </a:r>
            <a:r>
              <a:rPr lang="en-US" sz="1800" dirty="0" smtClean="0"/>
              <a:t>version 6.0z Build 9000 Jan 3, 1970.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/ </a:t>
            </a:r>
            <a:r>
              <a:rPr lang="en-US" sz="1800" dirty="0" smtClean="0"/>
              <a:t>public class </a:t>
            </a:r>
            <a:r>
              <a:rPr lang="en-US" sz="1800" dirty="0" err="1" smtClean="0"/>
              <a:t>MyClass</a:t>
            </a:r>
            <a:r>
              <a:rPr lang="en-US" sz="1800" dirty="0" smtClean="0"/>
              <a:t> {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/** </a:t>
            </a:r>
            <a:r>
              <a:rPr lang="en-US" sz="1800" dirty="0" smtClean="0"/>
              <a:t>Description of </a:t>
            </a:r>
            <a:r>
              <a:rPr lang="en-US" sz="1800" dirty="0" err="1" smtClean="0"/>
              <a:t>myIntField</a:t>
            </a:r>
            <a:r>
              <a:rPr lang="en-US" sz="1800" dirty="0" smtClean="0"/>
              <a:t>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*/ </a:t>
            </a:r>
            <a:r>
              <a:rPr lang="en-US" sz="1800" dirty="0" smtClean="0"/>
              <a:t>public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myIntField</a:t>
            </a:r>
            <a:r>
              <a:rPr lang="en-US" sz="1800" dirty="0" smtClean="0"/>
              <a:t>;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/** </a:t>
            </a:r>
            <a:r>
              <a:rPr lang="en-US" sz="1800" dirty="0" smtClean="0"/>
              <a:t>Description of </a:t>
            </a:r>
            <a:r>
              <a:rPr lang="en-US" sz="1800" dirty="0" err="1" smtClean="0"/>
              <a:t>MyClass</a:t>
            </a:r>
            <a:r>
              <a:rPr lang="en-US" sz="1800" dirty="0" smtClean="0"/>
              <a:t>()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* </a:t>
            </a:r>
            <a:r>
              <a:rPr lang="en-US" sz="1800" dirty="0" smtClean="0"/>
              <a:t>* @throws </a:t>
            </a:r>
            <a:r>
              <a:rPr lang="en-US" sz="1800" dirty="0" err="1" smtClean="0"/>
              <a:t>MyException</a:t>
            </a:r>
            <a:r>
              <a:rPr lang="en-US" sz="1800" dirty="0" smtClean="0"/>
              <a:t> Description of </a:t>
            </a:r>
            <a:r>
              <a:rPr lang="en-US" sz="1800" dirty="0" err="1" smtClean="0"/>
              <a:t>myException</a:t>
            </a:r>
            <a:r>
              <a:rPr lang="en-US" sz="1800" dirty="0" smtClean="0"/>
              <a:t>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*/ </a:t>
            </a:r>
            <a:r>
              <a:rPr lang="en-US" sz="1800" dirty="0" smtClean="0"/>
              <a:t>public </a:t>
            </a:r>
            <a:r>
              <a:rPr lang="en-US" sz="1800" dirty="0" err="1" smtClean="0"/>
              <a:t>MyClass</a:t>
            </a:r>
            <a:r>
              <a:rPr lang="en-US" sz="1800" dirty="0" smtClean="0"/>
              <a:t>() throws </a:t>
            </a:r>
            <a:r>
              <a:rPr lang="en-US" sz="1800" dirty="0" err="1" smtClean="0"/>
              <a:t>myException</a:t>
            </a:r>
            <a:r>
              <a:rPr lang="en-US" sz="1800" dirty="0" smtClean="0"/>
              <a:t> { // Blah </a:t>
            </a:r>
            <a:r>
              <a:rPr lang="en-US" sz="1800" dirty="0" err="1" smtClean="0"/>
              <a:t>Blah</a:t>
            </a:r>
            <a:r>
              <a:rPr lang="en-US" sz="1800" dirty="0" smtClean="0"/>
              <a:t> </a:t>
            </a:r>
            <a:r>
              <a:rPr lang="en-US" sz="1800" dirty="0" err="1" smtClean="0"/>
              <a:t>Blah</a:t>
            </a:r>
            <a:r>
              <a:rPr lang="en-US" sz="1800" dirty="0" smtClean="0"/>
              <a:t>... }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/** </a:t>
            </a:r>
            <a:r>
              <a:rPr lang="en-US" sz="1800" dirty="0" smtClean="0"/>
              <a:t>Description of </a:t>
            </a:r>
            <a:r>
              <a:rPr lang="en-US" sz="1800" dirty="0" err="1" smtClean="0"/>
              <a:t>myMethod</a:t>
            </a:r>
            <a:r>
              <a:rPr lang="en-US" sz="1800" dirty="0" smtClean="0"/>
              <a:t>(</a:t>
            </a:r>
            <a:r>
              <a:rPr lang="en-US" sz="1800" dirty="0" err="1" smtClean="0"/>
              <a:t>int</a:t>
            </a:r>
            <a:r>
              <a:rPr lang="en-US" sz="1800" dirty="0" smtClean="0"/>
              <a:t> a, String b) *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* </a:t>
            </a:r>
            <a:r>
              <a:rPr lang="en-US" sz="1800" dirty="0" smtClean="0"/>
              <a:t>@</a:t>
            </a:r>
            <a:r>
              <a:rPr lang="en-US" sz="1800" dirty="0" err="1" smtClean="0"/>
              <a:t>param</a:t>
            </a:r>
            <a:r>
              <a:rPr lang="en-US" sz="1800" dirty="0" smtClean="0"/>
              <a:t> a Description of a </a:t>
            </a: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* </a:t>
            </a:r>
            <a:r>
              <a:rPr lang="en-US" sz="1800" dirty="0" smtClean="0"/>
              <a:t>@</a:t>
            </a:r>
            <a:r>
              <a:rPr lang="en-US" sz="1800" dirty="0" err="1" smtClean="0"/>
              <a:t>param</a:t>
            </a:r>
            <a:r>
              <a:rPr lang="en-US" sz="1800" dirty="0" smtClean="0"/>
              <a:t> b Description of b * @return Description of c */ public Object </a:t>
            </a:r>
            <a:r>
              <a:rPr lang="en-US" sz="1800" dirty="0" err="1" smtClean="0"/>
              <a:t>myMethod</a:t>
            </a:r>
            <a:r>
              <a:rPr lang="en-US" sz="1800" dirty="0" smtClean="0"/>
              <a:t>(</a:t>
            </a:r>
            <a:r>
              <a:rPr lang="en-US" sz="1800" dirty="0" err="1" smtClean="0"/>
              <a:t>int</a:t>
            </a:r>
            <a:r>
              <a:rPr lang="en-US" sz="1800" dirty="0" smtClean="0"/>
              <a:t> a, String b) { Object c; // Blah </a:t>
            </a:r>
            <a:r>
              <a:rPr lang="en-US" sz="1800" dirty="0" err="1" smtClean="0"/>
              <a:t>Blah</a:t>
            </a:r>
            <a:r>
              <a:rPr lang="en-US" sz="1800" dirty="0" smtClean="0"/>
              <a:t> </a:t>
            </a:r>
            <a:r>
              <a:rPr lang="en-US" sz="1800" dirty="0" err="1" smtClean="0"/>
              <a:t>Blah</a:t>
            </a:r>
            <a:r>
              <a:rPr lang="en-US" sz="1800" dirty="0" smtClean="0"/>
              <a:t>... return c; } }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/>
              <a:t>@author [author name]</a:t>
            </a:r>
            <a:r>
              <a:rPr lang="en-US" sz="2000" dirty="0" smtClean="0"/>
              <a:t> - identifies author(s) of a class or interface.</a:t>
            </a:r>
          </a:p>
          <a:p>
            <a:r>
              <a:rPr lang="en-US" sz="2000" b="1" i="1" dirty="0" smtClean="0"/>
              <a:t>@version [version]</a:t>
            </a:r>
            <a:r>
              <a:rPr lang="en-US" sz="2000" dirty="0" smtClean="0"/>
              <a:t> - version info of a class or interface.</a:t>
            </a:r>
          </a:p>
          <a:p>
            <a:r>
              <a:rPr lang="en-US" sz="2000" b="1" i="1" dirty="0" smtClean="0"/>
              <a:t>@</a:t>
            </a:r>
            <a:r>
              <a:rPr lang="en-US" sz="2000" b="1" i="1" dirty="0" err="1" smtClean="0"/>
              <a:t>param</a:t>
            </a:r>
            <a:r>
              <a:rPr lang="en-US" sz="2000" b="1" i="1" dirty="0" smtClean="0"/>
              <a:t> [argument name] [argument description]</a:t>
            </a:r>
            <a:r>
              <a:rPr lang="en-US" sz="2000" dirty="0" smtClean="0"/>
              <a:t> - describes an argument of method or constructor.</a:t>
            </a:r>
          </a:p>
          <a:p>
            <a:r>
              <a:rPr lang="en-US" sz="2000" b="1" i="1" dirty="0" smtClean="0"/>
              <a:t>@return [description of return]</a:t>
            </a:r>
            <a:r>
              <a:rPr lang="en-US" sz="2000" dirty="0" smtClean="0"/>
              <a:t> - describes data returned by method (unnecessary for constructors and void methods).</a:t>
            </a:r>
          </a:p>
          <a:p>
            <a:r>
              <a:rPr lang="en-US" sz="2000" b="1" i="1" dirty="0" smtClean="0"/>
              <a:t>@exception [exception thrown] [exception description]</a:t>
            </a:r>
            <a:r>
              <a:rPr lang="en-US" sz="2000" dirty="0" smtClean="0"/>
              <a:t> - describes exception thrown by method.</a:t>
            </a:r>
          </a:p>
          <a:p>
            <a:r>
              <a:rPr lang="en-US" sz="2000" b="1" i="1" dirty="0" smtClean="0"/>
              <a:t>@throws [exception thrown] [exception description]</a:t>
            </a:r>
            <a:r>
              <a:rPr lang="en-US" sz="2000" dirty="0" smtClean="0"/>
              <a:t> - same as </a:t>
            </a:r>
            <a:r>
              <a:rPr lang="en-US" sz="2000" b="1" i="1" dirty="0" smtClean="0"/>
              <a:t>@exception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err="1" smtClean="0"/>
              <a:t>Doxygen</a:t>
            </a:r>
            <a:r>
              <a:rPr lang="en-US" sz="2000" dirty="0" smtClean="0"/>
              <a:t> - http://www.stack.nl/~dimitri/doxygen/manual.html</a:t>
            </a:r>
            <a:endParaRPr lang="en-US" sz="2000" dirty="0"/>
          </a:p>
        </p:txBody>
      </p:sp>
      <p:pic>
        <p:nvPicPr>
          <p:cNvPr id="4098" name="Picture 2" descr="infoflow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728" y="1600200"/>
            <a:ext cx="5142544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Doxygen</a:t>
            </a:r>
            <a:r>
              <a:rPr lang="en-US" dirty="0" smtClean="0"/>
              <a:t> markup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dirty="0" smtClean="0"/>
              <a:t>class Test</a:t>
            </a:r>
          </a:p>
          <a:p>
            <a:r>
              <a:rPr lang="en-US" sz="1200" dirty="0" smtClean="0"/>
              <a:t>{</a:t>
            </a:r>
          </a:p>
          <a:p>
            <a:r>
              <a:rPr lang="en-US" sz="1200" dirty="0" smtClean="0"/>
              <a:t>public:</a:t>
            </a:r>
          </a:p>
          <a:p>
            <a:r>
              <a:rPr lang="en-US" sz="1200" dirty="0" smtClean="0"/>
              <a:t>//! An </a:t>
            </a:r>
            <a:r>
              <a:rPr lang="en-US" sz="1200" dirty="0" err="1" smtClean="0"/>
              <a:t>enum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/*! More detailed </a:t>
            </a:r>
            <a:r>
              <a:rPr lang="en-US" sz="1200" dirty="0" err="1" smtClean="0"/>
              <a:t>enum</a:t>
            </a:r>
            <a:r>
              <a:rPr lang="en-US" sz="1200" dirty="0" smtClean="0"/>
              <a:t> description. */</a:t>
            </a:r>
          </a:p>
          <a:p>
            <a:r>
              <a:rPr lang="en-US" sz="1200" dirty="0" err="1" smtClean="0"/>
              <a:t>enum</a:t>
            </a:r>
            <a:r>
              <a:rPr lang="en-US" sz="1200" dirty="0" smtClean="0"/>
              <a:t> </a:t>
            </a:r>
            <a:r>
              <a:rPr lang="en-US" sz="1200" dirty="0" err="1" smtClean="0"/>
              <a:t>TEnum</a:t>
            </a:r>
            <a:r>
              <a:rPr lang="en-US" sz="1200" dirty="0" smtClean="0"/>
              <a:t> { </a:t>
            </a:r>
          </a:p>
          <a:p>
            <a:r>
              <a:rPr lang="en-US" sz="1200" dirty="0" smtClean="0"/>
              <a:t>TVal1, /*!&lt; </a:t>
            </a:r>
            <a:r>
              <a:rPr lang="en-US" sz="1200" dirty="0" err="1" smtClean="0"/>
              <a:t>Enum</a:t>
            </a:r>
            <a:r>
              <a:rPr lang="en-US" sz="1200" dirty="0" smtClean="0"/>
              <a:t> value TVal1. */ </a:t>
            </a:r>
          </a:p>
          <a:p>
            <a:r>
              <a:rPr lang="en-US" sz="1200" dirty="0" smtClean="0"/>
              <a:t>TVal2, /*!&lt; </a:t>
            </a:r>
            <a:r>
              <a:rPr lang="en-US" sz="1200" dirty="0" err="1" smtClean="0"/>
              <a:t>Enum</a:t>
            </a:r>
            <a:r>
              <a:rPr lang="en-US" sz="1200" dirty="0" smtClean="0"/>
              <a:t> value TVal2. */ </a:t>
            </a:r>
          </a:p>
          <a:p>
            <a:r>
              <a:rPr lang="en-US" sz="1200" dirty="0" smtClean="0"/>
              <a:t>TVal3 /*!&lt; </a:t>
            </a:r>
            <a:r>
              <a:rPr lang="en-US" sz="1200" dirty="0" err="1" smtClean="0"/>
              <a:t>Enum</a:t>
            </a:r>
            <a:r>
              <a:rPr lang="en-US" sz="1200" dirty="0" smtClean="0"/>
              <a:t> value TVal3. */ </a:t>
            </a:r>
          </a:p>
          <a:p>
            <a:r>
              <a:rPr lang="en-US" sz="1200" dirty="0" smtClean="0"/>
              <a:t>} </a:t>
            </a:r>
          </a:p>
          <a:p>
            <a:r>
              <a:rPr lang="en-US" sz="1200" dirty="0" smtClean="0"/>
              <a:t>//! </a:t>
            </a:r>
            <a:r>
              <a:rPr lang="en-US" sz="1200" dirty="0" err="1" smtClean="0"/>
              <a:t>Enum</a:t>
            </a:r>
            <a:r>
              <a:rPr lang="en-US" sz="1200" dirty="0" smtClean="0"/>
              <a:t> pointer.</a:t>
            </a:r>
          </a:p>
          <a:p>
            <a:r>
              <a:rPr lang="en-US" sz="1200" dirty="0" smtClean="0"/>
              <a:t>/*! Details. */</a:t>
            </a:r>
          </a:p>
          <a:p>
            <a:r>
              <a:rPr lang="en-US" sz="1200" dirty="0" smtClean="0"/>
              <a:t>*</a:t>
            </a:r>
            <a:r>
              <a:rPr lang="en-US" sz="1200" dirty="0" err="1" smtClean="0"/>
              <a:t>enumPtr</a:t>
            </a:r>
            <a:r>
              <a:rPr lang="en-US" sz="1200" dirty="0" smtClean="0"/>
              <a:t>, </a:t>
            </a:r>
          </a:p>
          <a:p>
            <a:r>
              <a:rPr lang="en-US" sz="1200" dirty="0" smtClean="0"/>
              <a:t>//! </a:t>
            </a:r>
            <a:r>
              <a:rPr lang="en-US" sz="1200" dirty="0" err="1" smtClean="0"/>
              <a:t>Enum</a:t>
            </a:r>
            <a:r>
              <a:rPr lang="en-US" sz="1200" dirty="0" smtClean="0"/>
              <a:t> variable.</a:t>
            </a:r>
          </a:p>
          <a:p>
            <a:r>
              <a:rPr lang="en-US" sz="1200" dirty="0" smtClean="0"/>
              <a:t>/*! Details. */</a:t>
            </a:r>
          </a:p>
          <a:p>
            <a:r>
              <a:rPr lang="en-US" sz="1200" dirty="0" err="1" smtClean="0"/>
              <a:t>enumVar</a:t>
            </a:r>
            <a:r>
              <a:rPr lang="en-US" sz="1200" dirty="0" smtClean="0"/>
              <a:t>; </a:t>
            </a:r>
          </a:p>
          <a:p>
            <a:r>
              <a:rPr lang="en-US" sz="1200" dirty="0" smtClean="0"/>
              <a:t>//! A constructor.</a:t>
            </a:r>
          </a:p>
          <a:p>
            <a:r>
              <a:rPr lang="en-US" sz="1200" dirty="0" smtClean="0"/>
              <a:t>/*!</a:t>
            </a:r>
          </a:p>
          <a:p>
            <a:r>
              <a:rPr lang="en-US" sz="1200" dirty="0" smtClean="0"/>
              <a:t>A more elaborate description of the constructor.</a:t>
            </a:r>
          </a:p>
          <a:p>
            <a:r>
              <a:rPr lang="en-US" sz="1200" dirty="0" smtClean="0"/>
              <a:t>*/</a:t>
            </a:r>
            <a:endParaRPr lang="en-US" sz="12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output</a:t>
            </a:r>
            <a:endParaRPr lang="en-US" dirty="0"/>
          </a:p>
        </p:txBody>
      </p:sp>
      <p:pic>
        <p:nvPicPr>
          <p:cNvPr id="327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GenDoc2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1800" dirty="0" smtClean="0"/>
              <a:t>&lt;context model=’${model}’</a:t>
            </a:r>
            <a:r>
              <a:rPr lang="en-GB" sz="1800" dirty="0" err="1" smtClean="0"/>
              <a:t>importedBundles</a:t>
            </a:r>
            <a:r>
              <a:rPr lang="en-GB" sz="1800" dirty="0" smtClean="0"/>
              <a:t>=’</a:t>
            </a:r>
            <a:r>
              <a:rPr lang="en-GB" sz="1800" dirty="0" err="1" smtClean="0"/>
              <a:t>topcased</a:t>
            </a:r>
            <a:r>
              <a:rPr lang="en-GB" sz="1800" dirty="0" smtClean="0"/>
              <a:t>’/&gt;</a:t>
            </a:r>
            <a:r>
              <a:rPr lang="en-GB" sz="1800" b="1" dirty="0" smtClean="0"/>
              <a:t>&lt;drop/&gt;</a:t>
            </a:r>
            <a:endParaRPr lang="en-US" sz="1800" dirty="0" smtClean="0"/>
          </a:p>
          <a:p>
            <a:pPr>
              <a:buNone/>
            </a:pPr>
            <a:r>
              <a:rPr lang="en-GB" sz="1800" dirty="0" smtClean="0"/>
              <a:t>&lt;</a:t>
            </a:r>
            <a:r>
              <a:rPr lang="en-GB" sz="1800" dirty="0" err="1" smtClean="0"/>
              <a:t>gendoc</a:t>
            </a:r>
            <a:r>
              <a:rPr lang="en-GB" sz="1800" dirty="0" smtClean="0"/>
              <a:t>&gt;</a:t>
            </a:r>
            <a:r>
              <a:rPr lang="en-GB" sz="1800" b="1" dirty="0" smtClean="0"/>
              <a:t>&lt;drop</a:t>
            </a:r>
            <a:r>
              <a:rPr lang="en-GB" sz="1800" b="1" dirty="0" smtClean="0"/>
              <a:t>/&gt;</a:t>
            </a:r>
          </a:p>
          <a:p>
            <a:r>
              <a:rPr lang="en-GB" sz="1800" dirty="0" smtClean="0"/>
              <a:t>&lt;list&gt;</a:t>
            </a:r>
            <a:r>
              <a:rPr lang="en-GB" sz="1800" b="1" dirty="0" smtClean="0"/>
              <a:t>&lt;drop/&gt;</a:t>
            </a:r>
            <a:endParaRPr lang="en-US" sz="1800" dirty="0" smtClean="0"/>
          </a:p>
          <a:p>
            <a:r>
              <a:rPr lang="en-GB" sz="1800" dirty="0" smtClean="0"/>
              <a:t> [for (p:Package|self.getSortedContent()-&gt;filter(Package))]</a:t>
            </a:r>
            <a:r>
              <a:rPr lang="en-GB" sz="1800" b="1" dirty="0" smtClean="0"/>
              <a:t>&lt;drop</a:t>
            </a:r>
            <a:r>
              <a:rPr lang="en-GB" sz="1800" b="1" dirty="0" smtClean="0"/>
              <a:t>/</a:t>
            </a:r>
            <a:endParaRPr lang="en-US" sz="1800" b="1" dirty="0" smtClean="0"/>
          </a:p>
          <a:p>
            <a:r>
              <a:rPr lang="fr-FR" sz="1800" b="1" dirty="0" smtClean="0"/>
              <a:t>[</a:t>
            </a:r>
            <a:r>
              <a:rPr lang="fr-FR" sz="1800" b="1" dirty="0" smtClean="0"/>
              <a:t>p.name.clean()/] </a:t>
            </a:r>
            <a:endParaRPr lang="en-US" sz="1800" b="1" dirty="0" smtClean="0"/>
          </a:p>
          <a:p>
            <a:r>
              <a:rPr lang="fr-FR" sz="1800" i="1" u="sng" dirty="0" smtClean="0"/>
              <a:t>Documentation</a:t>
            </a:r>
            <a:r>
              <a:rPr lang="fr-FR" sz="1800" i="1" dirty="0" smtClean="0"/>
              <a:t> : </a:t>
            </a:r>
            <a:r>
              <a:rPr lang="fr-FR" sz="1800" b="1" dirty="0" smtClean="0"/>
              <a:t>&lt;</a:t>
            </a:r>
            <a:r>
              <a:rPr lang="fr-FR" sz="1800" b="1" dirty="0" err="1" smtClean="0"/>
              <a:t>dropEmpty</a:t>
            </a:r>
            <a:r>
              <a:rPr lang="fr-FR" sz="1800" b="1" dirty="0" smtClean="0"/>
              <a:t>&gt;</a:t>
            </a:r>
            <a:r>
              <a:rPr lang="fr-FR" sz="1800" i="1" dirty="0" smtClean="0"/>
              <a:t>[</a:t>
            </a:r>
            <a:r>
              <a:rPr lang="fr-FR" sz="1800" i="1" dirty="0" err="1" smtClean="0"/>
              <a:t>self.getDocumentation</a:t>
            </a:r>
            <a:r>
              <a:rPr lang="fr-FR" sz="1800" i="1" dirty="0" smtClean="0"/>
              <a:t>().clean()/]</a:t>
            </a:r>
            <a:r>
              <a:rPr lang="fr-FR" sz="1800" b="1" dirty="0" smtClean="0"/>
              <a:t>&lt;/</a:t>
            </a:r>
            <a:r>
              <a:rPr lang="fr-FR" sz="1800" b="1" dirty="0" err="1" smtClean="0"/>
              <a:t>dropEmpty</a:t>
            </a:r>
            <a:r>
              <a:rPr lang="fr-FR" sz="1800" b="1" dirty="0" smtClean="0"/>
              <a:t>&gt;</a:t>
            </a:r>
          </a:p>
          <a:p>
            <a:r>
              <a:rPr lang="en-GB" sz="1800" dirty="0" smtClean="0"/>
              <a:t>[if (not(</a:t>
            </a:r>
            <a:r>
              <a:rPr lang="en-GB" sz="1800" dirty="0" err="1" smtClean="0"/>
              <a:t>self.getDiagram</a:t>
            </a:r>
            <a:r>
              <a:rPr lang="en-GB" sz="1800" dirty="0" smtClean="0"/>
              <a:t>().</a:t>
            </a:r>
            <a:r>
              <a:rPr lang="en-GB" sz="1800" dirty="0" err="1" smtClean="0"/>
              <a:t>oclIsUndefined</a:t>
            </a:r>
            <a:r>
              <a:rPr lang="en-GB" sz="1800" dirty="0" smtClean="0"/>
              <a:t>() or </a:t>
            </a:r>
            <a:r>
              <a:rPr lang="en-GB" sz="1800" dirty="0" err="1" smtClean="0"/>
              <a:t>self.getFirstDiagram</a:t>
            </a:r>
            <a:r>
              <a:rPr lang="en-GB" sz="1800" dirty="0" smtClean="0"/>
              <a:t>().</a:t>
            </a:r>
            <a:r>
              <a:rPr lang="en-GB" sz="1800" dirty="0" err="1" smtClean="0"/>
              <a:t>isDiagramEmpty</a:t>
            </a:r>
            <a:r>
              <a:rPr lang="en-GB" sz="1800" dirty="0" smtClean="0"/>
              <a:t>()))]</a:t>
            </a:r>
            <a:r>
              <a:rPr lang="en-GB" sz="1800" b="1" dirty="0" smtClean="0"/>
              <a:t>&lt;drop/&gt;</a:t>
            </a:r>
            <a:endParaRPr lang="en-US" sz="1800" dirty="0" smtClean="0"/>
          </a:p>
          <a:p>
            <a:r>
              <a:rPr lang="en-GB" sz="1800" dirty="0" smtClean="0"/>
              <a:t> &lt;image object=’[</a:t>
            </a:r>
            <a:r>
              <a:rPr lang="en-GB" sz="1800" dirty="0" err="1" smtClean="0"/>
              <a:t>self.getDiagram</a:t>
            </a:r>
            <a:r>
              <a:rPr lang="en-GB" sz="1800" dirty="0" smtClean="0"/>
              <a:t>()/]’ </a:t>
            </a:r>
            <a:r>
              <a:rPr lang="en-GB" sz="1800" dirty="0" err="1" smtClean="0"/>
              <a:t>keepW</a:t>
            </a:r>
            <a:r>
              <a:rPr lang="en-GB" sz="1800" dirty="0" smtClean="0"/>
              <a:t>=’true’&gt;</a:t>
            </a:r>
            <a:r>
              <a:rPr lang="fr-FR" sz="1800" b="1" dirty="0" smtClean="0"/>
              <a:t>&lt;drop/&gt;</a:t>
            </a:r>
            <a:endParaRPr lang="en-US" sz="1800" dirty="0" smtClean="0"/>
          </a:p>
          <a:p>
            <a:r>
              <a:rPr lang="en-GB" sz="1800" dirty="0" smtClean="0"/>
              <a:t>&lt;/image&gt;</a:t>
            </a:r>
            <a:r>
              <a:rPr lang="fr-FR" sz="1800" b="1" dirty="0" smtClean="0"/>
              <a:t>&lt;drop/&gt;</a:t>
            </a:r>
            <a:endParaRPr lang="en-US" sz="1800" dirty="0" smtClean="0"/>
          </a:p>
          <a:p>
            <a:r>
              <a:rPr lang="en-GB" sz="1800" dirty="0" smtClean="0"/>
              <a:t>[/if]</a:t>
            </a:r>
            <a:r>
              <a:rPr lang="en-GB" sz="1800" b="1" dirty="0" smtClean="0"/>
              <a:t>&lt;drop/&gt;</a:t>
            </a:r>
            <a:endParaRPr lang="en-US" sz="1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GenDoc2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43200" y="5181600"/>
            <a:ext cx="9144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2381250"/>
            <a:ext cx="85915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Develop comprehensive (design, code, user) documentation for your project.</a:t>
            </a:r>
          </a:p>
          <a:p>
            <a:r>
              <a:rPr lang="en-US" dirty="0" smtClean="0"/>
              <a:t>Blend the models using English text and cut/paste the diagrams into the text.</a:t>
            </a:r>
          </a:p>
          <a:p>
            <a:r>
              <a:rPr lang="en-US" dirty="0" smtClean="0"/>
              <a:t>Create </a:t>
            </a:r>
            <a:r>
              <a:rPr lang="en-US" dirty="0" err="1" smtClean="0"/>
              <a:t>JavaDocs</a:t>
            </a:r>
            <a:r>
              <a:rPr lang="en-US" dirty="0" smtClean="0"/>
              <a:t> for all classes you created.</a:t>
            </a:r>
          </a:p>
          <a:p>
            <a:r>
              <a:rPr lang="en-US" dirty="0" smtClean="0"/>
              <a:t>Due Dec 4 as usual</a:t>
            </a:r>
          </a:p>
          <a:p>
            <a:r>
              <a:rPr lang="en-US" dirty="0" smtClean="0"/>
              <a:t>F</a:t>
            </a:r>
            <a:r>
              <a:rPr lang="en-US" dirty="0" smtClean="0"/>
              <a:t>inal delivery which will be a brief presentation at one of two classes – Dec 4 or  6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driven development</a:t>
            </a:r>
          </a:p>
          <a:p>
            <a:r>
              <a:rPr lang="en-US" dirty="0" smtClean="0"/>
              <a:t>Pair programming</a:t>
            </a:r>
          </a:p>
          <a:p>
            <a:r>
              <a:rPr lang="en-US" dirty="0" smtClean="0"/>
              <a:t>Customer on the floor</a:t>
            </a:r>
          </a:p>
          <a:p>
            <a:r>
              <a:rPr lang="en-US" dirty="0" smtClean="0"/>
              <a:t>A/B testing</a:t>
            </a:r>
          </a:p>
          <a:p>
            <a:r>
              <a:rPr lang="en-US" dirty="0" smtClean="0"/>
              <a:t>Small tasks</a:t>
            </a:r>
          </a:p>
          <a:p>
            <a:r>
              <a:rPr lang="en-US" dirty="0" smtClean="0"/>
              <a:t>Simple architecture</a:t>
            </a:r>
          </a:p>
          <a:p>
            <a:r>
              <a:rPr lang="en-US" dirty="0" smtClean="0"/>
              <a:t>Self organizing teams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Jira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www.slideshare.net/jleyser/using-jira-greenhopper-for-agile-development-presentation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Product–&gt;Component</a:t>
            </a:r>
          </a:p>
          <a:p>
            <a:r>
              <a:rPr lang="en-US" dirty="0" smtClean="0"/>
              <a:t>Assigned to</a:t>
            </a:r>
          </a:p>
          <a:p>
            <a:r>
              <a:rPr lang="en-US" dirty="0" smtClean="0"/>
              <a:t>Status (New, Assigned, Fixed etc)</a:t>
            </a:r>
          </a:p>
          <a:p>
            <a:r>
              <a:rPr lang="en-US" dirty="0" smtClean="0"/>
              <a:t>Summary</a:t>
            </a:r>
          </a:p>
          <a:p>
            <a:r>
              <a:rPr lang="en-US" dirty="0" smtClean="0"/>
              <a:t>Bug priority</a:t>
            </a:r>
          </a:p>
          <a:p>
            <a:r>
              <a:rPr lang="en-US" dirty="0" smtClean="0"/>
              <a:t>Bug severity (blocker, trivial etc)</a:t>
            </a:r>
          </a:p>
          <a:p>
            <a:r>
              <a:rPr lang="en-US" dirty="0" smtClean="0"/>
              <a:t>Bug reporter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unconfirmed</a:t>
            </a:r>
          </a:p>
          <a:p>
            <a:r>
              <a:rPr lang="en-US" sz="2800" dirty="0" smtClean="0"/>
              <a:t>new (this state is acquired once the bug is confirmed)</a:t>
            </a:r>
          </a:p>
          <a:p>
            <a:r>
              <a:rPr lang="en-US" sz="2800" dirty="0" smtClean="0"/>
              <a:t>assigned (once a developer takes possession of the bug)</a:t>
            </a:r>
          </a:p>
          <a:p>
            <a:r>
              <a:rPr lang="en-US" sz="2800" dirty="0" smtClean="0"/>
              <a:t>resolved (when the development with the bug is finished)</a:t>
            </a:r>
          </a:p>
          <a:p>
            <a:r>
              <a:rPr lang="en-US" sz="2800" dirty="0" smtClean="0"/>
              <a:t>reopen (when the solution is not satisfactory)</a:t>
            </a:r>
          </a:p>
          <a:p>
            <a:r>
              <a:rPr lang="en-US" sz="2800" dirty="0" smtClean="0"/>
              <a:t>verified (once the solution is verified and satisfactory)</a:t>
            </a:r>
          </a:p>
          <a:p>
            <a:r>
              <a:rPr lang="en-US" sz="2800" dirty="0" smtClean="0"/>
              <a:t>closed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Bugzilla</a:t>
            </a:r>
            <a:r>
              <a:rPr lang="en-US" dirty="0" smtClean="0"/>
              <a:t>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http://divyad.wordpress.com/2007/07/20/quick-bugzilla-tutorial/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Bugs/Issues/Tasks/Backlog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Task list is a job jar from which people can select what they work on next.</a:t>
            </a:r>
          </a:p>
          <a:p>
            <a:r>
              <a:rPr lang="en-US" dirty="0" smtClean="0"/>
              <a:t>Used by self-organizing teams</a:t>
            </a:r>
          </a:p>
          <a:p>
            <a:r>
              <a:rPr lang="en-US" dirty="0" smtClean="0"/>
              <a:t>Backlog is used to refer to the tasks that have been identified but that are not actively being worked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Backlog/Technical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Assume we are working to a release date </a:t>
            </a:r>
          </a:p>
          <a:p>
            <a:r>
              <a:rPr lang="en-US" sz="2400" dirty="0" smtClean="0"/>
              <a:t>We make decisions to delay some error handling or refactoring in order to meet that date</a:t>
            </a:r>
          </a:p>
          <a:p>
            <a:r>
              <a:rPr lang="en-US" sz="2400" dirty="0" smtClean="0"/>
              <a:t>We have incurred “technical debt” – we have traded time for completeness</a:t>
            </a:r>
          </a:p>
          <a:p>
            <a:r>
              <a:rPr lang="en-US" sz="2400" dirty="0" smtClean="0"/>
              <a:t>The technical debt analogy is appropriate because when we return to finish a task it will take longer than it would have – this is the interest on the debt</a:t>
            </a:r>
          </a:p>
          <a:p>
            <a:r>
              <a:rPr lang="en-US" sz="2400" dirty="0" smtClean="0"/>
              <a:t>It takes longer because some other work probably has to be undone. 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Issues/</a:t>
            </a:r>
            <a:r>
              <a:rPr lang="en-US" dirty="0" err="1" smtClean="0"/>
              <a:t>Greenhopper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66887" y="1805781"/>
            <a:ext cx="56102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726</TotalTime>
  <Words>684</Words>
  <Application>Microsoft Office PowerPoint</Application>
  <PresentationFormat>On-screen Show (4:3)</PresentationFormat>
  <Paragraphs>114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syse802Template</vt:lpstr>
      <vt:lpstr>CPSC 372</vt:lpstr>
      <vt:lpstr>Agile</vt:lpstr>
      <vt:lpstr>Jira</vt:lpstr>
      <vt:lpstr>Bug report</vt:lpstr>
      <vt:lpstr>Bug states</vt:lpstr>
      <vt:lpstr>Bugzilla tutorial</vt:lpstr>
      <vt:lpstr>Bugs/Issues/Tasks/Backlog</vt:lpstr>
      <vt:lpstr>Backlog/Technical Debt</vt:lpstr>
      <vt:lpstr>Issues/Greenhopper</vt:lpstr>
      <vt:lpstr>Burn down chart</vt:lpstr>
      <vt:lpstr>Documentation</vt:lpstr>
      <vt:lpstr>JavaDoc</vt:lpstr>
      <vt:lpstr>Choices</vt:lpstr>
      <vt:lpstr>Doxygen - http://www.stack.nl/~dimitri/doxygen/manual.html</vt:lpstr>
      <vt:lpstr>Doxygen markup</vt:lpstr>
      <vt:lpstr>HTML output</vt:lpstr>
      <vt:lpstr>GenDoc2</vt:lpstr>
      <vt:lpstr>GenDoc2</vt:lpstr>
      <vt:lpstr>Assignment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10</cp:revision>
  <dcterms:created xsi:type="dcterms:W3CDTF">2012-11-20T02:07:40Z</dcterms:created>
  <dcterms:modified xsi:type="dcterms:W3CDTF">2012-11-20T14:14:37Z</dcterms:modified>
</cp:coreProperties>
</file>