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0" r:id="rId2"/>
    <p:sldId id="268" r:id="rId3"/>
    <p:sldId id="267" r:id="rId4"/>
    <p:sldId id="269" r:id="rId5"/>
    <p:sldId id="271" r:id="rId6"/>
    <p:sldId id="270" r:id="rId7"/>
    <p:sldId id="272" r:id="rId8"/>
    <p:sldId id="261" r:id="rId9"/>
    <p:sldId id="275" r:id="rId10"/>
    <p:sldId id="273" r:id="rId11"/>
    <p:sldId id="281" r:id="rId12"/>
    <p:sldId id="263" r:id="rId13"/>
    <p:sldId id="262" r:id="rId14"/>
    <p:sldId id="264" r:id="rId15"/>
    <p:sldId id="276" r:id="rId16"/>
    <p:sldId id="280" r:id="rId17"/>
    <p:sldId id="277" r:id="rId18"/>
    <p:sldId id="278" r:id="rId19"/>
    <p:sldId id="279" r:id="rId20"/>
    <p:sldId id="282" r:id="rId21"/>
    <p:sldId id="266" r:id="rId22"/>
    <p:sldId id="283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50" d="100"/>
          <a:sy n="50" d="100"/>
        </p:scale>
        <p:origin x="-107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79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itemis.de/updates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Domain Specific Models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>
                <a:solidFill>
                  <a:schemeClr val="tx1"/>
                </a:solidFill>
              </a:rPr>
              <a:t>M13S1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specific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language that is limited to a smaller set of concepts than a general purpose language</a:t>
            </a:r>
          </a:p>
          <a:p>
            <a:r>
              <a:rPr lang="en-US" dirty="0" smtClean="0"/>
              <a:t>AADL </a:t>
            </a:r>
            <a:r>
              <a:rPr lang="en-US" dirty="0" err="1" smtClean="0"/>
              <a:t>vs</a:t>
            </a:r>
            <a:r>
              <a:rPr lang="en-US" dirty="0" smtClean="0"/>
              <a:t> Java</a:t>
            </a:r>
          </a:p>
          <a:p>
            <a:r>
              <a:rPr lang="en-US" dirty="0" smtClean="0"/>
              <a:t>User is more guided but also more constrained</a:t>
            </a:r>
          </a:p>
          <a:p>
            <a:r>
              <a:rPr lang="en-US" dirty="0" smtClean="0"/>
              <a:t>UML and </a:t>
            </a:r>
            <a:r>
              <a:rPr lang="en-US" dirty="0" err="1" smtClean="0"/>
              <a:t>SysML</a:t>
            </a:r>
            <a:r>
              <a:rPr lang="en-US" dirty="0" smtClean="0"/>
              <a:t> are DSLs</a:t>
            </a:r>
            <a:endParaRPr lang="en-US" dirty="0"/>
          </a:p>
        </p:txBody>
      </p:sp>
      <p:pic>
        <p:nvPicPr>
          <p:cNvPr id="6146" name="Picture 2" descr="C:\Users\johnmc\AppData\Local\Microsoft\Windows\Temporary Internet Files\Content.IE5\RAOEM0S7\MC90043260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87680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57600" y="5562600"/>
            <a:ext cx="363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I have a hammer every problem</a:t>
            </a:r>
          </a:p>
          <a:p>
            <a:r>
              <a:rPr lang="en-US" dirty="0"/>
              <a:t>l</a:t>
            </a:r>
            <a:r>
              <a:rPr lang="en-US" dirty="0" smtClean="0"/>
              <a:t>ooks like a nail.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57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is intended for the types of models used for object-oriented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77" y="1600200"/>
            <a:ext cx="8077200" cy="5159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1653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components and relationships among them </a:t>
            </a:r>
          </a:p>
          <a:p>
            <a:pPr lvl="1"/>
            <a:r>
              <a:rPr lang="en-US" dirty="0" smtClean="0"/>
              <a:t>Systems are entities</a:t>
            </a:r>
          </a:p>
          <a:p>
            <a:pPr lvl="1"/>
            <a:r>
              <a:rPr lang="en-US" dirty="0" smtClean="0"/>
              <a:t>Features are either methods or data</a:t>
            </a:r>
          </a:p>
          <a:p>
            <a:pPr lvl="1"/>
            <a:r>
              <a:rPr lang="en-US" dirty="0" smtClean="0"/>
              <a:t>Ports are entry/exit points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01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domain vocabulary to be more precise than general English</a:t>
            </a:r>
          </a:p>
          <a:p>
            <a:r>
              <a:rPr lang="en-US" dirty="0" smtClean="0"/>
              <a:t>Write sentences using that vocabulary</a:t>
            </a:r>
          </a:p>
          <a:p>
            <a:r>
              <a:rPr lang="en-US" dirty="0" smtClean="0"/>
              <a:t>“The gap between the pads shall be no greater than 5 inches and no less than 3 inches.”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9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line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Variants are represented at variation points</a:t>
            </a:r>
          </a:p>
          <a:p>
            <a:r>
              <a:rPr lang="en-US" dirty="0" smtClean="0"/>
              <a:t>“</a:t>
            </a:r>
            <a:r>
              <a:rPr lang="en-US" dirty="0"/>
              <a:t>The gap between the pads shall be no greater than </a:t>
            </a:r>
            <a:r>
              <a:rPr lang="en-US" dirty="0" smtClean="0"/>
              <a:t>&lt;&lt;x&gt;&gt; &lt;&lt;</a:t>
            </a:r>
            <a:r>
              <a:rPr lang="en-US" dirty="0" err="1" smtClean="0"/>
              <a:t>LinearMeasurementUnits</a:t>
            </a:r>
            <a:r>
              <a:rPr lang="en-US" dirty="0" smtClean="0"/>
              <a:t>&gt;&gt; </a:t>
            </a:r>
            <a:r>
              <a:rPr lang="en-US" dirty="0"/>
              <a:t>and no less than </a:t>
            </a:r>
            <a:r>
              <a:rPr lang="en-US" dirty="0" smtClean="0"/>
              <a:t>&lt;&lt;y&gt;&gt; &lt;&lt;</a:t>
            </a:r>
            <a:r>
              <a:rPr lang="en-US" dirty="0" err="1" smtClean="0"/>
              <a:t>LinearMeasurementUnits</a:t>
            </a:r>
            <a:r>
              <a:rPr lang="en-US" dirty="0" smtClean="0"/>
              <a:t>&gt;&gt;.”</a:t>
            </a:r>
          </a:p>
          <a:p>
            <a:r>
              <a:rPr lang="en-US" dirty="0" smtClean="0"/>
              <a:t>“This model of vehicle requires a &lt;&lt;coil&gt;&gt; 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72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support for a DSL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a grammar</a:t>
            </a:r>
          </a:p>
          <a:p>
            <a:r>
              <a:rPr lang="en-US" dirty="0" smtClean="0"/>
              <a:t>Needs an editor</a:t>
            </a:r>
          </a:p>
          <a:p>
            <a:r>
              <a:rPr lang="en-US" dirty="0" smtClean="0"/>
              <a:t>Needs a code generator</a:t>
            </a:r>
          </a:p>
          <a:p>
            <a:r>
              <a:rPr lang="en-US" dirty="0" smtClean="0"/>
              <a:t>Debuggers and other items would be nice but DSL programs are usually simpler than general purpose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796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xText</a:t>
            </a:r>
            <a:r>
              <a:rPr lang="en-US" dirty="0" smtClean="0"/>
              <a:t> is a DSL generator</a:t>
            </a:r>
          </a:p>
          <a:p>
            <a:r>
              <a:rPr lang="en-US" dirty="0" smtClean="0"/>
              <a:t>It takes a grammar as input and outputs the infrastructure needed for a basic editing environment for a language</a:t>
            </a:r>
          </a:p>
          <a:p>
            <a:r>
              <a:rPr lang="en-US" dirty="0" smtClean="0"/>
              <a:t>The current version of editors in OSATE are generated using </a:t>
            </a:r>
            <a:r>
              <a:rPr lang="en-US" dirty="0" err="1" smtClean="0"/>
              <a:t>xText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58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xText</a:t>
            </a:r>
            <a:r>
              <a:rPr lang="en-US" dirty="0" smtClean="0"/>
              <a:t> in 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0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grammar </a:t>
            </a:r>
            <a:r>
              <a:rPr lang="en-US" sz="2800" dirty="0" err="1"/>
              <a:t>org.xtext.example.mydsl.MyDsl</a:t>
            </a:r>
            <a:r>
              <a:rPr lang="en-US" sz="2800" dirty="0"/>
              <a:t> with </a:t>
            </a:r>
            <a:r>
              <a:rPr lang="en-US" sz="2800" dirty="0" err="1"/>
              <a:t>org.eclipse.xtext.common.Terminals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generate </a:t>
            </a:r>
            <a:r>
              <a:rPr lang="en-US" sz="2800" dirty="0" err="1"/>
              <a:t>myDsl</a:t>
            </a:r>
            <a:r>
              <a:rPr lang="en-US" sz="2800" dirty="0"/>
              <a:t> "http://www.xtext.org/example/mydsl/MyDsl"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Model:</a:t>
            </a:r>
          </a:p>
          <a:p>
            <a:pPr marL="0" indent="0">
              <a:buNone/>
            </a:pPr>
            <a:r>
              <a:rPr lang="en-US" sz="2800" dirty="0"/>
              <a:t>	greetings+=Greeting*;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Greeting:</a:t>
            </a:r>
          </a:p>
          <a:p>
            <a:pPr marL="0" indent="0">
              <a:buNone/>
            </a:pPr>
            <a:r>
              <a:rPr lang="en-US" sz="2800" dirty="0"/>
              <a:t>	'Hello' name=ID '!';</a:t>
            </a:r>
          </a:p>
        </p:txBody>
      </p:sp>
    </p:spTree>
    <p:extLst>
      <p:ext uri="{BB962C8B-B14F-4D97-AF65-F5344CB8AC3E}">
        <p14:creationId xmlns:p14="http://schemas.microsoft.com/office/powerpoint/2010/main" val="1708604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power transfer </a:t>
            </a:r>
            <a:r>
              <a:rPr lang="en-US" dirty="0" err="1" smtClean="0"/>
              <a:t>dsl</a:t>
            </a:r>
            <a:r>
              <a:rPr lang="en-US" dirty="0" smtClean="0"/>
              <a:t> – just a small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grammar </a:t>
            </a:r>
            <a:r>
              <a:rPr lang="en-US" sz="2800" dirty="0" err="1"/>
              <a:t>org.xtext.wpt.wptdsl.MyDsl</a:t>
            </a:r>
            <a:r>
              <a:rPr lang="en-US" sz="2800" dirty="0"/>
              <a:t> with </a:t>
            </a:r>
            <a:r>
              <a:rPr lang="en-US" sz="2800" dirty="0" err="1"/>
              <a:t>org.eclipse.xtext.common.Terminals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generate </a:t>
            </a:r>
            <a:r>
              <a:rPr lang="en-US" sz="2800" dirty="0" err="1"/>
              <a:t>myDsl</a:t>
            </a:r>
            <a:r>
              <a:rPr lang="en-US" sz="2800" dirty="0"/>
              <a:t> "http://www.xtext.org/wpt/wptdsl/MyDsl"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Model:</a:t>
            </a:r>
          </a:p>
          <a:p>
            <a:pPr marL="0" indent="0">
              <a:buNone/>
            </a:pPr>
            <a:r>
              <a:rPr lang="en-US" sz="2800" dirty="0"/>
              <a:t>	requirements+='The type of coil required is '+Coil*;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Coil:</a:t>
            </a:r>
          </a:p>
          <a:p>
            <a:pPr marL="0" indent="0">
              <a:buNone/>
            </a:pPr>
            <a:r>
              <a:rPr lang="en-US" sz="2800" dirty="0"/>
              <a:t>	'</a:t>
            </a:r>
            <a:r>
              <a:rPr lang="en-US" sz="2800" dirty="0" err="1"/>
              <a:t>LowCapacityCoil</a:t>
            </a:r>
            <a:r>
              <a:rPr lang="en-US" sz="2800" dirty="0"/>
              <a:t>' | '</a:t>
            </a:r>
            <a:r>
              <a:rPr lang="en-US" sz="2800" dirty="0" err="1"/>
              <a:t>HighCapacityCoil</a:t>
            </a:r>
            <a:r>
              <a:rPr lang="en-US" sz="2800" dirty="0" smtClean="0"/>
              <a:t>';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0034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Editor gives error if I deviate from the grammar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352800"/>
            <a:ext cx="908100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496" y="5105400"/>
            <a:ext cx="7368012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184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Eclipse is an environment intended as a basis for building software engineering tools</a:t>
            </a:r>
          </a:p>
          <a:p>
            <a:r>
              <a:rPr lang="en-US" dirty="0" smtClean="0"/>
              <a:t>It provides a basis for construction and testing of these tools</a:t>
            </a:r>
          </a:p>
          <a:p>
            <a:r>
              <a:rPr lang="en-US" dirty="0" smtClean="0"/>
              <a:t>Testing requires executing the tool in the “context” of the tool editor</a:t>
            </a:r>
          </a:p>
          <a:p>
            <a:r>
              <a:rPr lang="en-US" dirty="0" smtClean="0"/>
              <a:t>Eclipse allows one instance of the workbench to start another and to have special hooks into the child instance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95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</a:t>
            </a:r>
            <a:r>
              <a:rPr lang="en-US" dirty="0" err="1" smtClean="0"/>
              <a:t>xText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update sites needed to install </a:t>
            </a:r>
            <a:r>
              <a:rPr lang="en-US" dirty="0" err="1" smtClean="0"/>
              <a:t>xText</a:t>
            </a:r>
            <a:endParaRPr lang="en-US" dirty="0" smtClean="0"/>
          </a:p>
          <a:p>
            <a:pPr lvl="1"/>
            <a:r>
              <a:rPr lang="en-US" dirty="0"/>
              <a:t>http://download.eclipse.org/modeling/tmf/xtext/updates/composite/releases/</a:t>
            </a:r>
          </a:p>
          <a:p>
            <a:pPr lvl="1"/>
            <a:r>
              <a:rPr lang="en-US" dirty="0"/>
              <a:t> 	</a:t>
            </a:r>
            <a:r>
              <a:rPr lang="en-US" dirty="0">
                <a:hlinkClick r:id="rId2"/>
              </a:rPr>
              <a:t>http://download.itemis.de/updates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The first gets the body of </a:t>
            </a:r>
            <a:r>
              <a:rPr lang="en-US" dirty="0" err="1" smtClean="0"/>
              <a:t>xText</a:t>
            </a:r>
            <a:endParaRPr lang="en-US" dirty="0" smtClean="0"/>
          </a:p>
          <a:p>
            <a:r>
              <a:rPr lang="en-US" dirty="0" smtClean="0"/>
              <a:t>The second gets </a:t>
            </a:r>
            <a:r>
              <a:rPr lang="en-US" dirty="0" err="1" smtClean="0"/>
              <a:t>antlr</a:t>
            </a:r>
            <a:r>
              <a:rPr lang="en-US" dirty="0" smtClean="0"/>
              <a:t> which is a parser generator</a:t>
            </a:r>
          </a:p>
          <a:p>
            <a:r>
              <a:rPr lang="en-US" dirty="0" smtClean="0"/>
              <a:t>Licensing issues require the separation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89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http://</a:t>
            </a:r>
            <a:r>
              <a:rPr lang="en-US" sz="3600" dirty="0" smtClean="0"/>
              <a:t>www.eclipse.org/Xtext/documentation.html#FirstFiveMinutes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68" y="1600200"/>
            <a:ext cx="2590800" cy="4759397"/>
          </a:xfrm>
        </p:spPr>
      </p:pic>
      <p:sp>
        <p:nvSpPr>
          <p:cNvPr id="5" name="Rectangle 4"/>
          <p:cNvSpPr/>
          <p:nvPr/>
        </p:nvSpPr>
        <p:spPr>
          <a:xfrm>
            <a:off x="3048000" y="4419600"/>
            <a:ext cx="1447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}</a:t>
            </a:r>
            <a:endParaRPr lang="en-US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5029200"/>
            <a:ext cx="3884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Read through all of this</a:t>
            </a:r>
            <a:endParaRPr lang="en-US" sz="28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472851" y="1828800"/>
            <a:ext cx="4902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494" y="3279775"/>
            <a:ext cx="682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124" y="3474720"/>
            <a:ext cx="682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994749" y="1611868"/>
            <a:ext cx="1565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through</a:t>
            </a:r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749" y="3208338"/>
            <a:ext cx="16637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628" y="3432175"/>
            <a:ext cx="16637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2699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2 or 3 screen shots of the Eclipse environment showing your work at the end of the last tutorial</a:t>
            </a:r>
          </a:p>
          <a:p>
            <a:r>
              <a:rPr lang="en-US" dirty="0"/>
              <a:t>Submit by 11:59PM Oct 23rd </a:t>
            </a:r>
          </a:p>
        </p:txBody>
      </p:sp>
    </p:spTree>
    <p:extLst>
      <p:ext uri="{BB962C8B-B14F-4D97-AF65-F5344CB8AC3E}">
        <p14:creationId xmlns:p14="http://schemas.microsoft.com/office/powerpoint/2010/main" val="282582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transformation is a function that maps one set of symbols to another</a:t>
            </a:r>
          </a:p>
          <a:p>
            <a:r>
              <a:rPr lang="en-US" dirty="0" smtClean="0"/>
              <a:t>It can be 1-1 or M-1</a:t>
            </a:r>
          </a:p>
          <a:p>
            <a:r>
              <a:rPr lang="en-US" dirty="0" smtClean="0"/>
              <a:t>It can map text to model (T2M) or model to text (M2T) or M2M or T2T</a:t>
            </a:r>
          </a:p>
          <a:p>
            <a:r>
              <a:rPr lang="en-US" dirty="0" smtClean="0"/>
              <a:t>For example, in the AADL tools set we used a text grammar and OSATE generated an IMV (T2M)and an .aaxl2 (xml file) (T2T)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60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Transformations make it easier to work in a mode that is best for you. Text is better for humans; xml is better for computation.</a:t>
            </a:r>
          </a:p>
          <a:p>
            <a:r>
              <a:rPr lang="en-US" sz="2800" dirty="0" smtClean="0"/>
              <a:t>To be most useful a transformation should map every symbol in the domain to a symbol in the range so that no information is lost.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 chain of transformations can be used. For example I might write a program in Java that is translated into the language of the JVM which in turn translates to the machine code of  the target platform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05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Coils.aadl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77" y="1981200"/>
            <a:ext cx="6720787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45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.AAXL2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04" y="1600200"/>
            <a:ext cx="8358996" cy="5317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365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Covers a larger area than coils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9" y="1593641"/>
            <a:ext cx="8114381" cy="406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05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a vocabulary</a:t>
            </a:r>
          </a:p>
          <a:p>
            <a:r>
              <a:rPr lang="en-US" dirty="0" smtClean="0"/>
              <a:t>Use UML/</a:t>
            </a:r>
            <a:r>
              <a:rPr lang="en-US" dirty="0" err="1" smtClean="0"/>
              <a:t>SySML</a:t>
            </a:r>
            <a:r>
              <a:rPr lang="en-US" dirty="0" smtClean="0"/>
              <a:t> class diagrams (or an AADL model)to start</a:t>
            </a:r>
          </a:p>
          <a:p>
            <a:r>
              <a:rPr lang="en-US" dirty="0" smtClean="0"/>
              <a:t>Nouns are entities</a:t>
            </a:r>
          </a:p>
          <a:p>
            <a:r>
              <a:rPr lang="en-US" dirty="0" smtClean="0"/>
              <a:t>Verbs are behaviors related to an entity</a:t>
            </a:r>
          </a:p>
          <a:p>
            <a:r>
              <a:rPr lang="en-US" dirty="0" smtClean="0"/>
              <a:t>Variants are often subclasses of an abstract entity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60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Portion of a model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77" y="1600200"/>
            <a:ext cx="8077200" cy="5159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059035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9116</TotalTime>
  <Words>616</Words>
  <Application>Microsoft Office PowerPoint</Application>
  <PresentationFormat>On-screen Show (4:3)</PresentationFormat>
  <Paragraphs>97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syse802Template</vt:lpstr>
      <vt:lpstr>Domain Specific Models </vt:lpstr>
      <vt:lpstr>Tool development</vt:lpstr>
      <vt:lpstr>Transformations</vt:lpstr>
      <vt:lpstr>Transformations - 2</vt:lpstr>
      <vt:lpstr>Coils.aadl</vt:lpstr>
      <vt:lpstr>.AAXL2</vt:lpstr>
      <vt:lpstr>Covers a larger area than coils</vt:lpstr>
      <vt:lpstr>Domain model</vt:lpstr>
      <vt:lpstr>Portion of a model</vt:lpstr>
      <vt:lpstr>Domain specific language</vt:lpstr>
      <vt:lpstr>UML is intended for the types of models used for object-oriented</vt:lpstr>
      <vt:lpstr>AADL model</vt:lpstr>
      <vt:lpstr>Requirements</vt:lpstr>
      <vt:lpstr>Product line requirements</vt:lpstr>
      <vt:lpstr>Tool support for a DSL</vt:lpstr>
      <vt:lpstr>xText</vt:lpstr>
      <vt:lpstr>xText in Eclipse</vt:lpstr>
      <vt:lpstr>Wireless power transfer dsl – just a small example</vt:lpstr>
      <vt:lpstr>Results</vt:lpstr>
      <vt:lpstr>Installing xText</vt:lpstr>
      <vt:lpstr>http://www.eclipse.org/Xtext/documentation.html#FirstFiveMinutes</vt:lpstr>
      <vt:lpstr>Here’s what you are going to do 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52</cp:revision>
  <dcterms:created xsi:type="dcterms:W3CDTF">2012-03-03T01:30:38Z</dcterms:created>
  <dcterms:modified xsi:type="dcterms:W3CDTF">2013-10-17T14:33:30Z</dcterms:modified>
</cp:coreProperties>
</file>