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0" r:id="rId2"/>
    <p:sldId id="265" r:id="rId3"/>
    <p:sldId id="266" r:id="rId4"/>
    <p:sldId id="270" r:id="rId5"/>
    <p:sldId id="272" r:id="rId6"/>
    <p:sldId id="262" r:id="rId7"/>
    <p:sldId id="269" r:id="rId8"/>
    <p:sldId id="273" r:id="rId9"/>
    <p:sldId id="261" r:id="rId10"/>
    <p:sldId id="263" r:id="rId11"/>
    <p:sldId id="264" r:id="rId12"/>
    <p:sldId id="267" r:id="rId13"/>
    <p:sldId id="268" r:id="rId14"/>
    <p:sldId id="274" r:id="rId15"/>
    <p:sldId id="279" r:id="rId16"/>
    <p:sldId id="278" r:id="rId17"/>
    <p:sldId id="275" r:id="rId18"/>
    <p:sldId id="276" r:id="rId19"/>
    <p:sldId id="282" r:id="rId20"/>
    <p:sldId id="291" r:id="rId21"/>
    <p:sldId id="277" r:id="rId22"/>
    <p:sldId id="280" r:id="rId23"/>
    <p:sldId id="281" r:id="rId24"/>
    <p:sldId id="283" r:id="rId25"/>
    <p:sldId id="284" r:id="rId26"/>
    <p:sldId id="285" r:id="rId27"/>
    <p:sldId id="286" r:id="rId28"/>
    <p:sldId id="287" r:id="rId29"/>
    <p:sldId id="288" r:id="rId30"/>
    <p:sldId id="289" r:id="rId31"/>
    <p:sldId id="290" r:id="rId32"/>
    <p:sldId id="292"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50" d="100"/>
          <a:sy n="50" d="100"/>
        </p:scale>
        <p:origin x="1267"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8/20/2016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9570619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8/20/2016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8/20/2016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8/20/2016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8/20/2016</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8/20/2016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8/20/2016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8/20/2016</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8/20/2016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8/20/2016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8/20/2016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8/20/2016</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8/20/2016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clipse.org/downloads/download.php?file=/modeling/mdt/papyrus/rcp/neon/2.0.0/papyrus-neon-2.0.0-win64.zip&amp;mirror_id=113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372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Process</a:t>
            </a:r>
          </a:p>
          <a:p>
            <a:r>
              <a:rPr lang="en-US" dirty="0" smtClean="0">
                <a:solidFill>
                  <a:schemeClr val="tx1"/>
                </a:solidFill>
              </a:rPr>
              <a:t>Module 1 Session 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UP</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800100" y="1771650"/>
            <a:ext cx="83439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 (WBS)</a:t>
            </a:r>
            <a:endParaRPr lang="en-US" dirty="0"/>
          </a:p>
        </p:txBody>
      </p:sp>
      <p:sp>
        <p:nvSpPr>
          <p:cNvPr id="3" name="Content Placeholder 2"/>
          <p:cNvSpPr>
            <a:spLocks noGrp="1"/>
          </p:cNvSpPr>
          <p:nvPr>
            <p:ph idx="1"/>
          </p:nvPr>
        </p:nvSpPr>
        <p:spPr/>
        <p:txBody>
          <a:bodyPr/>
          <a:lstStyle/>
          <a:p>
            <a:r>
              <a:rPr lang="en-US" dirty="0" smtClean="0"/>
              <a:t>Although each process model has a set of disciplines and a set of phases, each team may tailor the process steps to fit the specific project.</a:t>
            </a:r>
          </a:p>
          <a:p>
            <a:r>
              <a:rPr lang="en-US" dirty="0" smtClean="0"/>
              <a:t>A work breakdown structure is a hierarchical structure in which a general task is broken down into smaller, more specific tasks.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000" dirty="0" smtClean="0"/>
              <a:t>Here is a WBS done in the EPF tool</a:t>
            </a:r>
          </a:p>
          <a:p>
            <a:r>
              <a:rPr lang="en-US" sz="2000" dirty="0" smtClean="0"/>
              <a:t>Two main phases are decomposed in this example</a:t>
            </a:r>
          </a:p>
          <a:p>
            <a:r>
              <a:rPr lang="en-US" sz="2000" dirty="0" smtClean="0"/>
              <a:t>There is a hierarchy of Phase, Activity, and Task. Each is a subset of the previous.</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1695450" y="2971800"/>
            <a:ext cx="7448550" cy="3676650"/>
          </a:xfrm>
          <a:prstGeom prst="rect">
            <a:avLst/>
          </a:prstGeom>
          <a:noFill/>
          <a:ln w="9525">
            <a:noFill/>
            <a:miter lim="800000"/>
            <a:headEnd/>
            <a:tailEnd/>
          </a:ln>
        </p:spPr>
      </p:pic>
      <p:cxnSp>
        <p:nvCxnSpPr>
          <p:cNvPr id="6" name="Straight Arrow Connector 5"/>
          <p:cNvCxnSpPr/>
          <p:nvPr/>
        </p:nvCxnSpPr>
        <p:spPr>
          <a:xfrm>
            <a:off x="1066800" y="3505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066800" y="5410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process</a:t>
            </a:r>
            <a:endParaRPr lang="en-US" dirty="0"/>
          </a:p>
        </p:txBody>
      </p:sp>
      <p:sp>
        <p:nvSpPr>
          <p:cNvPr id="3" name="Content Placeholder 2"/>
          <p:cNvSpPr>
            <a:spLocks noGrp="1"/>
          </p:cNvSpPr>
          <p:nvPr>
            <p:ph idx="1"/>
          </p:nvPr>
        </p:nvSpPr>
        <p:spPr/>
        <p:txBody>
          <a:bodyPr/>
          <a:lstStyle/>
          <a:p>
            <a:r>
              <a:rPr lang="en-US" sz="2400" dirty="0" smtClean="0"/>
              <a:t>Engineers use standard, well-defined notations</a:t>
            </a:r>
          </a:p>
          <a:p>
            <a:r>
              <a:rPr lang="en-US" sz="2400" dirty="0" smtClean="0"/>
              <a:t>The Software Process Engineering Meta-model (SPEM) recognizes 4 types of process elements</a:t>
            </a:r>
          </a:p>
          <a:p>
            <a:r>
              <a:rPr lang="en-US" sz="2400" dirty="0" smtClean="0"/>
              <a:t>Basic elements</a:t>
            </a:r>
          </a:p>
          <a:p>
            <a:pPr lvl="1"/>
            <a:r>
              <a:rPr lang="en-US" sz="2400" dirty="0" smtClean="0"/>
              <a:t>Role - defines a set of related skills, competencies, and responsibilities </a:t>
            </a:r>
          </a:p>
          <a:p>
            <a:pPr lvl="1"/>
            <a:r>
              <a:rPr lang="en-US" sz="2400" dirty="0" smtClean="0"/>
              <a:t>Task - defines work being performed by Roles Definition instances </a:t>
            </a:r>
          </a:p>
          <a:p>
            <a:pPr lvl="1"/>
            <a:r>
              <a:rPr lang="en-US" sz="2400" dirty="0" smtClean="0"/>
              <a:t>Work product - used, modified, and produced by Task Definitions </a:t>
            </a:r>
          </a:p>
          <a:p>
            <a:pPr lvl="1"/>
            <a:r>
              <a:rPr lang="en-US" sz="2400" dirty="0" smtClean="0"/>
              <a:t>Guidance - information related to Describable Elements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Many engineering notations have multiple syntax – English, XML, graphical</a:t>
            </a:r>
            <a:endParaRPr lang="en-US" dirty="0"/>
          </a:p>
        </p:txBody>
      </p:sp>
      <p:pic>
        <p:nvPicPr>
          <p:cNvPr id="1026" name="Picture 2" descr="peerReview"/>
          <p:cNvPicPr>
            <a:picLocks noChangeAspect="1" noChangeArrowheads="1"/>
          </p:cNvPicPr>
          <p:nvPr/>
        </p:nvPicPr>
        <p:blipFill>
          <a:blip r:embed="rId3"/>
          <a:srcRect/>
          <a:stretch>
            <a:fillRect/>
          </a:stretch>
        </p:blipFill>
        <p:spPr bwMode="auto">
          <a:xfrm>
            <a:off x="2057400" y="3352800"/>
            <a:ext cx="5934075" cy="2447925"/>
          </a:xfrm>
          <a:prstGeom prst="rect">
            <a:avLst/>
          </a:prstGeom>
          <a:noFill/>
          <a:ln w="9525">
            <a:noFill/>
            <a:miter lim="800000"/>
            <a:headEnd/>
            <a:tailEnd/>
          </a:ln>
        </p:spPr>
      </p:pic>
      <p:sp>
        <p:nvSpPr>
          <p:cNvPr id="5" name="TextBox 4"/>
          <p:cNvSpPr txBox="1"/>
          <p:nvPr/>
        </p:nvSpPr>
        <p:spPr>
          <a:xfrm>
            <a:off x="152400" y="3396734"/>
            <a:ext cx="569387" cy="369332"/>
          </a:xfrm>
          <a:prstGeom prst="rect">
            <a:avLst/>
          </a:prstGeom>
          <a:noFill/>
        </p:spPr>
        <p:txBody>
          <a:bodyPr wrap="none" rtlCol="0">
            <a:spAutoFit/>
          </a:bodyPr>
          <a:lstStyle/>
          <a:p>
            <a:r>
              <a:rPr lang="en-US" dirty="0" smtClean="0"/>
              <a:t>role</a:t>
            </a:r>
            <a:endParaRPr lang="en-US" dirty="0"/>
          </a:p>
        </p:txBody>
      </p:sp>
      <p:sp>
        <p:nvSpPr>
          <p:cNvPr id="6" name="TextBox 5"/>
          <p:cNvSpPr txBox="1"/>
          <p:nvPr/>
        </p:nvSpPr>
        <p:spPr>
          <a:xfrm>
            <a:off x="172506" y="4267200"/>
            <a:ext cx="607859" cy="369332"/>
          </a:xfrm>
          <a:prstGeom prst="rect">
            <a:avLst/>
          </a:prstGeom>
          <a:noFill/>
        </p:spPr>
        <p:txBody>
          <a:bodyPr wrap="none" rtlCol="0">
            <a:spAutoFit/>
          </a:bodyPr>
          <a:lstStyle/>
          <a:p>
            <a:r>
              <a:rPr lang="en-US" dirty="0" smtClean="0"/>
              <a:t>task</a:t>
            </a:r>
            <a:endParaRPr lang="en-US" dirty="0"/>
          </a:p>
        </p:txBody>
      </p:sp>
      <p:sp>
        <p:nvSpPr>
          <p:cNvPr id="7" name="TextBox 6"/>
          <p:cNvSpPr txBox="1"/>
          <p:nvPr/>
        </p:nvSpPr>
        <p:spPr>
          <a:xfrm>
            <a:off x="210978" y="4953000"/>
            <a:ext cx="1505540" cy="369332"/>
          </a:xfrm>
          <a:prstGeom prst="rect">
            <a:avLst/>
          </a:prstGeom>
          <a:noFill/>
        </p:spPr>
        <p:txBody>
          <a:bodyPr wrap="none" rtlCol="0">
            <a:spAutoFit/>
          </a:bodyPr>
          <a:lstStyle/>
          <a:p>
            <a:r>
              <a:rPr lang="en-US" dirty="0" smtClean="0"/>
              <a:t>work product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picture.bmp"/>
          <p:cNvPicPr>
            <a:picLocks noGrp="1" noChangeAspect="1"/>
          </p:cNvPicPr>
          <p:nvPr>
            <p:ph idx="1"/>
          </p:nvPr>
        </p:nvPicPr>
        <p:blipFill>
          <a:blip r:embed="rId2"/>
          <a:stretch>
            <a:fillRect/>
          </a:stretch>
        </p:blipFill>
        <p:spPr>
          <a:xfrm>
            <a:off x="1362034" y="1600200"/>
            <a:ext cx="6419932"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p:txBody>
          <a:bodyPr/>
          <a:lstStyle/>
          <a:p>
            <a:r>
              <a:rPr lang="en-US" dirty="0" smtClean="0"/>
              <a:t>A steady rhythm allows for anticipation and good planning</a:t>
            </a:r>
          </a:p>
          <a:p>
            <a:r>
              <a:rPr lang="en-US" dirty="0" smtClean="0"/>
              <a:t>Time-boxing allows a steady rhythm while function-based does not</a:t>
            </a:r>
          </a:p>
          <a:p>
            <a:r>
              <a:rPr lang="en-US" dirty="0" smtClean="0"/>
              <a:t>Establishing a rhythm with a client, schedule a teleconference every Monday, makes it more likely they will make time for you.</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for differences</a:t>
            </a:r>
            <a:endParaRPr lang="en-US" dirty="0"/>
          </a:p>
        </p:txBody>
      </p:sp>
      <p:sp>
        <p:nvSpPr>
          <p:cNvPr id="3" name="Content Placeholder 2"/>
          <p:cNvSpPr>
            <a:spLocks noGrp="1"/>
          </p:cNvSpPr>
          <p:nvPr>
            <p:ph idx="1"/>
          </p:nvPr>
        </p:nvSpPr>
        <p:spPr/>
        <p:txBody>
          <a:bodyPr/>
          <a:lstStyle/>
          <a:p>
            <a:r>
              <a:rPr lang="en-US" sz="2800" dirty="0" smtClean="0"/>
              <a:t>Embedded, real time products are different from business products</a:t>
            </a:r>
          </a:p>
          <a:p>
            <a:r>
              <a:rPr lang="en-US" sz="2800" dirty="0" smtClean="0"/>
              <a:t>How they are developed is different</a:t>
            </a:r>
          </a:p>
          <a:p>
            <a:r>
              <a:rPr lang="en-US" sz="2800" dirty="0" smtClean="0"/>
              <a:t>Performance is a very high priority for embedded systems while security is lower.</a:t>
            </a:r>
          </a:p>
          <a:p>
            <a:r>
              <a:rPr lang="en-US" sz="2800" dirty="0" smtClean="0"/>
              <a:t>For a Business system security is the high priority and performance is lower.</a:t>
            </a:r>
          </a:p>
          <a:p>
            <a:r>
              <a:rPr lang="en-US" sz="2800" dirty="0" smtClean="0"/>
              <a:t>Different processes are needed</a:t>
            </a:r>
          </a:p>
          <a:p>
            <a:r>
              <a:rPr lang="en-US" sz="2800" dirty="0" smtClean="0"/>
              <a:t>Different processes and different emphasis on things.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a:t>
            </a:r>
            <a:endParaRPr lang="en-US" dirty="0"/>
          </a:p>
        </p:txBody>
      </p:sp>
      <p:sp>
        <p:nvSpPr>
          <p:cNvPr id="3" name="Content Placeholder 2"/>
          <p:cNvSpPr>
            <a:spLocks noGrp="1"/>
          </p:cNvSpPr>
          <p:nvPr>
            <p:ph idx="1"/>
          </p:nvPr>
        </p:nvSpPr>
        <p:spPr/>
        <p:txBody>
          <a:bodyPr/>
          <a:lstStyle/>
          <a:p>
            <a:r>
              <a:rPr lang="en-US" dirty="0" smtClean="0"/>
              <a:t>Customers want us to have a faster and faster </a:t>
            </a:r>
            <a:r>
              <a:rPr lang="en-US" dirty="0" err="1" smtClean="0"/>
              <a:t>clockspeed</a:t>
            </a:r>
            <a:r>
              <a:rPr lang="en-US" dirty="0" smtClean="0"/>
              <a:t> so that products are delivered more rapidly</a:t>
            </a:r>
          </a:p>
          <a:p>
            <a:r>
              <a:rPr lang="en-US" dirty="0" smtClean="0"/>
              <a:t>Software is becoming more integral to everyday life – reliability is a big issue</a:t>
            </a:r>
          </a:p>
          <a:p>
            <a:r>
              <a:rPr lang="en-US" dirty="0" smtClean="0"/>
              <a:t>Processes are tailored to meet specific goals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product</a:t>
            </a:r>
            <a:endParaRPr lang="en-US" dirty="0"/>
          </a:p>
        </p:txBody>
      </p:sp>
      <p:sp>
        <p:nvSpPr>
          <p:cNvPr id="3" name="Content Placeholder 2"/>
          <p:cNvSpPr>
            <a:spLocks noGrp="1"/>
          </p:cNvSpPr>
          <p:nvPr>
            <p:ph idx="1"/>
          </p:nvPr>
        </p:nvSpPr>
        <p:spPr/>
        <p:txBody>
          <a:bodyPr/>
          <a:lstStyle/>
          <a:p>
            <a:r>
              <a:rPr lang="en-US" dirty="0" smtClean="0"/>
              <a:t>The first engineering step in building a software-intensive product is to organize the resources needed to solve the problem.</a:t>
            </a:r>
          </a:p>
          <a:p>
            <a:r>
              <a:rPr lang="en-US" dirty="0" smtClean="0"/>
              <a:t>We need people assigned to roles and we need a schedule and sequence of events</a:t>
            </a:r>
          </a:p>
          <a:p>
            <a:r>
              <a:rPr lang="en-US" dirty="0" smtClean="0"/>
              <a:t>There are many “process models” which we can use as a guide as we create a detailed schedule.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 with differing qualities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0871"/>
            <a:ext cx="7086600" cy="51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styles</a:t>
            </a:r>
            <a:endParaRPr lang="en-US" dirty="0"/>
          </a:p>
        </p:txBody>
      </p:sp>
      <p:sp>
        <p:nvSpPr>
          <p:cNvPr id="3" name="Content Placeholder 2"/>
          <p:cNvSpPr>
            <a:spLocks noGrp="1"/>
          </p:cNvSpPr>
          <p:nvPr>
            <p:ph idx="1"/>
          </p:nvPr>
        </p:nvSpPr>
        <p:spPr/>
        <p:txBody>
          <a:bodyPr/>
          <a:lstStyle/>
          <a:p>
            <a:r>
              <a:rPr lang="en-US" dirty="0" smtClean="0"/>
              <a:t>Waterfall</a:t>
            </a:r>
          </a:p>
          <a:p>
            <a:r>
              <a:rPr lang="en-US" dirty="0" smtClean="0"/>
              <a:t>Iterative, incremental</a:t>
            </a:r>
          </a:p>
          <a:p>
            <a:r>
              <a:rPr lang="en-US" dirty="0" smtClean="0"/>
              <a:t>Agile</a:t>
            </a:r>
          </a:p>
          <a:p>
            <a:r>
              <a:rPr lang="en-US" dirty="0" smtClean="0"/>
              <a:t>Spiral</a:t>
            </a:r>
          </a:p>
          <a:p>
            <a:endParaRPr lang="en-US"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4991100"/>
            <a:ext cx="2438400" cy="1866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486525" y="4800600"/>
            <a:ext cx="2057400" cy="20574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276600" y="501015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r>
              <a:rPr lang="en-US" dirty="0" smtClean="0"/>
              <a:t>Integrate customer into the development process</a:t>
            </a:r>
          </a:p>
          <a:p>
            <a:r>
              <a:rPr lang="en-US" dirty="0" smtClean="0"/>
              <a:t>Short “sprints” with specific, small goals</a:t>
            </a:r>
          </a:p>
          <a:p>
            <a:r>
              <a:rPr lang="en-US" dirty="0" smtClean="0"/>
              <a:t>In some cases, doing test-first development</a:t>
            </a:r>
          </a:p>
          <a:p>
            <a:r>
              <a:rPr lang="en-US" dirty="0" smtClean="0"/>
              <a:t>Basic assumption: requirements change so frequently that making long-term plans is a waste</a:t>
            </a:r>
          </a:p>
          <a:p>
            <a:r>
              <a:rPr lang="en-US" dirty="0" smtClean="0"/>
              <a:t>Others feel that a long-term plan re-calibrated frequently is a better approach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manifesto</a:t>
            </a:r>
            <a:endParaRPr lang="en-US" dirty="0"/>
          </a:p>
        </p:txBody>
      </p:sp>
      <p:sp>
        <p:nvSpPr>
          <p:cNvPr id="3" name="Content Placeholder 2"/>
          <p:cNvSpPr>
            <a:spLocks noGrp="1"/>
          </p:cNvSpPr>
          <p:nvPr>
            <p:ph idx="1"/>
          </p:nvPr>
        </p:nvSpPr>
        <p:spPr/>
        <p:txBody>
          <a:bodyPr/>
          <a:lstStyle/>
          <a:p>
            <a:pPr algn="ctr">
              <a:buNone/>
            </a:pPr>
            <a:r>
              <a:rPr lang="en-US" sz="2400" dirty="0" smtClean="0"/>
              <a:t>We are uncovering better ways of developing</a:t>
            </a:r>
            <a:br>
              <a:rPr lang="en-US" sz="2400" dirty="0" smtClean="0"/>
            </a:br>
            <a:r>
              <a:rPr lang="en-US" sz="2400" dirty="0" smtClean="0"/>
              <a:t>software by doing it and helping others do it.</a:t>
            </a:r>
            <a:br>
              <a:rPr lang="en-US" sz="2400" dirty="0" smtClean="0"/>
            </a:br>
            <a:r>
              <a:rPr lang="en-US" sz="2400" dirty="0" smtClean="0"/>
              <a:t>Through this work we have come to value:</a:t>
            </a:r>
            <a:br>
              <a:rPr lang="en-US" sz="2400" dirty="0" smtClean="0"/>
            </a:br>
            <a:endParaRPr lang="en-US" sz="2400" dirty="0" smtClean="0"/>
          </a:p>
          <a:p>
            <a:pPr algn="ctr">
              <a:buNone/>
            </a:pPr>
            <a:r>
              <a:rPr lang="en-US" sz="2400" dirty="0" smtClean="0"/>
              <a:t>Individuals and interactions over processes and tools</a:t>
            </a:r>
            <a:br>
              <a:rPr lang="en-US" sz="2400" dirty="0" smtClean="0"/>
            </a:br>
            <a:r>
              <a:rPr lang="en-US" sz="2400" dirty="0" smtClean="0"/>
              <a:t>Working software over comprehensive documentation</a:t>
            </a:r>
            <a:br>
              <a:rPr lang="en-US" sz="2400" dirty="0" smtClean="0"/>
            </a:br>
            <a:r>
              <a:rPr lang="en-US" sz="2400" dirty="0" smtClean="0"/>
              <a:t>Customer collaboration over contract negotiation</a:t>
            </a:r>
            <a:br>
              <a:rPr lang="en-US" sz="2400" dirty="0" smtClean="0"/>
            </a:br>
            <a:r>
              <a:rPr lang="en-US" sz="2400" dirty="0" smtClean="0"/>
              <a:t>Responding to change over following a plan</a:t>
            </a:r>
            <a:br>
              <a:rPr lang="en-US" sz="2400" dirty="0" smtClean="0"/>
            </a:br>
            <a:endParaRPr lang="en-US" sz="2400" dirty="0" smtClean="0"/>
          </a:p>
          <a:p>
            <a:pPr algn="ctr">
              <a:buNone/>
            </a:pPr>
            <a:r>
              <a:rPr lang="en-US" sz="2400" dirty="0" smtClean="0"/>
              <a:t>That is, while there is value in the items on</a:t>
            </a:r>
            <a:br>
              <a:rPr lang="en-US" sz="2400" dirty="0" smtClean="0"/>
            </a:br>
            <a:r>
              <a:rPr lang="en-US" sz="2400" dirty="0" smtClean="0"/>
              <a:t>the right, we value the items on the left more.</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a:t>
            </a:r>
            <a:endParaRPr lang="en-US" dirty="0"/>
          </a:p>
        </p:txBody>
      </p:sp>
      <p:sp>
        <p:nvSpPr>
          <p:cNvPr id="3" name="Content Placeholder 2"/>
          <p:cNvSpPr>
            <a:spLocks noGrp="1"/>
          </p:cNvSpPr>
          <p:nvPr>
            <p:ph idx="1"/>
          </p:nvPr>
        </p:nvSpPr>
        <p:spPr/>
        <p:txBody>
          <a:bodyPr/>
          <a:lstStyle/>
          <a:p>
            <a:r>
              <a:rPr lang="en-US" dirty="0" smtClean="0"/>
              <a:t>The danger of agile is that companies use it as a means of explaining away poor practices.</a:t>
            </a:r>
          </a:p>
          <a:p>
            <a:r>
              <a:rPr lang="en-US" dirty="0" smtClean="0"/>
              <a:t>They overlook the part of the manifesto that says there is good on both sides of each statement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Ultimately</a:t>
            </a:r>
            <a:endParaRPr lang="en-US" dirty="0"/>
          </a:p>
        </p:txBody>
      </p:sp>
      <p:sp>
        <p:nvSpPr>
          <p:cNvPr id="3" name="Content Placeholder 2"/>
          <p:cNvSpPr>
            <a:spLocks noGrp="1"/>
          </p:cNvSpPr>
          <p:nvPr>
            <p:ph idx="1"/>
          </p:nvPr>
        </p:nvSpPr>
        <p:spPr/>
        <p:txBody>
          <a:bodyPr/>
          <a:lstStyle/>
          <a:p>
            <a:r>
              <a:rPr lang="en-US" dirty="0" smtClean="0"/>
              <a:t>The evaluation of a process or a process style is whether it achieves the objectives which justified its use.</a:t>
            </a:r>
          </a:p>
          <a:p>
            <a:r>
              <a:rPr lang="en-US" dirty="0" smtClean="0"/>
              <a:t>Agile organizations want to be quick</a:t>
            </a:r>
          </a:p>
          <a:p>
            <a:r>
              <a:rPr lang="en-US" dirty="0" smtClean="0"/>
              <a:t>But in some domains quick may not be the most important attribute</a:t>
            </a:r>
          </a:p>
          <a:p>
            <a:r>
              <a:rPr lang="en-US" dirty="0" smtClean="0"/>
              <a:t>Certification can also be important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lstStyle/>
          <a:p>
            <a:r>
              <a:rPr lang="en-US" dirty="0" smtClean="0"/>
              <a:t>Software must be fit for its purpose</a:t>
            </a:r>
          </a:p>
          <a:p>
            <a:r>
              <a:rPr lang="en-US" dirty="0" smtClean="0"/>
              <a:t>If the software is used in control of flight it must be certified as air-worthy by the FAA</a:t>
            </a:r>
          </a:p>
          <a:p>
            <a:r>
              <a:rPr lang="en-US" dirty="0" smtClean="0"/>
              <a:t>If it is used in medical devices it must be certified by the FDA</a:t>
            </a:r>
          </a:p>
          <a:p>
            <a:r>
              <a:rPr lang="en-US" dirty="0" smtClean="0"/>
              <a:t>If it is to be used on the public telephony network it must be certified by an industry led laboratory</a:t>
            </a:r>
          </a:p>
          <a:p>
            <a:r>
              <a:rPr lang="en-US" dirty="0" smtClean="0"/>
              <a:t>And the list goes 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- 2</a:t>
            </a:r>
            <a:endParaRPr lang="en-US" dirty="0"/>
          </a:p>
        </p:txBody>
      </p:sp>
      <p:sp>
        <p:nvSpPr>
          <p:cNvPr id="3" name="Content Placeholder 2"/>
          <p:cNvSpPr>
            <a:spLocks noGrp="1"/>
          </p:cNvSpPr>
          <p:nvPr>
            <p:ph idx="1"/>
          </p:nvPr>
        </p:nvSpPr>
        <p:spPr/>
        <p:txBody>
          <a:bodyPr/>
          <a:lstStyle/>
          <a:p>
            <a:r>
              <a:rPr lang="en-US" dirty="0" smtClean="0"/>
              <a:t>These types of certifications consider the end quality of the product mainly by analyzing the process that went into making the software.</a:t>
            </a:r>
          </a:p>
          <a:p>
            <a:r>
              <a:rPr lang="en-US" dirty="0" smtClean="0"/>
              <a:t>A chain of evidence is constructed as the product is built from requirements to code.</a:t>
            </a:r>
          </a:p>
          <a:p>
            <a:r>
              <a:rPr lang="en-US" dirty="0" smtClean="0"/>
              <a:t>The chain shows what was done at each step to build a quality product.</a:t>
            </a:r>
          </a:p>
          <a:p>
            <a:r>
              <a:rPr lang="en-US" dirty="0" smtClean="0"/>
              <a:t>More on this as we go 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processes</a:t>
            </a:r>
            <a:endParaRPr lang="en-US" dirty="0"/>
          </a:p>
        </p:txBody>
      </p:sp>
      <p:sp>
        <p:nvSpPr>
          <p:cNvPr id="3" name="Content Placeholder 2"/>
          <p:cNvSpPr>
            <a:spLocks noGrp="1"/>
          </p:cNvSpPr>
          <p:nvPr>
            <p:ph idx="1"/>
          </p:nvPr>
        </p:nvSpPr>
        <p:spPr/>
        <p:txBody>
          <a:bodyPr/>
          <a:lstStyle/>
          <a:p>
            <a:r>
              <a:rPr lang="en-US" dirty="0" smtClean="0"/>
              <a:t>A process can be measured, modified, and then used again to determine whether the process is “better.”</a:t>
            </a:r>
          </a:p>
          <a:p>
            <a:r>
              <a:rPr lang="en-US" dirty="0" smtClean="0"/>
              <a:t>To accurately describe and measure a process an exact description is needed.</a:t>
            </a:r>
          </a:p>
          <a:p>
            <a:r>
              <a:rPr lang="en-US" dirty="0" smtClean="0"/>
              <a:t>The OMG has defined the Software Process Engineering Meta-model (SPEM).</a:t>
            </a:r>
          </a:p>
          <a:p>
            <a:r>
              <a:rPr lang="en-US" dirty="0" smtClean="0"/>
              <a:t>The Eclipse Process Foundation (EPF) is an Eclipse-based tool.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Meta-model structure</a:t>
            </a:r>
            <a:endParaRPr lang="en-US" dirty="0"/>
          </a:p>
        </p:txBody>
      </p:sp>
      <p:sp>
        <p:nvSpPr>
          <p:cNvPr id="3" name="Content Placeholder 2"/>
          <p:cNvSpPr>
            <a:spLocks noGrp="1"/>
          </p:cNvSpPr>
          <p:nvPr>
            <p:ph idx="1"/>
          </p:nvPr>
        </p:nvSpPr>
        <p:spPr>
          <a:xfrm>
            <a:off x="457200" y="1600200"/>
            <a:ext cx="3810000" cy="4525963"/>
          </a:xfrm>
        </p:spPr>
        <p:txBody>
          <a:bodyPr/>
          <a:lstStyle/>
          <a:p>
            <a:pPr marL="0" indent="0">
              <a:spcBef>
                <a:spcPts val="0"/>
              </a:spcBef>
              <a:buNone/>
            </a:pPr>
            <a:r>
              <a:rPr lang="en-US" sz="2800" dirty="0" smtClean="0"/>
              <a:t>The SPEM is divided into packages.</a:t>
            </a:r>
          </a:p>
          <a:p>
            <a:pPr marL="0" indent="0">
              <a:spcBef>
                <a:spcPts val="0"/>
              </a:spcBef>
              <a:buNone/>
            </a:pPr>
            <a:endParaRPr lang="en-US" sz="2800" dirty="0" smtClean="0"/>
          </a:p>
          <a:p>
            <a:pPr marL="0" indent="0">
              <a:spcBef>
                <a:spcPts val="0"/>
              </a:spcBef>
              <a:buNone/>
            </a:pPr>
            <a:r>
              <a:rPr lang="en-US" sz="2800" dirty="0" smtClean="0"/>
              <a:t>We will look at these in more detail through out the course. For now just look at the top level.</a:t>
            </a:r>
          </a:p>
          <a:p>
            <a:pPr marL="0" indent="0">
              <a:spcBef>
                <a:spcPts val="0"/>
              </a:spcBef>
              <a:buNone/>
            </a:pPr>
            <a:endParaRPr lang="en-US" sz="2800" dirty="0" smtClean="0"/>
          </a:p>
          <a:p>
            <a:pPr marL="0" indent="0">
              <a:spcBef>
                <a:spcPts val="0"/>
              </a:spcBef>
              <a:buNone/>
            </a:pPr>
            <a:r>
              <a:rPr lang="en-US" sz="2800" dirty="0" smtClean="0"/>
              <a:t>The meta-model includes the </a:t>
            </a:r>
            <a:r>
              <a:rPr lang="en-US" sz="2800" dirty="0" err="1" smtClean="0"/>
              <a:t>plugin</a:t>
            </a:r>
            <a:r>
              <a:rPr lang="en-US" sz="2800" dirty="0" smtClean="0"/>
              <a:t> concept as a way of extending incrementally.</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4114800" y="1600200"/>
            <a:ext cx="4811297"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Disciplines/Practices</a:t>
            </a:r>
            <a:endParaRPr lang="en-US" dirty="0"/>
          </a:p>
        </p:txBody>
      </p:sp>
      <p:sp>
        <p:nvSpPr>
          <p:cNvPr id="3" name="Content Placeholder 2"/>
          <p:cNvSpPr>
            <a:spLocks noGrp="1"/>
          </p:cNvSpPr>
          <p:nvPr>
            <p:ph idx="1"/>
          </p:nvPr>
        </p:nvSpPr>
        <p:spPr/>
        <p:txBody>
          <a:bodyPr/>
          <a:lstStyle/>
          <a:p>
            <a:r>
              <a:rPr lang="en-US" sz="2400" dirty="0" smtClean="0"/>
              <a:t>There are many different roles that are involved in building a software-intensive product.</a:t>
            </a:r>
          </a:p>
          <a:p>
            <a:r>
              <a:rPr lang="en-US" sz="2400" dirty="0" smtClean="0"/>
              <a:t>These roles are experienced in specific disciplines such as requirements analysis and architecture.</a:t>
            </a:r>
          </a:p>
          <a:p>
            <a:r>
              <a:rPr lang="en-US" sz="2400" dirty="0" smtClean="0"/>
              <a:t>Each process model defines a set of disciplines but not all of the models have the same scope so often there are necessary roles that are “hidden” because they are outside the scope of the process model. </a:t>
            </a:r>
          </a:p>
          <a:p>
            <a:r>
              <a:rPr lang="en-US" sz="2400" dirty="0" smtClean="0"/>
              <a:t>For example, most process models do not have a role of deployment package creator but it is very necessary. The process model describes software development not the use of that software in a real business.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1571625"/>
            <a:ext cx="8458200" cy="5286375"/>
          </a:xfrm>
          <a:prstGeom prst="rect">
            <a:avLst/>
          </a:prstGeom>
          <a:noFill/>
          <a:ln w="9525">
            <a:noFill/>
            <a:miter lim="800000"/>
            <a:headEnd/>
            <a:tailEnd/>
          </a:ln>
        </p:spPr>
      </p:pic>
      <p:sp>
        <p:nvSpPr>
          <p:cNvPr id="5" name="TextBox 4"/>
          <p:cNvSpPr txBox="1"/>
          <p:nvPr/>
        </p:nvSpPr>
        <p:spPr>
          <a:xfrm>
            <a:off x="685800" y="2971800"/>
            <a:ext cx="31290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6" name="TextBox 5"/>
          <p:cNvSpPr txBox="1"/>
          <p:nvPr/>
        </p:nvSpPr>
        <p:spPr>
          <a:xfrm>
            <a:off x="4343400" y="2743200"/>
            <a:ext cx="312906"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7" name="TextBox 6"/>
          <p:cNvSpPr txBox="1"/>
          <p:nvPr/>
        </p:nvSpPr>
        <p:spPr>
          <a:xfrm>
            <a:off x="3581400" y="6126163"/>
            <a:ext cx="312906"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 - 2</a:t>
            </a:r>
            <a:endParaRPr lang="en-US" dirty="0"/>
          </a:p>
        </p:txBody>
      </p:sp>
      <p:sp>
        <p:nvSpPr>
          <p:cNvPr id="3" name="Content Placeholder 2"/>
          <p:cNvSpPr>
            <a:spLocks noGrp="1"/>
          </p:cNvSpPr>
          <p:nvPr>
            <p:ph idx="1"/>
          </p:nvPr>
        </p:nvSpPr>
        <p:spPr/>
        <p:txBody>
          <a:bodyPr/>
          <a:lstStyle/>
          <a:p>
            <a:r>
              <a:rPr lang="en-US" dirty="0" smtClean="0"/>
              <a:t>1 – The EPF workspace is structured following the SPEM. </a:t>
            </a:r>
          </a:p>
          <a:p>
            <a:r>
              <a:rPr lang="en-US" dirty="0" smtClean="0"/>
              <a:t>2 – Each page has numerous fields which must be fill in to give a complete view.</a:t>
            </a:r>
          </a:p>
          <a:p>
            <a:r>
              <a:rPr lang="en-US" dirty="0" smtClean="0"/>
              <a:t>3 – The tabs at the bottom give access to differ methods of extending each page definition.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Papyrus</a:t>
            </a:r>
            <a:endParaRPr lang="en-US" dirty="0"/>
          </a:p>
        </p:txBody>
      </p:sp>
      <p:sp>
        <p:nvSpPr>
          <p:cNvPr id="3" name="Content Placeholder 2"/>
          <p:cNvSpPr>
            <a:spLocks noGrp="1"/>
          </p:cNvSpPr>
          <p:nvPr>
            <p:ph idx="1"/>
          </p:nvPr>
        </p:nvSpPr>
        <p:spPr/>
        <p:txBody>
          <a:bodyPr/>
          <a:lstStyle/>
          <a:p>
            <a:r>
              <a:rPr lang="en-US" dirty="0">
                <a:hlinkClick r:id="rId2"/>
              </a:rPr>
              <a:t>https://www.eclipse.org/downloads/download.php?file=/</a:t>
            </a:r>
            <a:r>
              <a:rPr lang="en-US" dirty="0" smtClean="0">
                <a:hlinkClick r:id="rId2"/>
              </a:rPr>
              <a:t>modeling/mdt/papyrus/rcp/neon/2.0.0/papyrus-neon-2.0.0-win64.zip&amp;mirror_id=1135</a:t>
            </a:r>
            <a:endParaRPr lang="en-US" dirty="0" smtClean="0"/>
          </a:p>
          <a:p>
            <a:r>
              <a:rPr lang="en-US" dirty="0" smtClean="0"/>
              <a:t>Download and unzip</a:t>
            </a:r>
          </a:p>
          <a:p>
            <a:r>
              <a:rPr lang="en-US" dirty="0" smtClean="0"/>
              <a:t>Should run out of the box in Java is  in a standard place or is referenced by an environment variable</a:t>
            </a:r>
            <a:endParaRPr lang="en-US" dirty="0"/>
          </a:p>
        </p:txBody>
      </p:sp>
    </p:spTree>
    <p:extLst>
      <p:ext uri="{BB962C8B-B14F-4D97-AF65-F5344CB8AC3E}">
        <p14:creationId xmlns:p14="http://schemas.microsoft.com/office/powerpoint/2010/main" val="28169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a:t>
            </a:r>
            <a:endParaRPr lang="en-US" dirty="0"/>
          </a:p>
        </p:txBody>
      </p:sp>
      <p:sp>
        <p:nvSpPr>
          <p:cNvPr id="3" name="Content Placeholder 2"/>
          <p:cNvSpPr>
            <a:spLocks noGrp="1"/>
          </p:cNvSpPr>
          <p:nvPr>
            <p:ph idx="1"/>
          </p:nvPr>
        </p:nvSpPr>
        <p:spPr/>
        <p:txBody>
          <a:bodyPr/>
          <a:lstStyle/>
          <a:p>
            <a:r>
              <a:rPr lang="en-US" dirty="0" smtClean="0"/>
              <a:t>Understand the problem</a:t>
            </a:r>
          </a:p>
          <a:p>
            <a:pPr lvl="1"/>
            <a:r>
              <a:rPr lang="en-US" dirty="0" smtClean="0"/>
              <a:t>Understand the domain – maybe it really is rocket 									science</a:t>
            </a:r>
          </a:p>
          <a:p>
            <a:pPr lvl="1"/>
            <a:r>
              <a:rPr lang="en-US" dirty="0" smtClean="0"/>
              <a:t>Understand what the customer wants</a:t>
            </a:r>
          </a:p>
          <a:p>
            <a:pPr lvl="2"/>
            <a:r>
              <a:rPr lang="en-US" dirty="0" smtClean="0"/>
              <a:t>requirements</a:t>
            </a:r>
          </a:p>
          <a:p>
            <a:r>
              <a:rPr lang="en-US" dirty="0" smtClean="0"/>
              <a:t>Solve the problem</a:t>
            </a:r>
          </a:p>
          <a:p>
            <a:pPr lvl="1"/>
            <a:r>
              <a:rPr lang="en-US" dirty="0" smtClean="0"/>
              <a:t>High-level design – the software architecture</a:t>
            </a:r>
          </a:p>
          <a:p>
            <a:pPr lvl="1"/>
            <a:r>
              <a:rPr lang="en-US" dirty="0" smtClean="0"/>
              <a:t>Detailed design</a:t>
            </a:r>
          </a:p>
          <a:p>
            <a:pPr lvl="1"/>
            <a:r>
              <a:rPr lang="en-US" dirty="0" smtClean="0"/>
              <a:t>Implement the designed solution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 - 2</a:t>
            </a:r>
            <a:endParaRPr lang="en-US" dirty="0"/>
          </a:p>
        </p:txBody>
      </p:sp>
      <p:sp>
        <p:nvSpPr>
          <p:cNvPr id="3" name="Text Placeholder 2"/>
          <p:cNvSpPr>
            <a:spLocks noGrp="1"/>
          </p:cNvSpPr>
          <p:nvPr>
            <p:ph type="body" idx="1"/>
          </p:nvPr>
        </p:nvSpPr>
        <p:spPr/>
        <p:txBody>
          <a:bodyPr/>
          <a:lstStyle/>
          <a:p>
            <a:r>
              <a:rPr lang="en-US" dirty="0" smtClean="0"/>
              <a:t>Development </a:t>
            </a:r>
            <a:endParaRPr lang="en-US" dirty="0"/>
          </a:p>
        </p:txBody>
      </p:sp>
      <p:sp>
        <p:nvSpPr>
          <p:cNvPr id="4" name="Content Placeholder 3"/>
          <p:cNvSpPr>
            <a:spLocks noGrp="1"/>
          </p:cNvSpPr>
          <p:nvPr>
            <p:ph sz="half" idx="2"/>
          </p:nvPr>
        </p:nvSpPr>
        <p:spPr/>
        <p:txBody>
          <a:bodyPr/>
          <a:lstStyle/>
          <a:p>
            <a:r>
              <a:rPr lang="en-US" dirty="0" smtClean="0"/>
              <a:t>Understand the problem</a:t>
            </a:r>
          </a:p>
          <a:p>
            <a:pPr lvl="1"/>
            <a:r>
              <a:rPr lang="en-US" dirty="0" smtClean="0"/>
              <a:t>Understand the domain</a:t>
            </a:r>
          </a:p>
          <a:p>
            <a:pPr lvl="1"/>
            <a:r>
              <a:rPr lang="en-US" dirty="0" smtClean="0"/>
              <a:t>Understand what the customer wants</a:t>
            </a:r>
          </a:p>
          <a:p>
            <a:r>
              <a:rPr lang="en-US" dirty="0" smtClean="0"/>
              <a:t>Solve the problem</a:t>
            </a:r>
          </a:p>
          <a:p>
            <a:pPr lvl="1"/>
            <a:r>
              <a:rPr lang="en-US" dirty="0" smtClean="0"/>
              <a:t>High-level design</a:t>
            </a:r>
          </a:p>
          <a:p>
            <a:pPr lvl="1"/>
            <a:r>
              <a:rPr lang="en-US" dirty="0" smtClean="0"/>
              <a:t>Detailed design</a:t>
            </a:r>
          </a:p>
          <a:p>
            <a:pPr lvl="1"/>
            <a:r>
              <a:rPr lang="en-US" dirty="0" smtClean="0"/>
              <a:t>Implement the designed solution</a:t>
            </a:r>
          </a:p>
        </p:txBody>
      </p:sp>
      <p:sp>
        <p:nvSpPr>
          <p:cNvPr id="5" name="Text Placeholder 4"/>
          <p:cNvSpPr>
            <a:spLocks noGrp="1"/>
          </p:cNvSpPr>
          <p:nvPr>
            <p:ph type="body" sz="quarter" idx="3"/>
          </p:nvPr>
        </p:nvSpPr>
        <p:spPr/>
        <p:txBody>
          <a:bodyPr/>
          <a:lstStyle/>
          <a:p>
            <a:r>
              <a:rPr lang="en-US" dirty="0" smtClean="0"/>
              <a:t>Testing</a:t>
            </a:r>
            <a:endParaRPr lang="en-US" dirty="0"/>
          </a:p>
        </p:txBody>
      </p:sp>
      <p:sp>
        <p:nvSpPr>
          <p:cNvPr id="6" name="Content Placeholder 5"/>
          <p:cNvSpPr>
            <a:spLocks noGrp="1"/>
          </p:cNvSpPr>
          <p:nvPr>
            <p:ph sz="quarter" idx="4"/>
          </p:nvPr>
        </p:nvSpPr>
        <p:spPr/>
        <p:txBody>
          <a:bodyPr/>
          <a:lstStyle/>
          <a:p>
            <a:r>
              <a:rPr lang="en-US" dirty="0" smtClean="0"/>
              <a:t>Review of requirements</a:t>
            </a:r>
          </a:p>
          <a:p>
            <a:endParaRPr lang="en-US" dirty="0" smtClean="0"/>
          </a:p>
          <a:p>
            <a:endParaRPr lang="en-US" dirty="0" smtClean="0"/>
          </a:p>
          <a:p>
            <a:r>
              <a:rPr lang="en-US" dirty="0" smtClean="0"/>
              <a:t>Design reviews</a:t>
            </a:r>
          </a:p>
          <a:p>
            <a:endParaRPr lang="en-US" dirty="0" smtClean="0"/>
          </a:p>
          <a:p>
            <a:endParaRPr lang="en-US" dirty="0" smtClean="0"/>
          </a:p>
          <a:p>
            <a:r>
              <a:rPr lang="en-US" dirty="0" smtClean="0"/>
              <a:t>Executable tests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Unified Process</a:t>
            </a:r>
            <a:endParaRPr lang="en-US" dirty="0"/>
          </a:p>
        </p:txBody>
      </p:sp>
      <p:sp>
        <p:nvSpPr>
          <p:cNvPr id="3" name="Content Placeholder 2"/>
          <p:cNvSpPr>
            <a:spLocks noGrp="1"/>
          </p:cNvSpPr>
          <p:nvPr>
            <p:ph idx="1"/>
          </p:nvPr>
        </p:nvSpPr>
        <p:spPr/>
        <p:txBody>
          <a:bodyPr/>
          <a:lstStyle/>
          <a:p>
            <a:r>
              <a:rPr lang="en-US" dirty="0" smtClean="0"/>
              <a:t>Several process models were brought together hence the “unified” in unified process</a:t>
            </a:r>
          </a:p>
          <a:p>
            <a:r>
              <a:rPr lang="en-US" dirty="0" smtClean="0"/>
              <a:t>This view emphasizes that each discipline is related to others</a:t>
            </a:r>
            <a:endParaRPr lang="en-US" dirty="0"/>
          </a:p>
        </p:txBody>
      </p:sp>
      <p:pic>
        <p:nvPicPr>
          <p:cNvPr id="2050" name="Picture 2"/>
          <p:cNvPicPr>
            <a:picLocks noChangeAspect="1" noChangeArrowheads="1"/>
          </p:cNvPicPr>
          <p:nvPr/>
        </p:nvPicPr>
        <p:blipFill>
          <a:blip r:embed="rId2"/>
          <a:srcRect/>
          <a:stretch>
            <a:fillRect/>
          </a:stretch>
        </p:blipFill>
        <p:spPr bwMode="auto">
          <a:xfrm>
            <a:off x="4191000" y="3646170"/>
            <a:ext cx="4737717" cy="3049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incremental</a:t>
            </a:r>
            <a:endParaRPr lang="en-US" dirty="0"/>
          </a:p>
        </p:txBody>
      </p:sp>
      <p:sp>
        <p:nvSpPr>
          <p:cNvPr id="3" name="Content Placeholder 2"/>
          <p:cNvSpPr>
            <a:spLocks noGrp="1"/>
          </p:cNvSpPr>
          <p:nvPr>
            <p:ph idx="1"/>
          </p:nvPr>
        </p:nvSpPr>
        <p:spPr/>
        <p:txBody>
          <a:bodyPr/>
          <a:lstStyle/>
          <a:p>
            <a:r>
              <a:rPr lang="en-US" sz="2800" dirty="0" smtClean="0"/>
              <a:t>Iterative – a series of tasks are repeated </a:t>
            </a:r>
            <a:r>
              <a:rPr lang="en-US" sz="2800" dirty="0" err="1" smtClean="0"/>
              <a:t>til</a:t>
            </a:r>
            <a:r>
              <a:rPr lang="en-US" sz="2800" dirty="0" smtClean="0"/>
              <a:t> an acceptable level of quality is achieved. </a:t>
            </a:r>
          </a:p>
          <a:p>
            <a:r>
              <a:rPr lang="en-US" sz="2800" dirty="0" smtClean="0"/>
              <a:t>Incremental – a big task is broken down into smaller, simpler tasks.</a:t>
            </a:r>
          </a:p>
          <a:p>
            <a:r>
              <a:rPr lang="en-US" sz="2800" dirty="0" smtClean="0"/>
              <a:t>An iterative, incremental approach is useful when the product will change as the project progresses or it is a new concept with which there is some learning.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Time-boxed </a:t>
            </a:r>
            <a:r>
              <a:rPr lang="en-US" dirty="0" err="1" smtClean="0"/>
              <a:t>vs</a:t>
            </a:r>
            <a:r>
              <a:rPr lang="en-US" dirty="0" smtClean="0"/>
              <a:t> function-based</a:t>
            </a:r>
            <a:endParaRPr lang="en-US" dirty="0"/>
          </a:p>
        </p:txBody>
      </p:sp>
      <p:sp>
        <p:nvSpPr>
          <p:cNvPr id="3" name="Content Placeholder 2"/>
          <p:cNvSpPr>
            <a:spLocks noGrp="1"/>
          </p:cNvSpPr>
          <p:nvPr>
            <p:ph idx="1"/>
          </p:nvPr>
        </p:nvSpPr>
        <p:spPr/>
        <p:txBody>
          <a:bodyPr/>
          <a:lstStyle/>
          <a:p>
            <a:r>
              <a:rPr lang="en-US" dirty="0" smtClean="0"/>
              <a:t>Time-boxed – means we will work for only a fixed amount of time and then stop rather than continue until a specific task is finished.</a:t>
            </a:r>
          </a:p>
          <a:p>
            <a:pPr lvl="1"/>
            <a:r>
              <a:rPr lang="en-US" dirty="0" smtClean="0"/>
              <a:t>Every two weeks we will deliver what we have developed and tested so far.</a:t>
            </a:r>
          </a:p>
          <a:p>
            <a:r>
              <a:rPr lang="en-US" dirty="0" smtClean="0"/>
              <a:t>Function-based – we will deliver a function when it has been developed and tested</a:t>
            </a:r>
          </a:p>
          <a:p>
            <a:pPr lvl="1"/>
            <a:r>
              <a:rPr lang="en-US" dirty="0" smtClean="0"/>
              <a:t>Deliveries happen at irregular time intervals since different functions take different amounts of time to develop and test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Unified Process</a:t>
            </a:r>
            <a:endParaRPr lang="en-US" dirty="0"/>
          </a:p>
        </p:txBody>
      </p:sp>
      <p:sp>
        <p:nvSpPr>
          <p:cNvPr id="3" name="Content Placeholder 2"/>
          <p:cNvSpPr>
            <a:spLocks noGrp="1"/>
          </p:cNvSpPr>
          <p:nvPr>
            <p:ph idx="1"/>
          </p:nvPr>
        </p:nvSpPr>
        <p:spPr/>
        <p:txBody>
          <a:bodyPr/>
          <a:lstStyle/>
          <a:p>
            <a:r>
              <a:rPr lang="en-US" dirty="0" smtClean="0"/>
              <a:t>The agile approach to building software de-emphasizes documentation and planning.</a:t>
            </a:r>
          </a:p>
          <a:p>
            <a:r>
              <a:rPr lang="en-US" dirty="0" smtClean="0"/>
              <a:t>It is not by itself model-driven but it does share some elements.</a:t>
            </a:r>
            <a:endParaRPr lang="en-US" dirty="0"/>
          </a:p>
        </p:txBody>
      </p:sp>
      <p:pic>
        <p:nvPicPr>
          <p:cNvPr id="1026" name="Picture 2"/>
          <p:cNvPicPr>
            <a:picLocks noChangeAspect="1" noChangeArrowheads="1"/>
          </p:cNvPicPr>
          <p:nvPr/>
        </p:nvPicPr>
        <p:blipFill>
          <a:blip r:embed="rId2"/>
          <a:srcRect/>
          <a:stretch>
            <a:fillRect/>
          </a:stretch>
        </p:blipFill>
        <p:spPr bwMode="auto">
          <a:xfrm>
            <a:off x="2705100" y="3638550"/>
            <a:ext cx="64389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21451</TotalTime>
  <Words>1216</Words>
  <Application>Microsoft Office PowerPoint</Application>
  <PresentationFormat>On-screen Show (4:3)</PresentationFormat>
  <Paragraphs>155</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ＭＳ Ｐゴシック</vt:lpstr>
      <vt:lpstr>Arial</vt:lpstr>
      <vt:lpstr>Calibri</vt:lpstr>
      <vt:lpstr>Verdana</vt:lpstr>
      <vt:lpstr>ヒラギノ角ゴ Pro W3</vt:lpstr>
      <vt:lpstr>syse802Template</vt:lpstr>
      <vt:lpstr>CPSC  372</vt:lpstr>
      <vt:lpstr>Building a product</vt:lpstr>
      <vt:lpstr>Disciplines/Practices</vt:lpstr>
      <vt:lpstr>Fundamental activities</vt:lpstr>
      <vt:lpstr>Fundamental activities - 2</vt:lpstr>
      <vt:lpstr>Rational Unified Process</vt:lpstr>
      <vt:lpstr>Iterative, incremental</vt:lpstr>
      <vt:lpstr>Time-boxed vs function-based</vt:lpstr>
      <vt:lpstr>Agile Unified Process</vt:lpstr>
      <vt:lpstr>Enterprise UP</vt:lpstr>
      <vt:lpstr>Work breakdown structure (WBS)</vt:lpstr>
      <vt:lpstr>Example</vt:lpstr>
      <vt:lpstr>Defining a process</vt:lpstr>
      <vt:lpstr>Notations</vt:lpstr>
      <vt:lpstr>Notation</vt:lpstr>
      <vt:lpstr>EPF</vt:lpstr>
      <vt:lpstr>Rhythm</vt:lpstr>
      <vt:lpstr>Allow for differences</vt:lpstr>
      <vt:lpstr>Pressures</vt:lpstr>
      <vt:lpstr>A system with differing qualities</vt:lpstr>
      <vt:lpstr>Process styles</vt:lpstr>
      <vt:lpstr>Agile development</vt:lpstr>
      <vt:lpstr>Agile manifesto</vt:lpstr>
      <vt:lpstr>The danger</vt:lpstr>
      <vt:lpstr>Ultimately</vt:lpstr>
      <vt:lpstr>Certification</vt:lpstr>
      <vt:lpstr>Certification - 2</vt:lpstr>
      <vt:lpstr>Improving processes</vt:lpstr>
      <vt:lpstr>Meta-model structure</vt:lpstr>
      <vt:lpstr>EPF</vt:lpstr>
      <vt:lpstr>EPF - 2</vt:lpstr>
      <vt:lpstr>Papyrus</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John Mcgregor</cp:lastModifiedBy>
  <cp:revision>24</cp:revision>
  <dcterms:created xsi:type="dcterms:W3CDTF">2011-07-24T02:00:55Z</dcterms:created>
  <dcterms:modified xsi:type="dcterms:W3CDTF">2016-08-20T18:22:59Z</dcterms:modified>
</cp:coreProperties>
</file>