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2" r:id="rId3"/>
    <p:sldId id="266" r:id="rId4"/>
    <p:sldId id="284" r:id="rId5"/>
    <p:sldId id="285" r:id="rId6"/>
    <p:sldId id="286" r:id="rId7"/>
    <p:sldId id="265" r:id="rId8"/>
    <p:sldId id="267" r:id="rId9"/>
    <p:sldId id="268" r:id="rId10"/>
    <p:sldId id="269" r:id="rId11"/>
    <p:sldId id="270" r:id="rId12"/>
    <p:sldId id="273" r:id="rId13"/>
    <p:sldId id="263" r:id="rId14"/>
    <p:sldId id="264" r:id="rId15"/>
    <p:sldId id="278" r:id="rId16"/>
    <p:sldId id="279" r:id="rId17"/>
    <p:sldId id="282" r:id="rId18"/>
    <p:sldId id="280" r:id="rId19"/>
    <p:sldId id="281" r:id="rId20"/>
    <p:sldId id="272" r:id="rId21"/>
    <p:sldId id="274" r:id="rId22"/>
    <p:sldId id="276" r:id="rId23"/>
    <p:sldId id="277" r:id="rId24"/>
    <p:sldId id="283" r:id="rId25"/>
    <p:sldId id="27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8" d="100"/>
          <a:sy n="48" d="100"/>
        </p:scale>
        <p:origin x="129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0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lipse.org/ep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372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Eclipse Process Framework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Module 2 Session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output of some task.</a:t>
            </a:r>
          </a:p>
          <a:p>
            <a:r>
              <a:rPr lang="en-US" dirty="0" smtClean="0"/>
              <a:t>It is produced by a person who has assumed the appropriate role.</a:t>
            </a:r>
          </a:p>
          <a:p>
            <a:r>
              <a:rPr lang="en-US" dirty="0" smtClean="0"/>
              <a:t>It is the result of following a process.</a:t>
            </a:r>
          </a:p>
          <a:p>
            <a:r>
              <a:rPr lang="en-US" dirty="0" smtClean="0"/>
              <a:t>The architecture is a work product produced by architects.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descriptions of how to do something.</a:t>
            </a:r>
          </a:p>
          <a:p>
            <a:r>
              <a:rPr lang="en-US" dirty="0" smtClean="0"/>
              <a:t>How do you create an architecture?</a:t>
            </a:r>
          </a:p>
          <a:p>
            <a:r>
              <a:rPr lang="en-US" dirty="0" smtClean="0"/>
              <a:t>How do you write code?</a:t>
            </a:r>
          </a:p>
          <a:p>
            <a:r>
              <a:rPr lang="en-US" dirty="0" smtClean="0"/>
              <a:t>Tutorials, white papers, 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EPF tool defines a number of pages that represent different types of information.</a:t>
            </a:r>
          </a:p>
          <a:p>
            <a:r>
              <a:rPr lang="en-US" sz="2800" dirty="0" smtClean="0"/>
              <a:t>There is one for each type of element and there are many types of guidance.</a:t>
            </a:r>
          </a:p>
          <a:p>
            <a:r>
              <a:rPr lang="en-US" sz="2800" dirty="0" smtClean="0"/>
              <a:t>The ultimate goal is to define processes so on the next slide is an example of a delivery process definition.</a:t>
            </a:r>
          </a:p>
          <a:p>
            <a:r>
              <a:rPr lang="en-US" sz="2800" dirty="0" smtClean="0"/>
              <a:t>Each page has multiple tabs. Two slides forward is an example of one tab from the delivery process.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25"/>
            <a:ext cx="8458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1261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The EPF workspace is structured following the SPEM. </a:t>
            </a:r>
          </a:p>
          <a:p>
            <a:r>
              <a:rPr lang="en-US" dirty="0" smtClean="0"/>
              <a:t>2 – Each page has numerous fields which must be fill in to give a complete view.</a:t>
            </a:r>
          </a:p>
          <a:p>
            <a:r>
              <a:rPr lang="en-US" dirty="0" smtClean="0"/>
              <a:t>3 – The tabs at the bottom give access to differ methods of extending each page definition.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“</a:t>
            </a:r>
            <a:r>
              <a:rPr lang="en-US" dirty="0" err="1" smtClean="0"/>
              <a:t>PLBootstrap</a:t>
            </a:r>
            <a:r>
              <a:rPr lang="en-US" dirty="0" smtClean="0"/>
              <a:t>” library and it will show:</a:t>
            </a:r>
          </a:p>
          <a:p>
            <a:pPr lvl="1"/>
            <a:r>
              <a:rPr lang="en-US" dirty="0" smtClean="0"/>
              <a:t>Method content</a:t>
            </a:r>
          </a:p>
          <a:p>
            <a:pPr lvl="1"/>
            <a:r>
              <a:rPr lang="en-US" dirty="0" smtClean="0"/>
              <a:t>Processes</a:t>
            </a:r>
          </a:p>
          <a:p>
            <a:r>
              <a:rPr lang="en-US" dirty="0" smtClean="0"/>
              <a:t>The method content has:</a:t>
            </a:r>
          </a:p>
          <a:p>
            <a:pPr lvl="1"/>
            <a:r>
              <a:rPr lang="en-US" dirty="0" smtClean="0"/>
              <a:t>Content package</a:t>
            </a:r>
          </a:p>
          <a:p>
            <a:pPr lvl="1"/>
            <a:r>
              <a:rPr lang="en-US" dirty="0" smtClean="0"/>
              <a:t>Standard categories</a:t>
            </a:r>
          </a:p>
          <a:p>
            <a:pPr lvl="1"/>
            <a:r>
              <a:rPr lang="en-US" dirty="0" smtClean="0"/>
              <a:t>Custom categories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contains the four basic pieces</a:t>
            </a:r>
          </a:p>
          <a:p>
            <a:pPr lvl="1"/>
            <a:r>
              <a:rPr lang="en-US" dirty="0" smtClean="0"/>
              <a:t>Role</a:t>
            </a:r>
          </a:p>
          <a:p>
            <a:pPr lvl="1"/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Work product</a:t>
            </a:r>
          </a:p>
          <a:p>
            <a:pPr lvl="1"/>
            <a:r>
              <a:rPr lang="en-US" dirty="0" smtClean="0"/>
              <a:t>Guidance </a:t>
            </a:r>
          </a:p>
          <a:p>
            <a:r>
              <a:rPr lang="en-US" dirty="0" smtClean="0"/>
              <a:t>Take a look at each type of page to see what you can specify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PLBootstrap</a:t>
            </a:r>
            <a:r>
              <a:rPr lang="en-US" dirty="0" smtClean="0"/>
              <a:t> package has several examples of each.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custom category allows the user to combine other elements like roles and work products.</a:t>
            </a:r>
          </a:p>
          <a:p>
            <a:r>
              <a:rPr lang="en-US" dirty="0" smtClean="0"/>
              <a:t>This will be used to form combinations later.</a:t>
            </a:r>
          </a:p>
          <a:p>
            <a:r>
              <a:rPr lang="en-US" dirty="0" smtClean="0"/>
              <a:t>For example I could define an architecture team and aggregate several role descriptions for slightly different roles on the team.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Capability Patterns</a:t>
            </a:r>
          </a:p>
          <a:p>
            <a:pPr lvl="1"/>
            <a:r>
              <a:rPr lang="en-US" dirty="0" smtClean="0"/>
              <a:t>Define a reusable pattern of process definition</a:t>
            </a:r>
          </a:p>
          <a:p>
            <a:r>
              <a:rPr lang="en-US" dirty="0" smtClean="0"/>
              <a:t>Delivery Processes</a:t>
            </a:r>
          </a:p>
          <a:p>
            <a:pPr lvl="1"/>
            <a:r>
              <a:rPr lang="en-US" dirty="0" smtClean="0"/>
              <a:t>Combine capability patterns and basic content to form a process that works</a:t>
            </a:r>
          </a:p>
          <a:p>
            <a:r>
              <a:rPr lang="en-US" dirty="0" smtClean="0"/>
              <a:t>Again look at examples in </a:t>
            </a:r>
            <a:r>
              <a:rPr lang="en-US" dirty="0" err="1" smtClean="0"/>
              <a:t>PLBootstrap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assembly is termed a configuration</a:t>
            </a:r>
          </a:p>
          <a:p>
            <a:r>
              <a:rPr lang="en-US" dirty="0" smtClean="0"/>
              <a:t>The configuration allows you to attach “views” which are the custom category pages mentioned earlier.</a:t>
            </a:r>
          </a:p>
          <a:p>
            <a:r>
              <a:rPr lang="en-US" dirty="0" smtClean="0"/>
              <a:t>A configuration can be “published” which actually creates a web site.</a:t>
            </a:r>
          </a:p>
          <a:p>
            <a:r>
              <a:rPr lang="en-US" dirty="0" smtClean="0"/>
              <a:t>This is the method for showing others our model.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can be measured, modified, and then used again to determine whether the process is “better.”</a:t>
            </a:r>
          </a:p>
          <a:p>
            <a:r>
              <a:rPr lang="en-US" dirty="0" smtClean="0"/>
              <a:t>To accurately describe and measure a process an exact description is needed.</a:t>
            </a:r>
          </a:p>
          <a:p>
            <a:r>
              <a:rPr lang="en-US" dirty="0" smtClean="0"/>
              <a:t>The OMG has defined the Software Process Engineering Meta-model (SPEM).</a:t>
            </a:r>
          </a:p>
          <a:p>
            <a:r>
              <a:rPr lang="en-US" dirty="0" smtClean="0"/>
              <a:t>The Eclipse Process Foundation (EPF) is an Eclipse-based tool.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Delivery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2238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Consolidated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76375"/>
            <a:ext cx="8610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686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 web page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19" y="1417638"/>
            <a:ext cx="8704579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Much of the information in this course can be organized according to the SPEM.</a:t>
            </a:r>
          </a:p>
          <a:p>
            <a:r>
              <a:rPr lang="en-US" sz="2800" dirty="0" smtClean="0"/>
              <a:t>Begin now to capture information using EPF.</a:t>
            </a:r>
          </a:p>
          <a:p>
            <a:r>
              <a:rPr lang="en-US" sz="2800" dirty="0" smtClean="0"/>
              <a:t>Unfortunately there is still no Mac version of EPF, just Windows and Linux.</a:t>
            </a:r>
          </a:p>
          <a:p>
            <a:r>
              <a:rPr lang="en-US" sz="2800" dirty="0" smtClean="0"/>
              <a:t>There is a 2 part tutorial at </a:t>
            </a:r>
            <a:r>
              <a:rPr lang="en-US" sz="2800" dirty="0" smtClean="0">
                <a:hlinkClick r:id="rId2"/>
              </a:rPr>
              <a:t>www.eclipse.org/epf</a:t>
            </a:r>
            <a:endParaRPr lang="en-US" sz="2800" dirty="0" smtClean="0"/>
          </a:p>
          <a:p>
            <a:r>
              <a:rPr lang="en-US" sz="2800" dirty="0" smtClean="0"/>
              <a:t>Install EPF, install the process information provided on the course resource page and take a screen shot of one page</a:t>
            </a:r>
            <a:r>
              <a:rPr lang="en-US" sz="2800" dirty="0" smtClean="0"/>
              <a:t>. Include in the package for Sept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Meta-model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SPEM is divided into packages.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We will look at these in more detail through out the course. For now just look at the top level.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meta-model includes the plug-in concept as a way of extending incrementally.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600200"/>
            <a:ext cx="48112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Here is a WBS done in the EPF tool</a:t>
            </a:r>
          </a:p>
          <a:p>
            <a:r>
              <a:rPr lang="en-US" sz="2000" dirty="0" smtClean="0"/>
              <a:t>Two main phases are decomposed in this example</a:t>
            </a:r>
          </a:p>
          <a:p>
            <a:r>
              <a:rPr lang="en-US" sz="2000" dirty="0" smtClean="0"/>
              <a:t>There is a hierarchy of Phase, Activity, and Task. Each is a subset of the previous.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971800"/>
            <a:ext cx="74485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066800" y="3505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6800" y="5410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9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Many engineering notations have multiple syntax – English, XML, graphical</a:t>
            </a:r>
            <a:endParaRPr lang="en-US" dirty="0"/>
          </a:p>
        </p:txBody>
      </p:sp>
      <p:pic>
        <p:nvPicPr>
          <p:cNvPr id="1026" name="Picture 2" descr="peer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352800"/>
            <a:ext cx="5934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3967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506" y="4267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978" y="49530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EPF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4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engineers structure their activities around processes.</a:t>
            </a:r>
          </a:p>
          <a:p>
            <a:r>
              <a:rPr lang="en-US" dirty="0" smtClean="0"/>
              <a:t>The SPEM gives a vocabulary for describing these processes.</a:t>
            </a:r>
          </a:p>
          <a:p>
            <a:r>
              <a:rPr lang="en-US" dirty="0" smtClean="0"/>
              <a:t>EPF provides 4 major categories:</a:t>
            </a:r>
          </a:p>
          <a:p>
            <a:pPr lvl="1"/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Work products</a:t>
            </a:r>
          </a:p>
          <a:p>
            <a:pPr lvl="1"/>
            <a:r>
              <a:rPr lang="en-US" dirty="0" smtClean="0"/>
              <a:t>Guidance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description of a collection of related tasks taken on by a person</a:t>
            </a:r>
          </a:p>
          <a:p>
            <a:r>
              <a:rPr lang="en-US" dirty="0" smtClean="0"/>
              <a:t>Architect is a role performing a set of related tasks.</a:t>
            </a:r>
          </a:p>
          <a:p>
            <a:r>
              <a:rPr lang="en-US" dirty="0" smtClean="0"/>
              <a:t>A person may take on multiple roles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task is a piece of work</a:t>
            </a:r>
          </a:p>
          <a:p>
            <a:r>
              <a:rPr lang="en-US" dirty="0" smtClean="0"/>
              <a:t>It is assigned to a person who has assumed the appropriate role.</a:t>
            </a:r>
          </a:p>
          <a:p>
            <a:r>
              <a:rPr lang="en-US" dirty="0" smtClean="0"/>
              <a:t>Creating the software architecture is a task for the architects.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4226</TotalTime>
  <Words>750</Words>
  <Application>Microsoft Office PowerPoint</Application>
  <PresentationFormat>On-screen Show (4:3)</PresentationFormat>
  <Paragraphs>111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Verdana</vt:lpstr>
      <vt:lpstr>ヒラギノ角ゴ Pro W3</vt:lpstr>
      <vt:lpstr>syse802Template</vt:lpstr>
      <vt:lpstr>CPSC 372</vt:lpstr>
      <vt:lpstr>Improving processes</vt:lpstr>
      <vt:lpstr>Meta-model structure</vt:lpstr>
      <vt:lpstr>Example</vt:lpstr>
      <vt:lpstr>Notations</vt:lpstr>
      <vt:lpstr>EPF</vt:lpstr>
      <vt:lpstr>Organizing</vt:lpstr>
      <vt:lpstr>Roles</vt:lpstr>
      <vt:lpstr>Tasks</vt:lpstr>
      <vt:lpstr>Work products</vt:lpstr>
      <vt:lpstr>Guidance</vt:lpstr>
      <vt:lpstr>EPF</vt:lpstr>
      <vt:lpstr>EPF</vt:lpstr>
      <vt:lpstr>EPF - 2</vt:lpstr>
      <vt:lpstr>3 steps</vt:lpstr>
      <vt:lpstr>Content package</vt:lpstr>
      <vt:lpstr>Custom categories</vt:lpstr>
      <vt:lpstr>Processes</vt:lpstr>
      <vt:lpstr>Configurations</vt:lpstr>
      <vt:lpstr>A Delivery Process</vt:lpstr>
      <vt:lpstr>Consolidated View</vt:lpstr>
      <vt:lpstr>Role definition page</vt:lpstr>
      <vt:lpstr>Role definition web page</vt:lpstr>
      <vt:lpstr>Configuration</vt:lpstr>
      <vt:lpstr>Organizing information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John Mcgregor</cp:lastModifiedBy>
  <cp:revision>22</cp:revision>
  <dcterms:created xsi:type="dcterms:W3CDTF">2011-07-24T02:02:46Z</dcterms:created>
  <dcterms:modified xsi:type="dcterms:W3CDTF">2016-08-30T19:28:38Z</dcterms:modified>
</cp:coreProperties>
</file>