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0" r:id="rId2"/>
    <p:sldId id="289" r:id="rId3"/>
    <p:sldId id="290" r:id="rId4"/>
    <p:sldId id="291" r:id="rId5"/>
    <p:sldId id="292" r:id="rId6"/>
    <p:sldId id="263" r:id="rId7"/>
    <p:sldId id="264" r:id="rId8"/>
    <p:sldId id="265" r:id="rId9"/>
    <p:sldId id="266" r:id="rId10"/>
    <p:sldId id="267" r:id="rId11"/>
    <p:sldId id="268" r:id="rId12"/>
    <p:sldId id="261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87" r:id="rId21"/>
    <p:sldId id="288" r:id="rId22"/>
    <p:sldId id="276" r:id="rId23"/>
    <p:sldId id="277" r:id="rId24"/>
    <p:sldId id="278" r:id="rId25"/>
    <p:sldId id="279" r:id="rId26"/>
    <p:sldId id="280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8" d="100"/>
          <a:sy n="78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71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0AB69B-CF30-41C2-8800-A35919F2214C}" type="slidenum">
              <a:rPr lang="en-US" smtClean="0">
                <a:ea typeface="ＭＳ Ｐゴシック" pitchFamily="-32" charset="-128"/>
              </a:rPr>
              <a:pPr/>
              <a:t>4</a:t>
            </a:fld>
            <a:endParaRPr lang="en-US" smtClean="0">
              <a:ea typeface="ＭＳ Ｐゴシック" pitchFamily="-32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73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4EEE43-4C9D-4BB3-B838-F72A13697335}" type="slidenum">
              <a:rPr lang="en-US" smtClean="0">
                <a:ea typeface="ＭＳ Ｐゴシック" pitchFamily="-32" charset="-128"/>
              </a:rPr>
              <a:pPr/>
              <a:t>5</a:t>
            </a:fld>
            <a:endParaRPr lang="en-US" smtClean="0">
              <a:ea typeface="ＭＳ Ｐゴシック" pitchFamily="-32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ssier-andreas.net/software_architecture/pac.html" TargetMode="External"/><Relationship Id="rId2" Type="http://schemas.openxmlformats.org/officeDocument/2006/relationships/hyperlink" Target="http://www.vico.org/pages/PatronsDisseny/Pattern%20Presentation%20Abstr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novatingtomorrow.net/2008/04/04/pac-software-architecture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smtClean="0">
                <a:solidFill>
                  <a:schemeClr val="tx1"/>
                </a:solidFill>
              </a:rPr>
              <a:t>Module </a:t>
            </a:r>
            <a:r>
              <a:rPr lang="en-US" smtClean="0">
                <a:solidFill>
                  <a:schemeClr val="tx1"/>
                </a:solidFill>
              </a:rPr>
              <a:t>3 </a:t>
            </a:r>
            <a:r>
              <a:rPr lang="en-US" dirty="0" smtClean="0">
                <a:solidFill>
                  <a:schemeClr val="tx1"/>
                </a:solidFill>
              </a:rPr>
              <a:t>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Evaluation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http://www.vico.org/pages/PatronsDisseny/Pattern%20Presentation%20Abstra/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http://www.dossier-andreas.net/software_architecture/pac.html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http://www.innovatingtomorrow.net/2008/04/04/pac-software-architecture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architectural decisions in light of quality attribute requirements.</a:t>
            </a:r>
          </a:p>
          <a:p>
            <a:r>
              <a:rPr lang="en-US" dirty="0" smtClean="0">
                <a:hlinkClick r:id="rId2"/>
              </a:rPr>
              <a:t>http://www.sei.cmu.edu/reports/00tr004.pdf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33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Phase 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Partnership and preparation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2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Evaluation continued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Phase 3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Follow-up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Logistics are agreed to</a:t>
            </a:r>
          </a:p>
          <a:p>
            <a:pPr lvl="1"/>
            <a:r>
              <a:rPr lang="en-US" dirty="0" smtClean="0"/>
              <a:t>Meeting dates</a:t>
            </a:r>
          </a:p>
          <a:p>
            <a:pPr lvl="1"/>
            <a:r>
              <a:rPr lang="en-US" dirty="0" smtClean="0"/>
              <a:t>Who must attend</a:t>
            </a:r>
          </a:p>
          <a:p>
            <a:pPr lvl="1"/>
            <a:r>
              <a:rPr lang="en-US" dirty="0" smtClean="0"/>
              <a:t>Team membership</a:t>
            </a:r>
          </a:p>
          <a:p>
            <a:r>
              <a:rPr lang="en-US" dirty="0" smtClean="0"/>
              <a:t>Agenda is agreed to</a:t>
            </a:r>
          </a:p>
          <a:p>
            <a:r>
              <a:rPr lang="en-US" dirty="0" smtClean="0"/>
              <a:t>Collect initial information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Step 1</a:t>
            </a:r>
          </a:p>
          <a:p>
            <a:pPr lvl="1"/>
            <a:r>
              <a:rPr lang="en-US" sz="2000" dirty="0" smtClean="0"/>
              <a:t>Present the ATAM</a:t>
            </a:r>
          </a:p>
          <a:p>
            <a:r>
              <a:rPr lang="en-US" sz="2000" dirty="0" smtClean="0"/>
              <a:t>Step 2</a:t>
            </a:r>
          </a:p>
          <a:p>
            <a:pPr lvl="1"/>
            <a:r>
              <a:rPr lang="en-US" sz="2000" dirty="0" smtClean="0"/>
              <a:t>Present business drivers</a:t>
            </a:r>
          </a:p>
          <a:p>
            <a:r>
              <a:rPr lang="en-US" sz="2000" dirty="0" smtClean="0"/>
              <a:t>Step 3</a:t>
            </a:r>
          </a:p>
          <a:p>
            <a:pPr lvl="1"/>
            <a:r>
              <a:rPr lang="en-US" sz="2000" dirty="0" smtClean="0"/>
              <a:t>Present architecture</a:t>
            </a:r>
          </a:p>
          <a:p>
            <a:r>
              <a:rPr lang="en-US" sz="2000" dirty="0" smtClean="0"/>
              <a:t>Step 4</a:t>
            </a:r>
          </a:p>
          <a:p>
            <a:pPr lvl="1"/>
            <a:r>
              <a:rPr lang="en-US" sz="2000" dirty="0" smtClean="0"/>
              <a:t>Identify architectural approaches</a:t>
            </a:r>
          </a:p>
          <a:p>
            <a:r>
              <a:rPr lang="en-US" sz="2000" dirty="0" smtClean="0"/>
              <a:t>Step 5</a:t>
            </a:r>
          </a:p>
          <a:p>
            <a:pPr lvl="1"/>
            <a:r>
              <a:rPr lang="en-US" sz="2000" dirty="0" smtClean="0"/>
              <a:t>Generate quality attribute utility tree</a:t>
            </a:r>
          </a:p>
          <a:p>
            <a:r>
              <a:rPr lang="en-US" sz="2000" dirty="0" smtClean="0"/>
              <a:t>Step 6</a:t>
            </a:r>
          </a:p>
          <a:p>
            <a:pPr lvl="1"/>
            <a:r>
              <a:rPr lang="en-US" sz="2000" dirty="0" err="1" smtClean="0"/>
              <a:t>Analyse</a:t>
            </a:r>
            <a:r>
              <a:rPr lang="en-US" sz="2000" dirty="0" smtClean="0"/>
              <a:t> architectural approaches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Business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Describe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system’s most important functions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Any relevant technical, managerial, economic, or political constraints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business goals and context as they relate to the project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major stakeholders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architectural drivers (the major quality attribute goals)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Driving architectural requirements, measurable quantities associated with these, standards/models/approaches for meeting these</a:t>
            </a:r>
          </a:p>
          <a:p>
            <a:r>
              <a:rPr lang="en-US" sz="2800" dirty="0" smtClean="0"/>
              <a:t>Important architectural information</a:t>
            </a:r>
          </a:p>
          <a:p>
            <a:pPr lvl="1"/>
            <a:r>
              <a:rPr lang="en-US" sz="2400" dirty="0" smtClean="0"/>
              <a:t>Context diagram</a:t>
            </a:r>
          </a:p>
          <a:p>
            <a:pPr lvl="1"/>
            <a:r>
              <a:rPr lang="en-US" sz="2400" dirty="0" smtClean="0"/>
              <a:t>Module or layer view</a:t>
            </a:r>
          </a:p>
          <a:p>
            <a:pPr lvl="1"/>
            <a:r>
              <a:rPr lang="en-US" sz="2400" dirty="0" smtClean="0"/>
              <a:t>Component and connector view</a:t>
            </a:r>
          </a:p>
          <a:p>
            <a:pPr lvl="1"/>
            <a:r>
              <a:rPr lang="en-US" sz="2400" dirty="0" smtClean="0"/>
              <a:t>Deployment view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Architecture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Architectural approaches, patterns, tactics employed, what quality attributes they address and how they address those attributes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of COTS and their integration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use case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Most important change scenarios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Issues/risk </a:t>
            </a:r>
            <a:r>
              <a:rPr lang="en-US" dirty="0" err="1" smtClean="0"/>
              <a:t>w.r.t</a:t>
            </a:r>
            <a:r>
              <a:rPr lang="en-US" dirty="0" smtClean="0"/>
              <a:t>. meeting the diving requirements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identify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Catalog the evident patterns and approaches</a:t>
            </a:r>
          </a:p>
          <a:p>
            <a:pPr lvl="1"/>
            <a:r>
              <a:rPr lang="en-US" dirty="0" smtClean="0"/>
              <a:t>Based on step 3</a:t>
            </a:r>
          </a:p>
          <a:p>
            <a:pPr lvl="1"/>
            <a:r>
              <a:rPr lang="en-US" dirty="0" smtClean="0"/>
              <a:t>Serves as the basis for later analysis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Reviews and inspections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 and design reviews provide a means of early V &amp; V if they are systematically applied.</a:t>
            </a:r>
          </a:p>
          <a:p>
            <a:r>
              <a:rPr lang="en-US" dirty="0" smtClean="0"/>
              <a:t>Code reviews take into consideration the language and tool set</a:t>
            </a:r>
          </a:p>
          <a:p>
            <a:pPr lvl="1"/>
            <a:r>
              <a:rPr lang="en-US" dirty="0" smtClean="0"/>
              <a:t>Java and C++ programs do not need many of the detailed checks that scripting languages or C need</a:t>
            </a:r>
          </a:p>
          <a:p>
            <a:pPr lvl="1"/>
            <a:r>
              <a:rPr lang="en-US" dirty="0" smtClean="0"/>
              <a:t>The typing system and the type checking of the language allows logical errors to be traced, relying on compilers to flag syntax errors.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</a:t>
            </a:r>
          </a:p>
          <a:p>
            <a:pPr>
              <a:buNone/>
            </a:pPr>
            <a:r>
              <a:rPr lang="en-US" dirty="0" smtClean="0"/>
              <a:t>Stimulus source</a:t>
            </a:r>
          </a:p>
          <a:p>
            <a:pPr>
              <a:buNone/>
            </a:pPr>
            <a:r>
              <a:rPr lang="en-US" dirty="0" smtClean="0"/>
              <a:t>Environment</a:t>
            </a:r>
          </a:p>
          <a:p>
            <a:pPr>
              <a:buNone/>
            </a:pPr>
            <a:r>
              <a:rPr lang="en-US" dirty="0" smtClean="0"/>
              <a:t>Artifact</a:t>
            </a:r>
          </a:p>
          <a:p>
            <a:pPr>
              <a:buNone/>
            </a:pPr>
            <a:r>
              <a:rPr lang="en-US" dirty="0" smtClean="0"/>
              <a:t>Response</a:t>
            </a:r>
          </a:p>
          <a:p>
            <a:pPr>
              <a:buNone/>
            </a:pPr>
            <a:r>
              <a:rPr lang="en-US" dirty="0" smtClean="0"/>
              <a:t>Response measure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Stimulus – requests computation of a data set</a:t>
            </a:r>
          </a:p>
          <a:p>
            <a:pPr>
              <a:buNone/>
            </a:pPr>
            <a:r>
              <a:rPr lang="en-US" dirty="0" smtClean="0"/>
              <a:t>Stimulus source – software architect</a:t>
            </a:r>
          </a:p>
          <a:p>
            <a:pPr>
              <a:buNone/>
            </a:pPr>
            <a:r>
              <a:rPr lang="en-US" dirty="0" smtClean="0"/>
              <a:t>Environment – desktop machine with 4 G memory and dual core processor</a:t>
            </a:r>
          </a:p>
          <a:p>
            <a:pPr>
              <a:buNone/>
            </a:pPr>
            <a:r>
              <a:rPr lang="en-US" dirty="0" smtClean="0"/>
              <a:t>Artifact – data for a set of products</a:t>
            </a:r>
          </a:p>
          <a:p>
            <a:pPr>
              <a:buNone/>
            </a:pPr>
            <a:r>
              <a:rPr lang="en-US" dirty="0" smtClean="0"/>
              <a:t>Response – the vector of values is created</a:t>
            </a:r>
          </a:p>
          <a:p>
            <a:pPr>
              <a:buNone/>
            </a:pPr>
            <a:r>
              <a:rPr lang="en-US" dirty="0" smtClean="0"/>
              <a:t>Response measure – the vector is calculated in less than 30 milliseconds per value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Utility tree</a:t>
            </a:r>
          </a:p>
          <a:p>
            <a:pPr lvl="1"/>
            <a:r>
              <a:rPr lang="en-US" sz="2400" dirty="0" smtClean="0"/>
              <a:t>Present the quality attribute goals in detail</a:t>
            </a:r>
          </a:p>
          <a:p>
            <a:r>
              <a:rPr lang="en-US" sz="2800" dirty="0" smtClean="0"/>
              <a:t>Quality attribute goals are</a:t>
            </a:r>
          </a:p>
          <a:p>
            <a:pPr lvl="1"/>
            <a:r>
              <a:rPr lang="en-US" sz="2400" dirty="0" smtClean="0"/>
              <a:t>Identified, </a:t>
            </a:r>
            <a:r>
              <a:rPr lang="en-US" sz="2400" dirty="0" err="1" smtClean="0"/>
              <a:t>prioritised</a:t>
            </a:r>
            <a:r>
              <a:rPr lang="en-US" sz="2400" dirty="0" smtClean="0"/>
              <a:t>, refined</a:t>
            </a:r>
          </a:p>
          <a:p>
            <a:pPr lvl="1"/>
            <a:r>
              <a:rPr lang="en-US" sz="2400" dirty="0" smtClean="0"/>
              <a:t>Expressed as scenarios</a:t>
            </a:r>
          </a:p>
          <a:p>
            <a:r>
              <a:rPr lang="en-US" sz="2800" dirty="0" smtClean="0"/>
              <a:t>Utility is an expression of the overall goodness of the system</a:t>
            </a:r>
          </a:p>
          <a:p>
            <a:pPr lvl="1"/>
            <a:r>
              <a:rPr lang="en-US" sz="2400" dirty="0" smtClean="0"/>
              <a:t>Quality attributes form the second level being components of utility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Generate quality attribute utility tree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Scenarios are </a:t>
            </a:r>
            <a:r>
              <a:rPr lang="en-US" dirty="0" err="1" smtClean="0"/>
              <a:t>prioritised</a:t>
            </a:r>
            <a:endParaRPr lang="en-US" dirty="0" smtClean="0"/>
          </a:p>
          <a:p>
            <a:pPr lvl="1"/>
            <a:r>
              <a:rPr lang="en-US" dirty="0" smtClean="0"/>
              <a:t>Depending on how important they are and</a:t>
            </a:r>
          </a:p>
          <a:p>
            <a:pPr lvl="1"/>
            <a:r>
              <a:rPr lang="en-US" dirty="0" smtClean="0"/>
              <a:t>Depending on how difficult it will be for the architecture to satisfy a scenario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Examine the highest ranked scenarios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goal is for the evaluation team to be convinced that the approach is appropriate for meeting the attribute-specific requirements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Scenario walkthroughs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Identify and record a set of sensitivity points and tradeoff points, risks and non-risks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Sensitivity and tradeoff points are candidate risks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7</a:t>
            </a:r>
          </a:p>
          <a:p>
            <a:pPr lvl="1"/>
            <a:r>
              <a:rPr lang="en-US" dirty="0" smtClean="0"/>
              <a:t>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</a:p>
          <a:p>
            <a:r>
              <a:rPr lang="en-US" dirty="0" smtClean="0"/>
              <a:t>Step 8</a:t>
            </a:r>
          </a:p>
          <a:p>
            <a:pPr lvl="1"/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</a:p>
          <a:p>
            <a:r>
              <a:rPr lang="en-US" dirty="0" smtClean="0"/>
              <a:t>Step 9</a:t>
            </a:r>
          </a:p>
          <a:p>
            <a:pPr lvl="1"/>
            <a:r>
              <a:rPr lang="en-US" dirty="0" smtClean="0"/>
              <a:t>Present results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Brainstorm and </a:t>
            </a:r>
            <a:r>
              <a:rPr lang="en-US" dirty="0" err="1" smtClean="0"/>
              <a:t>prioritise</a:t>
            </a:r>
            <a:r>
              <a:rPr lang="en-US" dirty="0" smtClean="0"/>
              <a:t>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tree shows architects view on the quality attributes</a:t>
            </a:r>
          </a:p>
          <a:p>
            <a:r>
              <a:rPr lang="en-US" dirty="0" smtClean="0"/>
              <a:t>Here the focus is on the other stakeholders view on the quality attributes and scenarios based on these</a:t>
            </a:r>
          </a:p>
          <a:p>
            <a:pPr lvl="1"/>
            <a:r>
              <a:rPr lang="en-US" dirty="0" smtClean="0"/>
              <a:t>Which are the mot meaningful and important scenarios </a:t>
            </a:r>
            <a:r>
              <a:rPr lang="en-US" dirty="0" err="1" smtClean="0"/>
              <a:t>w.r.t</a:t>
            </a:r>
            <a:r>
              <a:rPr lang="en-US" dirty="0" smtClean="0"/>
              <a:t>. users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8: </a:t>
            </a:r>
            <a:r>
              <a:rPr lang="en-US" dirty="0" err="1" smtClean="0"/>
              <a:t>Analyse</a:t>
            </a:r>
            <a:r>
              <a:rPr lang="en-US" dirty="0" smtClean="0"/>
              <a:t> architectural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ranked scenarios from step 7 are presented to the architect</a:t>
            </a:r>
          </a:p>
          <a:p>
            <a:pPr lvl="1"/>
            <a:r>
              <a:rPr lang="en-US" dirty="0" smtClean="0"/>
              <a:t>Explain how relevant architectural decisions contribute to </a:t>
            </a:r>
            <a:r>
              <a:rPr lang="en-US" dirty="0" err="1" smtClean="0"/>
              <a:t>realising</a:t>
            </a:r>
            <a:r>
              <a:rPr lang="en-US" dirty="0" smtClean="0"/>
              <a:t> each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9: Present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Outputs:</a:t>
            </a:r>
          </a:p>
          <a:p>
            <a:pPr lvl="1"/>
            <a:r>
              <a:rPr lang="en-US" sz="2400" dirty="0" smtClean="0"/>
              <a:t>The architectural approaches documented</a:t>
            </a:r>
          </a:p>
          <a:p>
            <a:pPr lvl="1"/>
            <a:r>
              <a:rPr lang="en-US" sz="2400" dirty="0" smtClean="0"/>
              <a:t>The set of scenarios and their </a:t>
            </a:r>
            <a:r>
              <a:rPr lang="en-US" sz="2400" dirty="0" err="1" smtClean="0"/>
              <a:t>prioritisation</a:t>
            </a:r>
            <a:r>
              <a:rPr lang="en-US" sz="2400" dirty="0" smtClean="0"/>
              <a:t> from the brainstorming</a:t>
            </a:r>
          </a:p>
          <a:p>
            <a:pPr lvl="1"/>
            <a:r>
              <a:rPr lang="en-US" sz="2400" dirty="0" smtClean="0"/>
              <a:t>The utility tree</a:t>
            </a:r>
          </a:p>
          <a:p>
            <a:pPr lvl="1"/>
            <a:r>
              <a:rPr lang="en-US" sz="2400" dirty="0" smtClean="0"/>
              <a:t>The risks discovered</a:t>
            </a:r>
          </a:p>
          <a:p>
            <a:pPr lvl="1"/>
            <a:r>
              <a:rPr lang="en-US" sz="2400" dirty="0" smtClean="0"/>
              <a:t>The non-risks documented</a:t>
            </a:r>
          </a:p>
          <a:p>
            <a:pPr lvl="1"/>
            <a:r>
              <a:rPr lang="en-US" sz="2400" dirty="0" smtClean="0"/>
              <a:t>The sensitivity points and tradeoff points found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Inspection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Reviews are more likely to find defects if they are systematically guided by test scenarios.</a:t>
            </a:r>
          </a:p>
          <a:p>
            <a:r>
              <a:rPr lang="en-US" dirty="0" smtClean="0"/>
              <a:t>System threads can be used as the source of the test scenarios.</a:t>
            </a:r>
          </a:p>
          <a:p>
            <a:r>
              <a:rPr lang="en-US" dirty="0" smtClean="0"/>
              <a:t>An inspection uses these scenarios to trace through the architecture.</a:t>
            </a:r>
          </a:p>
          <a:p>
            <a:r>
              <a:rPr lang="en-US" dirty="0" smtClean="0"/>
              <a:t>An inspection is looking for missing, incomplete, or incorrect models.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Inspection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dirty="0" smtClean="0"/>
              <a:t>“Guided” inspections search systematically for all necessary elements</a:t>
            </a:r>
          </a:p>
          <a:p>
            <a:pPr marL="457200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dirty="0" smtClean="0"/>
              <a:t>Process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inspection team creates scenarios from use cases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inspection team applies the scenarios to the artifact under test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For each scenario the design team traces the scenario through their design for the inspection team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inspection team may ask for a more detailed scenario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inspection report describes any defect discovered by tracing the scenario.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Inspection coverage is measured by the % of requirements “covered” by scenarios.</a:t>
            </a:r>
          </a:p>
          <a:p>
            <a:pPr marL="857250" lvl="1" indent="-4572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s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from scenario to design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85800" y="1828800"/>
            <a:ext cx="2362200" cy="2895600"/>
            <a:chOff x="576" y="1872"/>
            <a:chExt cx="1488" cy="1824"/>
          </a:xfrm>
        </p:grpSpPr>
        <p:sp>
          <p:nvSpPr>
            <p:cNvPr id="49160" name="Rectangle 21"/>
            <p:cNvSpPr>
              <a:spLocks noChangeArrowheads="1"/>
            </p:cNvSpPr>
            <p:nvPr/>
          </p:nvSpPr>
          <p:spPr bwMode="auto">
            <a:xfrm>
              <a:off x="576" y="1872"/>
              <a:ext cx="1488" cy="1824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1" name="Line 22"/>
            <p:cNvSpPr>
              <a:spLocks noChangeShapeType="1"/>
            </p:cNvSpPr>
            <p:nvPr/>
          </p:nvSpPr>
          <p:spPr bwMode="auto">
            <a:xfrm>
              <a:off x="864" y="2160"/>
              <a:ext cx="81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2" name="Line 23"/>
            <p:cNvSpPr>
              <a:spLocks noChangeShapeType="1"/>
            </p:cNvSpPr>
            <p:nvPr/>
          </p:nvSpPr>
          <p:spPr bwMode="auto">
            <a:xfrm>
              <a:off x="864" y="2352"/>
              <a:ext cx="57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3" name="Line 24"/>
            <p:cNvSpPr>
              <a:spLocks noChangeShapeType="1"/>
            </p:cNvSpPr>
            <p:nvPr/>
          </p:nvSpPr>
          <p:spPr bwMode="auto">
            <a:xfrm>
              <a:off x="864" y="2448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4" name="Line 25"/>
            <p:cNvSpPr>
              <a:spLocks noChangeShapeType="1"/>
            </p:cNvSpPr>
            <p:nvPr/>
          </p:nvSpPr>
          <p:spPr bwMode="auto">
            <a:xfrm>
              <a:off x="864" y="2544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5" name="Line 26"/>
            <p:cNvSpPr>
              <a:spLocks noChangeShapeType="1"/>
            </p:cNvSpPr>
            <p:nvPr/>
          </p:nvSpPr>
          <p:spPr bwMode="auto">
            <a:xfrm>
              <a:off x="864" y="2736"/>
              <a:ext cx="57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6" name="Line 27"/>
            <p:cNvSpPr>
              <a:spLocks noChangeShapeType="1"/>
            </p:cNvSpPr>
            <p:nvPr/>
          </p:nvSpPr>
          <p:spPr bwMode="auto">
            <a:xfrm>
              <a:off x="864" y="3120"/>
              <a:ext cx="57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7" name="Line 28"/>
            <p:cNvSpPr>
              <a:spLocks noChangeShapeType="1"/>
            </p:cNvSpPr>
            <p:nvPr/>
          </p:nvSpPr>
          <p:spPr bwMode="auto">
            <a:xfrm>
              <a:off x="864" y="2832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8" name="Line 29"/>
            <p:cNvSpPr>
              <a:spLocks noChangeShapeType="1"/>
            </p:cNvSpPr>
            <p:nvPr/>
          </p:nvSpPr>
          <p:spPr bwMode="auto">
            <a:xfrm>
              <a:off x="864" y="2928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9" name="Line 30"/>
            <p:cNvSpPr>
              <a:spLocks noChangeShapeType="1"/>
            </p:cNvSpPr>
            <p:nvPr/>
          </p:nvSpPr>
          <p:spPr bwMode="auto">
            <a:xfrm>
              <a:off x="864" y="3216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0" name="Line 31"/>
            <p:cNvSpPr>
              <a:spLocks noChangeShapeType="1"/>
            </p:cNvSpPr>
            <p:nvPr/>
          </p:nvSpPr>
          <p:spPr bwMode="auto">
            <a:xfrm>
              <a:off x="864" y="3312"/>
              <a:ext cx="38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1" name="Line 32"/>
            <p:cNvSpPr>
              <a:spLocks noChangeShapeType="1"/>
            </p:cNvSpPr>
            <p:nvPr/>
          </p:nvSpPr>
          <p:spPr bwMode="auto">
            <a:xfrm>
              <a:off x="864" y="3456"/>
              <a:ext cx="81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156" name="Freeform 34"/>
          <p:cNvSpPr>
            <a:spLocks/>
          </p:cNvSpPr>
          <p:nvPr/>
        </p:nvSpPr>
        <p:spPr bwMode="auto">
          <a:xfrm>
            <a:off x="1143000" y="1981200"/>
            <a:ext cx="1625600" cy="2320925"/>
          </a:xfrm>
          <a:custGeom>
            <a:avLst/>
            <a:gdLst>
              <a:gd name="T0" fmla="*/ 2147483647 w 1024"/>
              <a:gd name="T1" fmla="*/ 0 h 1462"/>
              <a:gd name="T2" fmla="*/ 2147483647 w 1024"/>
              <a:gd name="T3" fmla="*/ 2147483647 h 1462"/>
              <a:gd name="T4" fmla="*/ 2147483647 w 1024"/>
              <a:gd name="T5" fmla="*/ 2147483647 h 1462"/>
              <a:gd name="T6" fmla="*/ 2147483647 w 1024"/>
              <a:gd name="T7" fmla="*/ 2147483647 h 1462"/>
              <a:gd name="T8" fmla="*/ 2147483647 w 1024"/>
              <a:gd name="T9" fmla="*/ 2147483647 h 1462"/>
              <a:gd name="T10" fmla="*/ 2147483647 w 1024"/>
              <a:gd name="T11" fmla="*/ 2147483647 h 1462"/>
              <a:gd name="T12" fmla="*/ 2147483647 w 1024"/>
              <a:gd name="T13" fmla="*/ 2147483647 h 14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24"/>
              <a:gd name="T22" fmla="*/ 0 h 1462"/>
              <a:gd name="T23" fmla="*/ 1024 w 1024"/>
              <a:gd name="T24" fmla="*/ 1462 h 14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24" h="1462">
                <a:moveTo>
                  <a:pt x="128" y="0"/>
                </a:moveTo>
                <a:cubicBezTo>
                  <a:pt x="64" y="256"/>
                  <a:pt x="0" y="512"/>
                  <a:pt x="128" y="624"/>
                </a:cubicBezTo>
                <a:cubicBezTo>
                  <a:pt x="256" y="736"/>
                  <a:pt x="768" y="608"/>
                  <a:pt x="896" y="672"/>
                </a:cubicBezTo>
                <a:cubicBezTo>
                  <a:pt x="1024" y="736"/>
                  <a:pt x="1008" y="936"/>
                  <a:pt x="896" y="1008"/>
                </a:cubicBezTo>
                <a:cubicBezTo>
                  <a:pt x="784" y="1080"/>
                  <a:pt x="322" y="1038"/>
                  <a:pt x="224" y="1104"/>
                </a:cubicBezTo>
                <a:cubicBezTo>
                  <a:pt x="126" y="1170"/>
                  <a:pt x="186" y="1350"/>
                  <a:pt x="306" y="1406"/>
                </a:cubicBezTo>
                <a:cubicBezTo>
                  <a:pt x="426" y="1462"/>
                  <a:pt x="811" y="1433"/>
                  <a:pt x="944" y="144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Line 35"/>
          <p:cNvSpPr>
            <a:spLocks noChangeShapeType="1"/>
          </p:cNvSpPr>
          <p:nvPr/>
        </p:nvSpPr>
        <p:spPr bwMode="auto">
          <a:xfrm>
            <a:off x="2489200" y="42672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9158" name="Picture 19" descr="flowTest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371600"/>
            <a:ext cx="52006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9" name="Right Arrow 20"/>
          <p:cNvSpPr>
            <a:spLocks noChangeArrowheads="1"/>
          </p:cNvSpPr>
          <p:nvPr/>
        </p:nvSpPr>
        <p:spPr bwMode="auto">
          <a:xfrm>
            <a:off x="3505200" y="3124200"/>
            <a:ext cx="12192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635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adds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is a synonym for desirableness</a:t>
            </a:r>
          </a:p>
          <a:p>
            <a:r>
              <a:rPr lang="en-US" dirty="0" smtClean="0"/>
              <a:t>If the value of something increases it is because it has become more desirable for some reason</a:t>
            </a:r>
          </a:p>
          <a:p>
            <a:r>
              <a:rPr lang="en-US" dirty="0" smtClean="0"/>
              <a:t>A “value chain” represents a sequence of stages, each of which makes the “thing”, for which this is the value chain,  more desirable.</a:t>
            </a:r>
          </a:p>
          <a:p>
            <a:r>
              <a:rPr lang="en-US" dirty="0" smtClean="0"/>
              <a:t>The value chain for a software product is the series of activities that craft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Porter’s 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6660"/>
            <a:ext cx="9144000" cy="523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4240</TotalTime>
  <Words>1031</Words>
  <Application>Microsoft Office PowerPoint</Application>
  <PresentationFormat>On-screen Show (4:3)</PresentationFormat>
  <Paragraphs>200</Paragraphs>
  <Slides>29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syse802Template</vt:lpstr>
      <vt:lpstr>CPSC 372</vt:lpstr>
      <vt:lpstr>Reviews and inspections</vt:lpstr>
      <vt:lpstr>Guided Inspection</vt:lpstr>
      <vt:lpstr>Guided Inspection</vt:lpstr>
      <vt:lpstr>Mapping from scenario to design</vt:lpstr>
      <vt:lpstr>Architecture adds value</vt:lpstr>
      <vt:lpstr>Porter’s Value Chain</vt:lpstr>
      <vt:lpstr>Adding value</vt:lpstr>
      <vt:lpstr>Adding value - 2</vt:lpstr>
      <vt:lpstr>Slide 10</vt:lpstr>
      <vt:lpstr>Architecture TradeOff Analysis Method (ATAM)</vt:lpstr>
      <vt:lpstr>Conceptual Flow of ATAM</vt:lpstr>
      <vt:lpstr>Slide 13</vt:lpstr>
      <vt:lpstr>Phase 0</vt:lpstr>
      <vt:lpstr>Overview of Phase 1</vt:lpstr>
      <vt:lpstr>Present Business Drivers</vt:lpstr>
      <vt:lpstr>Present Architecture</vt:lpstr>
      <vt:lpstr>Present Architecture - 2</vt:lpstr>
      <vt:lpstr>Step 4: identify architectural approaches</vt:lpstr>
      <vt:lpstr>Quality Attribute Scenario</vt:lpstr>
      <vt:lpstr>Quality Attribute Scenario</vt:lpstr>
      <vt:lpstr>Step 5: Generate quality attribute utility tree</vt:lpstr>
      <vt:lpstr>Step 5: Generate quality attribute utility tree con’t</vt:lpstr>
      <vt:lpstr>Step 6: Analyse architectural approaches</vt:lpstr>
      <vt:lpstr>Phase 2</vt:lpstr>
      <vt:lpstr>Step 7: Brainstorm and prioritise scenarios</vt:lpstr>
      <vt:lpstr>Step 8: Analyse architectural approaches</vt:lpstr>
      <vt:lpstr>Step 9: Present results</vt:lpstr>
      <vt:lpstr>Conceptual Flow of ATAM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16</cp:revision>
  <dcterms:created xsi:type="dcterms:W3CDTF">2011-09-13T10:56:38Z</dcterms:created>
  <dcterms:modified xsi:type="dcterms:W3CDTF">2012-09-11T14:59:04Z</dcterms:modified>
</cp:coreProperties>
</file>