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0" r:id="rId2"/>
    <p:sldId id="261" r:id="rId3"/>
    <p:sldId id="262" r:id="rId4"/>
    <p:sldId id="263" r:id="rId5"/>
    <p:sldId id="265" r:id="rId6"/>
    <p:sldId id="266" r:id="rId7"/>
    <p:sldId id="264" r:id="rId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8" d="100"/>
          <a:sy n="78" d="100"/>
        </p:scale>
        <p:origin x="-118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9/11/2012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9/11/2012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9/11/2012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9/11/2012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9/11/2012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9/11/2012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9/11/2012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smtClean="0">
                <a:solidFill>
                  <a:schemeClr val="tx1"/>
                </a:solidFill>
              </a:rPr>
              <a:t>Module </a:t>
            </a:r>
            <a:r>
              <a:rPr lang="en-US" smtClean="0">
                <a:solidFill>
                  <a:schemeClr val="tx1"/>
                </a:solidFill>
              </a:rPr>
              <a:t>3 </a:t>
            </a:r>
            <a:r>
              <a:rPr lang="en-US" dirty="0" smtClean="0">
                <a:solidFill>
                  <a:schemeClr val="tx1"/>
                </a:solidFill>
              </a:rPr>
              <a:t>Session 4 </a:t>
            </a:r>
          </a:p>
          <a:p>
            <a:r>
              <a:rPr lang="en-US" dirty="0" smtClean="0">
                <a:solidFill>
                  <a:schemeClr val="tx1"/>
                </a:solidFill>
              </a:rPr>
              <a:t>Quality Attributes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attributes</a:t>
            </a:r>
            <a:endParaRPr lang="en-US" dirty="0"/>
          </a:p>
        </p:txBody>
      </p:sp>
      <p:sp>
        <p:nvSpPr>
          <p:cNvPr id="3" name="Content Placeholder 2"/>
          <p:cNvSpPr>
            <a:spLocks noGrp="1"/>
          </p:cNvSpPr>
          <p:nvPr>
            <p:ph idx="1"/>
          </p:nvPr>
        </p:nvSpPr>
        <p:spPr/>
        <p:txBody>
          <a:bodyPr/>
          <a:lstStyle/>
          <a:p>
            <a:r>
              <a:rPr lang="en-US" sz="2000" dirty="0" smtClean="0"/>
              <a:t>IEEE Std. 1061 </a:t>
            </a:r>
            <a:r>
              <a:rPr lang="en-US" sz="2000" dirty="0" err="1" smtClean="0"/>
              <a:t>subfactors</a:t>
            </a:r>
            <a:r>
              <a:rPr lang="en-US" sz="2000" dirty="0" smtClean="0"/>
              <a:t>:</a:t>
            </a:r>
            <a:br>
              <a:rPr lang="en-US" sz="2000" dirty="0" smtClean="0"/>
            </a:br>
            <a:r>
              <a:rPr lang="en-US" sz="2000" b="1" dirty="0" smtClean="0"/>
              <a:t>Efficiency                                    Portability</a:t>
            </a:r>
            <a:br>
              <a:rPr lang="en-US" sz="2000" b="1" dirty="0" smtClean="0"/>
            </a:br>
            <a:r>
              <a:rPr lang="en-US" sz="2000" b="1" dirty="0" smtClean="0"/>
              <a:t>• Time economy                           	• Hardware independence</a:t>
            </a:r>
            <a:br>
              <a:rPr lang="en-US" sz="2000" b="1" dirty="0" smtClean="0"/>
            </a:br>
            <a:r>
              <a:rPr lang="en-US" sz="2000" b="1" dirty="0" smtClean="0"/>
              <a:t>• Resource economy                    • Software independence</a:t>
            </a:r>
            <a:br>
              <a:rPr lang="en-US" sz="2000" b="1" dirty="0" smtClean="0"/>
            </a:br>
            <a:r>
              <a:rPr lang="en-US" sz="2000" b="1" dirty="0" smtClean="0"/>
              <a:t>Functionality                              	• </a:t>
            </a:r>
            <a:r>
              <a:rPr lang="en-US" sz="2000" b="1" dirty="0" err="1" smtClean="0"/>
              <a:t>Installability</a:t>
            </a:r>
            <a:r>
              <a:rPr lang="en-US" sz="2000" b="1" dirty="0" smtClean="0"/>
              <a:t/>
            </a:r>
            <a:br>
              <a:rPr lang="en-US" sz="2000" b="1" dirty="0" smtClean="0"/>
            </a:br>
            <a:r>
              <a:rPr lang="en-US" sz="2000" b="1" dirty="0" smtClean="0"/>
              <a:t>• Completeness                           	• Reusability</a:t>
            </a:r>
            <a:br>
              <a:rPr lang="en-US" sz="2000" b="1" dirty="0" smtClean="0"/>
            </a:br>
            <a:r>
              <a:rPr lang="en-US" sz="2000" b="1" dirty="0" smtClean="0"/>
              <a:t>• Correctness                              Reliability</a:t>
            </a:r>
            <a:br>
              <a:rPr lang="en-US" sz="2000" b="1" dirty="0" smtClean="0"/>
            </a:br>
            <a:r>
              <a:rPr lang="en-US" sz="2000" b="1" dirty="0" smtClean="0"/>
              <a:t>• Security                                    	• Non-deficiency</a:t>
            </a:r>
            <a:br>
              <a:rPr lang="en-US" sz="2000" b="1" dirty="0" smtClean="0"/>
            </a:br>
            <a:r>
              <a:rPr lang="en-US" sz="2000" b="1" dirty="0" smtClean="0"/>
              <a:t>• Compatibility                             	• Error tolerance</a:t>
            </a:r>
            <a:br>
              <a:rPr lang="en-US" sz="2000" b="1" dirty="0" smtClean="0"/>
            </a:br>
            <a:r>
              <a:rPr lang="en-US" sz="2000" b="1" dirty="0" smtClean="0"/>
              <a:t>• Interoperability                          • Availability</a:t>
            </a:r>
            <a:br>
              <a:rPr lang="en-US" sz="2000" b="1" dirty="0" smtClean="0"/>
            </a:br>
            <a:r>
              <a:rPr lang="en-US" sz="2000" b="1" dirty="0" smtClean="0"/>
              <a:t>Maintainability                           Usability</a:t>
            </a:r>
            <a:br>
              <a:rPr lang="en-US" sz="2000" b="1" dirty="0" smtClean="0"/>
            </a:br>
            <a:r>
              <a:rPr lang="en-US" sz="2000" b="1" dirty="0" smtClean="0"/>
              <a:t>• </a:t>
            </a:r>
            <a:r>
              <a:rPr lang="en-US" sz="2000" b="1" dirty="0" err="1" smtClean="0"/>
              <a:t>Correctability</a:t>
            </a:r>
            <a:r>
              <a:rPr lang="en-US" sz="2000" b="1" dirty="0" smtClean="0"/>
              <a:t>                            	• Understandability</a:t>
            </a:r>
            <a:br>
              <a:rPr lang="en-US" sz="2000" b="1" dirty="0" smtClean="0"/>
            </a:br>
            <a:r>
              <a:rPr lang="en-US" sz="2000" b="1" dirty="0" smtClean="0"/>
              <a:t>• Expandability                            	• Ease of learning</a:t>
            </a:r>
            <a:br>
              <a:rPr lang="en-US" sz="2000" b="1" dirty="0" smtClean="0"/>
            </a:br>
            <a:r>
              <a:rPr lang="en-US" sz="2000" b="1" dirty="0" smtClean="0"/>
              <a:t>• Testability                                 	• Operability</a:t>
            </a:r>
            <a:br>
              <a:rPr lang="en-US" sz="2000" b="1" dirty="0" smtClean="0"/>
            </a:br>
            <a:r>
              <a:rPr lang="en-US" sz="2000" b="1" dirty="0" smtClean="0"/>
              <a:t>                                                  	• </a:t>
            </a:r>
            <a:r>
              <a:rPr lang="en-US" sz="2000" b="1" dirty="0" err="1" smtClean="0"/>
              <a:t>Comunicativeness</a:t>
            </a:r>
            <a:r>
              <a:rPr lang="en-US" sz="2000" dirty="0" smtClean="0"/>
              <a:t> </a:t>
            </a:r>
            <a:r>
              <a:rPr lang="en-US" dirty="0" smtClean="0"/>
              <a:t/>
            </a:r>
            <a:br>
              <a:rPr lang="en-US" dirty="0" smtClean="0"/>
            </a:br>
            <a:r>
              <a:rPr lang="en-US" dirty="0" smtClean="0"/>
              <a:t/>
            </a:r>
            <a:br>
              <a:rPr lang="en-US" dirty="0" smtClean="0"/>
            </a:br>
            <a:endParaRPr lang="en-US" dirty="0"/>
          </a:p>
        </p:txBody>
      </p:sp>
      <p:sp>
        <p:nvSpPr>
          <p:cNvPr id="4" name="TextBox 3"/>
          <p:cNvSpPr txBox="1"/>
          <p:nvPr/>
        </p:nvSpPr>
        <p:spPr>
          <a:xfrm>
            <a:off x="1066800" y="6260068"/>
            <a:ext cx="4429418" cy="369332"/>
          </a:xfrm>
          <a:prstGeom prst="rect">
            <a:avLst/>
          </a:prstGeom>
          <a:noFill/>
        </p:spPr>
        <p:txBody>
          <a:bodyPr wrap="none" rtlCol="0">
            <a:spAutoFit/>
          </a:bodyPr>
          <a:lstStyle/>
          <a:p>
            <a:r>
              <a:rPr lang="en-US" dirty="0" smtClean="0"/>
              <a:t>http://en.wikipedia.org/wiki/ISO/IEC_9126</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Qualities</a:t>
            </a:r>
            <a:endParaRPr lang="en-US" dirty="0"/>
          </a:p>
        </p:txBody>
      </p:sp>
      <p:sp>
        <p:nvSpPr>
          <p:cNvPr id="3" name="Content Placeholder 2"/>
          <p:cNvSpPr>
            <a:spLocks noGrp="1"/>
          </p:cNvSpPr>
          <p:nvPr>
            <p:ph idx="1"/>
          </p:nvPr>
        </p:nvSpPr>
        <p:spPr/>
        <p:txBody>
          <a:bodyPr/>
          <a:lstStyle/>
          <a:p>
            <a:r>
              <a:rPr lang="en-US" dirty="0" smtClean="0"/>
              <a:t>Trade-offs (a trade off is when one quality degrades another quality as the first quality increases</a:t>
            </a:r>
          </a:p>
          <a:p>
            <a:pPr lvl="1"/>
            <a:r>
              <a:rPr lang="en-US" dirty="0" smtClean="0"/>
              <a:t>Testability &amp; modifiability</a:t>
            </a:r>
          </a:p>
          <a:p>
            <a:pPr lvl="1"/>
            <a:r>
              <a:rPr lang="en-US" dirty="0" smtClean="0"/>
              <a:t>Performance and modularity</a:t>
            </a:r>
          </a:p>
          <a:p>
            <a:r>
              <a:rPr lang="en-US" dirty="0" smtClean="0"/>
              <a:t>Develop a catalog of trade-offs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Perspectives on quality</a:t>
            </a:r>
            <a:endParaRPr lang="en-US" dirty="0"/>
          </a:p>
        </p:txBody>
      </p:sp>
      <p:sp>
        <p:nvSpPr>
          <p:cNvPr id="3" name="Content Placeholder 2"/>
          <p:cNvSpPr>
            <a:spLocks noGrp="1"/>
          </p:cNvSpPr>
          <p:nvPr>
            <p:ph idx="1"/>
          </p:nvPr>
        </p:nvSpPr>
        <p:spPr/>
        <p:txBody>
          <a:bodyPr/>
          <a:lstStyle/>
          <a:p>
            <a:r>
              <a:rPr lang="en-US" dirty="0" smtClean="0"/>
              <a:t>The executive</a:t>
            </a:r>
          </a:p>
          <a:p>
            <a:r>
              <a:rPr lang="en-US" dirty="0" smtClean="0"/>
              <a:t>The customer</a:t>
            </a:r>
          </a:p>
          <a:p>
            <a:r>
              <a:rPr lang="en-US" dirty="0" smtClean="0"/>
              <a:t>The developer</a:t>
            </a:r>
          </a:p>
          <a:p>
            <a:r>
              <a:rPr lang="en-US" dirty="0" smtClean="0"/>
              <a:t>The tester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a scenario</a:t>
            </a:r>
            <a:endParaRPr lang="en-US" dirty="0"/>
          </a:p>
        </p:txBody>
      </p:sp>
      <p:sp>
        <p:nvSpPr>
          <p:cNvPr id="3" name="Content Placeholder 2"/>
          <p:cNvSpPr>
            <a:spLocks noGrp="1"/>
          </p:cNvSpPr>
          <p:nvPr>
            <p:ph idx="1"/>
          </p:nvPr>
        </p:nvSpPr>
        <p:spPr/>
        <p:txBody>
          <a:bodyPr/>
          <a:lstStyle/>
          <a:p>
            <a:pPr lvl="0"/>
            <a:r>
              <a:rPr lang="en-US" sz="2400" b="1" dirty="0" smtClean="0">
                <a:effectLst>
                  <a:outerShdw blurRad="50800" dist="38100" algn="tr" rotWithShape="0">
                    <a:prstClr val="black">
                      <a:alpha val="40000"/>
                    </a:prstClr>
                  </a:outerShdw>
                </a:effectLst>
              </a:rPr>
              <a:t>Source of stimulus (e.g., human, computer system, etc.)</a:t>
            </a:r>
            <a:endParaRPr lang="en-US" sz="2400" dirty="0" smtClean="0"/>
          </a:p>
          <a:p>
            <a:pPr lvl="0"/>
            <a:r>
              <a:rPr lang="en-US" sz="2400" b="1" dirty="0" smtClean="0">
                <a:effectLst>
                  <a:outerShdw blurRad="50800" dist="38100" algn="tr" rotWithShape="0">
                    <a:prstClr val="black">
                      <a:alpha val="40000"/>
                    </a:prstClr>
                  </a:outerShdw>
                </a:effectLst>
              </a:rPr>
              <a:t>Stimulus – a condition that needs to be considered</a:t>
            </a:r>
            <a:endParaRPr lang="en-US" sz="2400" dirty="0" smtClean="0"/>
          </a:p>
          <a:p>
            <a:pPr lvl="0"/>
            <a:r>
              <a:rPr lang="en-US" sz="2400" b="1" dirty="0" smtClean="0">
                <a:effectLst>
                  <a:outerShdw blurRad="50800" dist="38100" algn="tr" rotWithShape="0">
                    <a:prstClr val="black">
                      <a:alpha val="40000"/>
                    </a:prstClr>
                  </a:outerShdw>
                </a:effectLst>
              </a:rPr>
              <a:t>Environment - what are the conditions when the stimulus occurs?</a:t>
            </a:r>
            <a:endParaRPr lang="en-US" sz="2400" dirty="0" smtClean="0"/>
          </a:p>
          <a:p>
            <a:pPr lvl="0"/>
            <a:r>
              <a:rPr lang="en-US" sz="2400" b="1" dirty="0" smtClean="0">
                <a:effectLst>
                  <a:outerShdw blurRad="50800" dist="38100" algn="tr" rotWithShape="0">
                    <a:prstClr val="black">
                      <a:alpha val="40000"/>
                    </a:prstClr>
                  </a:outerShdw>
                </a:effectLst>
              </a:rPr>
              <a:t>Artifact – what elements of the system are stimulated.</a:t>
            </a:r>
            <a:endParaRPr lang="en-US" sz="2400" dirty="0" smtClean="0"/>
          </a:p>
          <a:p>
            <a:pPr lvl="0"/>
            <a:r>
              <a:rPr lang="en-US" sz="2400" b="1" dirty="0" smtClean="0">
                <a:effectLst>
                  <a:outerShdw blurRad="50800" dist="38100" algn="tr" rotWithShape="0">
                    <a:prstClr val="black">
                      <a:alpha val="40000"/>
                    </a:prstClr>
                  </a:outerShdw>
                </a:effectLst>
              </a:rPr>
              <a:t>Response – the activity undertaken after arrival of the stimulus</a:t>
            </a:r>
            <a:endParaRPr lang="en-US" sz="2400" dirty="0" smtClean="0"/>
          </a:p>
          <a:p>
            <a:pPr lvl="0"/>
            <a:r>
              <a:rPr lang="en-US" sz="2400" b="1" dirty="0" smtClean="0">
                <a:effectLst>
                  <a:outerShdw blurRad="50800" dist="38100" algn="tr" rotWithShape="0">
                    <a:prstClr val="black">
                      <a:alpha val="40000"/>
                    </a:prstClr>
                  </a:outerShdw>
                </a:effectLst>
              </a:rPr>
              <a:t>Response measure – when the response occurs it should be measurable so that the requirement can be tested.</a:t>
            </a:r>
            <a:endParaRPr lang="en-US"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scenario</a:t>
            </a:r>
            <a:endParaRPr lang="en-US" dirty="0"/>
          </a:p>
        </p:txBody>
      </p:sp>
      <p:sp>
        <p:nvSpPr>
          <p:cNvPr id="3" name="Content Placeholder 2"/>
          <p:cNvSpPr>
            <a:spLocks noGrp="1"/>
          </p:cNvSpPr>
          <p:nvPr>
            <p:ph idx="1"/>
          </p:nvPr>
        </p:nvSpPr>
        <p:spPr/>
        <p:txBody>
          <a:bodyPr/>
          <a:lstStyle/>
          <a:p>
            <a:pPr lvl="0"/>
            <a:r>
              <a:rPr lang="en-US" sz="2800" b="1" dirty="0" smtClean="0">
                <a:effectLst>
                  <a:outerShdw blurRad="50800" dist="38100" algn="tr" rotWithShape="0">
                    <a:prstClr val="black">
                      <a:alpha val="40000"/>
                    </a:prstClr>
                  </a:outerShdw>
                </a:effectLst>
              </a:rPr>
              <a:t>Source of stimulus – typically an actor – Any user</a:t>
            </a:r>
            <a:endParaRPr lang="en-US" sz="2800" dirty="0" smtClean="0"/>
          </a:p>
          <a:p>
            <a:pPr lvl="0"/>
            <a:r>
              <a:rPr lang="en-US" sz="2800" b="1" dirty="0" smtClean="0">
                <a:effectLst>
                  <a:outerShdw blurRad="50800" dist="38100" algn="tr" rotWithShape="0">
                    <a:prstClr val="black">
                      <a:alpha val="40000"/>
                    </a:prstClr>
                  </a:outerShdw>
                </a:effectLst>
              </a:rPr>
              <a:t>Stimulus – clicks on save button</a:t>
            </a:r>
            <a:endParaRPr lang="en-US" sz="2800" dirty="0" smtClean="0"/>
          </a:p>
          <a:p>
            <a:pPr lvl="0"/>
            <a:r>
              <a:rPr lang="en-US" sz="2800" b="1" dirty="0" smtClean="0">
                <a:effectLst>
                  <a:outerShdw blurRad="50800" dist="38100" algn="tr" rotWithShape="0">
                    <a:prstClr val="black">
                      <a:alpha val="40000"/>
                    </a:prstClr>
                  </a:outerShdw>
                </a:effectLst>
              </a:rPr>
              <a:t>Environment – data has been entered into a matrix editor</a:t>
            </a:r>
            <a:endParaRPr lang="en-US" sz="2800" dirty="0" smtClean="0"/>
          </a:p>
          <a:p>
            <a:pPr lvl="0"/>
            <a:r>
              <a:rPr lang="en-US" sz="2800" b="1" dirty="0" smtClean="0">
                <a:effectLst>
                  <a:outerShdw blurRad="50800" dist="38100" algn="tr" rotWithShape="0">
                    <a:prstClr val="black">
                      <a:alpha val="40000"/>
                    </a:prstClr>
                  </a:outerShdw>
                </a:effectLst>
              </a:rPr>
              <a:t>Artifact – data matrix</a:t>
            </a:r>
            <a:endParaRPr lang="en-US" sz="2800" dirty="0" smtClean="0"/>
          </a:p>
          <a:p>
            <a:pPr lvl="0"/>
            <a:r>
              <a:rPr lang="en-US" sz="2800" b="1" dirty="0" smtClean="0">
                <a:effectLst>
                  <a:outerShdw blurRad="50800" dist="38100" algn="tr" rotWithShape="0">
                    <a:prstClr val="black">
                      <a:alpha val="40000"/>
                    </a:prstClr>
                  </a:outerShdw>
                </a:effectLst>
              </a:rPr>
              <a:t>Response – the data is written to the current file</a:t>
            </a:r>
            <a:endParaRPr lang="en-US" sz="2800" dirty="0" smtClean="0"/>
          </a:p>
          <a:p>
            <a:pPr lvl="0"/>
            <a:r>
              <a:rPr lang="en-US" sz="2800" b="1" dirty="0" smtClean="0">
                <a:effectLst>
                  <a:outerShdw blurRad="50800" dist="38100" algn="tr" rotWithShape="0">
                    <a:prstClr val="black">
                      <a:alpha val="40000"/>
                    </a:prstClr>
                  </a:outerShdw>
                </a:effectLst>
              </a:rPr>
              <a:t>Response measure – takes less than 2 seconds to write</a:t>
            </a:r>
            <a:endParaRPr lang="en-US" sz="28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without a name</a:t>
            </a:r>
            <a:endParaRPr lang="en-US" dirty="0"/>
          </a:p>
        </p:txBody>
      </p:sp>
      <p:sp>
        <p:nvSpPr>
          <p:cNvPr id="3" name="Content Placeholder 2"/>
          <p:cNvSpPr>
            <a:spLocks noGrp="1"/>
          </p:cNvSpPr>
          <p:nvPr>
            <p:ph idx="1"/>
          </p:nvPr>
        </p:nvSpPr>
        <p:spPr>
          <a:xfrm>
            <a:off x="457200" y="1600200"/>
            <a:ext cx="5086350" cy="4525963"/>
          </a:xfrm>
        </p:spPr>
        <p:txBody>
          <a:bodyPr/>
          <a:lstStyle/>
          <a:p>
            <a:pPr marL="0">
              <a:spcBef>
                <a:spcPts val="0"/>
              </a:spcBef>
              <a:buNone/>
            </a:pPr>
            <a:r>
              <a:rPr lang="en-US" dirty="0" smtClean="0"/>
              <a:t>Naming something denotes certain properties more than others. By not putting into words what we see or feel about this scene we allow each viewer to emphasize what is important to them.</a:t>
            </a:r>
          </a:p>
        </p:txBody>
      </p:sp>
      <p:pic>
        <p:nvPicPr>
          <p:cNvPr id="131075" name="Picture 3" descr="fern"/>
          <p:cNvPicPr>
            <a:picLocks noChangeAspect="1" noChangeArrowheads="1"/>
          </p:cNvPicPr>
          <p:nvPr/>
        </p:nvPicPr>
        <p:blipFill>
          <a:blip r:embed="rId2"/>
          <a:srcRect/>
          <a:stretch>
            <a:fillRect/>
          </a:stretch>
        </p:blipFill>
        <p:spPr bwMode="auto">
          <a:xfrm>
            <a:off x="5543550" y="1600200"/>
            <a:ext cx="3143250" cy="4549775"/>
          </a:xfrm>
          <a:prstGeom prst="rect">
            <a:avLst/>
          </a:prstGeom>
          <a:noFill/>
        </p:spPr>
      </p:pic>
      <p:sp>
        <p:nvSpPr>
          <p:cNvPr id="131073" name="Text Box 1"/>
          <p:cNvSpPr txBox="1">
            <a:spLocks noChangeArrowheads="1"/>
          </p:cNvSpPr>
          <p:nvPr/>
        </p:nvSpPr>
        <p:spPr bwMode="auto">
          <a:xfrm>
            <a:off x="1295400" y="5562600"/>
            <a:ext cx="2198688" cy="30480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271</TotalTime>
  <Words>230</Words>
  <Application>Microsoft Office PowerPoint</Application>
  <PresentationFormat>On-screen Show (4:3)</PresentationFormat>
  <Paragraphs>37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syse802Template</vt:lpstr>
      <vt:lpstr>CPSC 372</vt:lpstr>
      <vt:lpstr>Quality attributes</vt:lpstr>
      <vt:lpstr>Qualities</vt:lpstr>
      <vt:lpstr>Perspectives on quality</vt:lpstr>
      <vt:lpstr>Structure of a scenario</vt:lpstr>
      <vt:lpstr>Performance scenario</vt:lpstr>
      <vt:lpstr>Quality without a name</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372</dc:title>
  <dc:creator>McGregor</dc:creator>
  <cp:lastModifiedBy>McGregor</cp:lastModifiedBy>
  <cp:revision>5</cp:revision>
  <dcterms:created xsi:type="dcterms:W3CDTF">2011-11-01T11:05:56Z</dcterms:created>
  <dcterms:modified xsi:type="dcterms:W3CDTF">2012-09-11T14:59:54Z</dcterms:modified>
</cp:coreProperties>
</file>