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60" r:id="rId2"/>
    <p:sldId id="261" r:id="rId3"/>
    <p:sldId id="270" r:id="rId4"/>
    <p:sldId id="272" r:id="rId5"/>
    <p:sldId id="262" r:id="rId6"/>
    <p:sldId id="271" r:id="rId7"/>
    <p:sldId id="263" r:id="rId8"/>
    <p:sldId id="264" r:id="rId9"/>
    <p:sldId id="265" r:id="rId10"/>
    <p:sldId id="273" r:id="rId11"/>
    <p:sldId id="266" r:id="rId12"/>
    <p:sldId id="267" r:id="rId13"/>
    <p:sldId id="268" r:id="rId14"/>
    <p:sldId id="269" r:id="rId15"/>
    <p:sldId id="274" r:id="rId16"/>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80" d="100"/>
          <a:sy n="80" d="100"/>
        </p:scale>
        <p:origin x="1037" y="5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9/18/2016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dirty="0" smtClean="0">
              <a:latin typeface="Arial" pitchFamily="34" charset="0"/>
              <a:ea typeface="ヒラギノ角ゴ Pro W3"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9/18/2016</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9/18/2016</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9/18/2016</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9/18/2016</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9/18/2016</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9/18/2016</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9/18/2016</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9/18/2016</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9/18/2016</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9/18/2016</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9/18/2016</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9/18/2016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smtClean="0"/>
              <a:t>CPSC 372</a:t>
            </a:r>
          </a:p>
        </p:txBody>
      </p:sp>
      <p:sp>
        <p:nvSpPr>
          <p:cNvPr id="33801" name="Subtitle 2"/>
          <p:cNvSpPr>
            <a:spLocks noGrp="1"/>
          </p:cNvSpPr>
          <p:nvPr>
            <p:ph type="subTitle" idx="1"/>
          </p:nvPr>
        </p:nvSpPr>
        <p:spPr>
          <a:xfrm>
            <a:off x="1120775" y="3581400"/>
            <a:ext cx="6840538" cy="1752600"/>
          </a:xfrm>
        </p:spPr>
        <p:txBody>
          <a:bodyPr/>
          <a:lstStyle/>
          <a:p>
            <a:r>
              <a:rPr lang="en-US" dirty="0" smtClean="0">
                <a:solidFill>
                  <a:schemeClr val="tx1"/>
                </a:solidFill>
              </a:rPr>
              <a:t>John D. McGregor</a:t>
            </a:r>
          </a:p>
          <a:p>
            <a:r>
              <a:rPr lang="en-US" dirty="0" smtClean="0">
                <a:solidFill>
                  <a:schemeClr val="tx1"/>
                </a:solidFill>
              </a:rPr>
              <a:t>Module 4 Session 2</a:t>
            </a:r>
          </a:p>
          <a:p>
            <a:r>
              <a:rPr lang="en-US" dirty="0" smtClean="0">
                <a:solidFill>
                  <a:schemeClr val="tx1"/>
                </a:solidFill>
              </a:rPr>
              <a:t>Design reviews</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Coverage - 4</a:t>
            </a:r>
            <a:endParaRPr lang="en-US" dirty="0"/>
          </a:p>
        </p:txBody>
      </p:sp>
      <p:sp>
        <p:nvSpPr>
          <p:cNvPr id="3" name="Content Placeholder 2"/>
          <p:cNvSpPr>
            <a:spLocks noGrp="1"/>
          </p:cNvSpPr>
          <p:nvPr>
            <p:ph idx="1"/>
          </p:nvPr>
        </p:nvSpPr>
        <p:spPr/>
        <p:txBody>
          <a:bodyPr/>
          <a:lstStyle/>
          <a:p>
            <a:r>
              <a:rPr lang="en-US" dirty="0" smtClean="0"/>
              <a:t>Consider a state machine</a:t>
            </a:r>
          </a:p>
          <a:p>
            <a:r>
              <a:rPr lang="en-US" dirty="0" smtClean="0"/>
              <a:t>Coverage definitions</a:t>
            </a:r>
          </a:p>
          <a:p>
            <a:pPr lvl="1"/>
            <a:r>
              <a:rPr lang="en-US" dirty="0" smtClean="0"/>
              <a:t>Every state</a:t>
            </a:r>
          </a:p>
          <a:p>
            <a:pPr lvl="1"/>
            <a:r>
              <a:rPr lang="en-US" dirty="0" smtClean="0"/>
              <a:t>Every path</a:t>
            </a:r>
          </a:p>
          <a:p>
            <a:pPr lvl="1"/>
            <a:r>
              <a:rPr lang="en-US" dirty="0" smtClean="0"/>
              <a:t>Every “n” circuits of the machine</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Risk</a:t>
            </a:r>
            <a:endParaRPr lang="en-US" dirty="0"/>
          </a:p>
        </p:txBody>
      </p:sp>
      <p:sp>
        <p:nvSpPr>
          <p:cNvPr id="3" name="Content Placeholder 2"/>
          <p:cNvSpPr>
            <a:spLocks noGrp="1"/>
          </p:cNvSpPr>
          <p:nvPr>
            <p:ph idx="1"/>
          </p:nvPr>
        </p:nvSpPr>
        <p:spPr/>
        <p:txBody>
          <a:bodyPr/>
          <a:lstStyle/>
          <a:p>
            <a:r>
              <a:rPr lang="en-US" dirty="0" smtClean="0"/>
              <a:t>An event that might happen</a:t>
            </a:r>
          </a:p>
          <a:p>
            <a:pPr lvl="1"/>
            <a:r>
              <a:rPr lang="en-US" dirty="0" smtClean="0"/>
              <a:t>Probability of happening</a:t>
            </a:r>
          </a:p>
          <a:p>
            <a:pPr lvl="1"/>
            <a:r>
              <a:rPr lang="en-US" dirty="0" smtClean="0"/>
              <a:t>Consequences if it does</a:t>
            </a:r>
          </a:p>
          <a:p>
            <a:pPr lvl="1"/>
            <a:r>
              <a:rPr lang="en-US" dirty="0" smtClean="0"/>
              <a:t>Mitigation to</a:t>
            </a:r>
          </a:p>
          <a:p>
            <a:pPr lvl="2"/>
            <a:r>
              <a:rPr lang="en-US" dirty="0" smtClean="0"/>
              <a:t>Lower probability</a:t>
            </a:r>
          </a:p>
          <a:p>
            <a:pPr lvl="2"/>
            <a:r>
              <a:rPr lang="en-US" dirty="0" smtClean="0"/>
              <a:t>Lessen the consequences</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risk</a:t>
            </a:r>
            <a:endParaRPr lang="en-US" dirty="0"/>
          </a:p>
        </p:txBody>
      </p:sp>
      <p:sp>
        <p:nvSpPr>
          <p:cNvPr id="3" name="Content Placeholder 2"/>
          <p:cNvSpPr>
            <a:spLocks noGrp="1"/>
          </p:cNvSpPr>
          <p:nvPr>
            <p:ph idx="1"/>
          </p:nvPr>
        </p:nvSpPr>
        <p:spPr/>
        <p:txBody>
          <a:bodyPr/>
          <a:lstStyle/>
          <a:p>
            <a:r>
              <a:rPr lang="en-US" dirty="0" smtClean="0"/>
              <a:t>There is a 5% chance that all lights might be green at the same time resulting in a high probability of a major accident. This can be mitigated by exhaustive testing of the design state machine to lower the probability of occurrence. (We might reduce the speed limit in the intersection so that is an accident does happen it will be less severe.)</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Risk-based testing</a:t>
            </a:r>
            <a:endParaRPr lang="en-US" dirty="0"/>
          </a:p>
        </p:txBody>
      </p:sp>
      <p:sp>
        <p:nvSpPr>
          <p:cNvPr id="3" name="Content Placeholder 2"/>
          <p:cNvSpPr>
            <a:spLocks noGrp="1"/>
          </p:cNvSpPr>
          <p:nvPr>
            <p:ph idx="1"/>
          </p:nvPr>
        </p:nvSpPr>
        <p:spPr/>
        <p:txBody>
          <a:bodyPr/>
          <a:lstStyle/>
          <a:p>
            <a:r>
              <a:rPr lang="en-US" dirty="0" smtClean="0"/>
              <a:t>State coverage criteria in terms of risks</a:t>
            </a:r>
          </a:p>
          <a:p>
            <a:r>
              <a:rPr lang="en-US" dirty="0" smtClean="0"/>
              <a:t>All high risk events are used as the basis for scenarios</a:t>
            </a:r>
          </a:p>
          <a:p>
            <a:r>
              <a:rPr lang="en-US" dirty="0" smtClean="0"/>
              <a:t>All moderate risk …</a:t>
            </a:r>
          </a:p>
          <a:p>
            <a:r>
              <a:rPr lang="en-US" dirty="0" smtClean="0"/>
              <a:t>All low risk …</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Domain specific</a:t>
            </a:r>
            <a:endParaRPr lang="en-US" dirty="0"/>
          </a:p>
        </p:txBody>
      </p:sp>
      <p:sp>
        <p:nvSpPr>
          <p:cNvPr id="3" name="Content Placeholder 2"/>
          <p:cNvSpPr>
            <a:spLocks noGrp="1"/>
          </p:cNvSpPr>
          <p:nvPr>
            <p:ph idx="1"/>
          </p:nvPr>
        </p:nvSpPr>
        <p:spPr/>
        <p:txBody>
          <a:bodyPr/>
          <a:lstStyle/>
          <a:p>
            <a:r>
              <a:rPr lang="en-US" dirty="0" smtClean="0"/>
              <a:t>The coverage criteria is a function of the criticality of the domain and of the function</a:t>
            </a:r>
          </a:p>
          <a:p>
            <a:r>
              <a:rPr lang="en-US" dirty="0" smtClean="0"/>
              <a:t>The more critical the more strict the criteria</a:t>
            </a:r>
          </a:p>
          <a:p>
            <a:r>
              <a:rPr lang="en-US" dirty="0" smtClean="0"/>
              <a:t>Some functions will be more critical than others</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Here’s what you are going to do</a:t>
            </a:r>
            <a:endParaRPr lang="en-US" dirty="0"/>
          </a:p>
        </p:txBody>
      </p:sp>
      <p:sp>
        <p:nvSpPr>
          <p:cNvPr id="3" name="Content Placeholder 2"/>
          <p:cNvSpPr>
            <a:spLocks noGrp="1"/>
          </p:cNvSpPr>
          <p:nvPr>
            <p:ph idx="1"/>
          </p:nvPr>
        </p:nvSpPr>
        <p:spPr/>
        <p:txBody>
          <a:bodyPr/>
          <a:lstStyle/>
          <a:p>
            <a:r>
              <a:rPr lang="en-US" dirty="0" smtClean="0"/>
              <a:t>Wrap up the first iteration on your app by revising previous submissions. Add detail that becomes clear as you study for the exam. Identify at least one design pattern that you can use in your app and describe how it is used.</a:t>
            </a:r>
          </a:p>
          <a:p>
            <a:r>
              <a:rPr lang="en-US" dirty="0" smtClean="0"/>
              <a:t>Due Oct 3</a:t>
            </a:r>
            <a:r>
              <a:rPr lang="en-US" baseline="30000" dirty="0" smtClean="0"/>
              <a:t>rd</a:t>
            </a:r>
            <a:r>
              <a:rPr lang="en-US" dirty="0" smtClean="0"/>
              <a:t> by 11:59 PM but obviously doing this before Thursday helps you study for the exam.</a:t>
            </a:r>
            <a:endParaRPr lang="en-US" dirty="0"/>
          </a:p>
        </p:txBody>
      </p:sp>
    </p:spTree>
    <p:extLst>
      <p:ext uri="{BB962C8B-B14F-4D97-AF65-F5344CB8AC3E}">
        <p14:creationId xmlns:p14="http://schemas.microsoft.com/office/powerpoint/2010/main" val="37211434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Requirements</a:t>
            </a:r>
            <a:endParaRPr lang="en-US" dirty="0"/>
          </a:p>
        </p:txBody>
      </p:sp>
      <p:sp>
        <p:nvSpPr>
          <p:cNvPr id="3" name="Content Placeholder 2"/>
          <p:cNvSpPr>
            <a:spLocks noGrp="1"/>
          </p:cNvSpPr>
          <p:nvPr>
            <p:ph idx="1"/>
          </p:nvPr>
        </p:nvSpPr>
        <p:spPr/>
        <p:txBody>
          <a:bodyPr/>
          <a:lstStyle/>
          <a:p>
            <a:r>
              <a:rPr lang="en-US" dirty="0" smtClean="0"/>
              <a:t>Functional</a:t>
            </a:r>
          </a:p>
          <a:p>
            <a:pPr lvl="1"/>
            <a:r>
              <a:rPr lang="en-US" dirty="0" smtClean="0"/>
              <a:t>Use case model including scenarios</a:t>
            </a:r>
          </a:p>
          <a:p>
            <a:r>
              <a:rPr lang="en-US" dirty="0" smtClean="0"/>
              <a:t>Non-functional</a:t>
            </a:r>
          </a:p>
          <a:p>
            <a:pPr lvl="1"/>
            <a:r>
              <a:rPr lang="en-US" dirty="0" smtClean="0"/>
              <a:t>Availability</a:t>
            </a:r>
          </a:p>
          <a:p>
            <a:pPr lvl="1"/>
            <a:r>
              <a:rPr lang="en-US" dirty="0" smtClean="0"/>
              <a:t>Correctness</a:t>
            </a:r>
          </a:p>
          <a:p>
            <a:pPr lvl="1"/>
            <a:r>
              <a:rPr lang="en-US" dirty="0" smtClean="0"/>
              <a:t>Security</a:t>
            </a:r>
          </a:p>
          <a:p>
            <a:pPr lvl="1"/>
            <a:r>
              <a:rPr lang="en-US" dirty="0" smtClean="0"/>
              <a:t>operability</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Verification and Validation Planning</a:t>
            </a:r>
            <a:endParaRPr lang="en-US" dirty="0"/>
          </a:p>
        </p:txBody>
      </p:sp>
      <p:sp>
        <p:nvSpPr>
          <p:cNvPr id="3" name="Content Placeholder 2"/>
          <p:cNvSpPr>
            <a:spLocks noGrp="1"/>
          </p:cNvSpPr>
          <p:nvPr>
            <p:ph idx="1"/>
          </p:nvPr>
        </p:nvSpPr>
        <p:spPr/>
        <p:txBody>
          <a:bodyPr/>
          <a:lstStyle/>
          <a:p>
            <a:r>
              <a:rPr lang="en-US" sz="2800" dirty="0" smtClean="0"/>
              <a:t>There needs to be an end-to-end plan for V &amp; V</a:t>
            </a:r>
          </a:p>
          <a:p>
            <a:r>
              <a:rPr lang="en-US" sz="2800" dirty="0" smtClean="0"/>
              <a:t>V &amp; V planning includes reviews and testing</a:t>
            </a:r>
          </a:p>
          <a:p>
            <a:r>
              <a:rPr lang="en-US" sz="2800" dirty="0" smtClean="0"/>
              <a:t>Reviews cover non-executable artifacts such as designs and documentation while testing covers code.</a:t>
            </a:r>
          </a:p>
          <a:p>
            <a:r>
              <a:rPr lang="en-US" sz="2800" dirty="0" smtClean="0"/>
              <a:t>Reviews are human-intensive so very expensive</a:t>
            </a:r>
          </a:p>
          <a:p>
            <a:r>
              <a:rPr lang="en-US" sz="2800" dirty="0" smtClean="0"/>
              <a:t>Some organizations are beginning to use simulations to automate “reviews”</a:t>
            </a:r>
          </a:p>
          <a:p>
            <a:r>
              <a:rPr lang="en-US" sz="2800" dirty="0" smtClean="0"/>
              <a:t>The simulation model focuses on certain aspects of the system.</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Verification and Validation Planning - 2</a:t>
            </a:r>
            <a:endParaRPr lang="en-US" dirty="0"/>
          </a:p>
        </p:txBody>
      </p:sp>
      <p:sp>
        <p:nvSpPr>
          <p:cNvPr id="3" name="Content Placeholder 2"/>
          <p:cNvSpPr>
            <a:spLocks noGrp="1"/>
          </p:cNvSpPr>
          <p:nvPr>
            <p:ph idx="1"/>
          </p:nvPr>
        </p:nvSpPr>
        <p:spPr/>
        <p:txBody>
          <a:bodyPr/>
          <a:lstStyle/>
          <a:p>
            <a:r>
              <a:rPr lang="en-US" sz="2800" dirty="0" smtClean="0"/>
              <a:t>Most test planning combines </a:t>
            </a:r>
          </a:p>
          <a:p>
            <a:pPr lvl="1"/>
            <a:r>
              <a:rPr lang="en-US" sz="2400" dirty="0" smtClean="0"/>
              <a:t>Risk-based testing</a:t>
            </a:r>
          </a:p>
          <a:p>
            <a:pPr lvl="2"/>
            <a:r>
              <a:rPr lang="en-US" dirty="0" smtClean="0"/>
              <a:t>What defects are most damaging if they exist?</a:t>
            </a:r>
          </a:p>
          <a:p>
            <a:pPr lvl="1"/>
            <a:r>
              <a:rPr lang="en-US" sz="2400" dirty="0" smtClean="0"/>
              <a:t>Functionality-based testing</a:t>
            </a:r>
          </a:p>
          <a:p>
            <a:pPr lvl="2"/>
            <a:r>
              <a:rPr lang="en-US" dirty="0" smtClean="0"/>
              <a:t>Assurance it does everything it should</a:t>
            </a:r>
          </a:p>
          <a:p>
            <a:r>
              <a:rPr lang="en-US" sz="2800" dirty="0" smtClean="0"/>
              <a:t>Planning includes a written test plan</a:t>
            </a:r>
          </a:p>
          <a:p>
            <a:pPr lvl="1"/>
            <a:r>
              <a:rPr lang="en-US" sz="2400" dirty="0" smtClean="0"/>
              <a:t>Plan what each test case does</a:t>
            </a:r>
          </a:p>
          <a:p>
            <a:pPr lvl="1"/>
            <a:r>
              <a:rPr lang="en-US" sz="2400" dirty="0" smtClean="0"/>
              <a:t>Check coverage levels</a:t>
            </a:r>
          </a:p>
          <a:p>
            <a:pPr lvl="1"/>
            <a:r>
              <a:rPr lang="en-US" sz="2400" dirty="0" smtClean="0"/>
              <a:t>Implement scenarios/tests</a:t>
            </a:r>
          </a:p>
          <a:p>
            <a:pPr lvl="1"/>
            <a:r>
              <a:rPr lang="en-US" sz="2400" dirty="0" smtClean="0"/>
              <a:t>Automate where possible</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Guided Inspection </a:t>
            </a:r>
            <a:endParaRPr lang="en-US" dirty="0"/>
          </a:p>
        </p:txBody>
      </p:sp>
      <p:sp>
        <p:nvSpPr>
          <p:cNvPr id="3" name="Content Placeholder 2"/>
          <p:cNvSpPr>
            <a:spLocks noGrp="1"/>
          </p:cNvSpPr>
          <p:nvPr>
            <p:ph idx="1"/>
          </p:nvPr>
        </p:nvSpPr>
        <p:spPr/>
        <p:txBody>
          <a:bodyPr/>
          <a:lstStyle/>
          <a:p>
            <a:r>
              <a:rPr lang="en-US" dirty="0" smtClean="0"/>
              <a:t>Just doing a top down read will not find what is not there</a:t>
            </a:r>
          </a:p>
          <a:p>
            <a:r>
              <a:rPr lang="en-US" dirty="0" smtClean="0"/>
              <a:t>Use scenarios to drive traces through the design</a:t>
            </a:r>
          </a:p>
          <a:p>
            <a:r>
              <a:rPr lang="en-US" dirty="0" smtClean="0"/>
              <a:t>Create a sequence diagram as you go </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Guided Inspection process</a:t>
            </a:r>
            <a:endParaRPr lang="en-US" dirty="0"/>
          </a:p>
        </p:txBody>
      </p:sp>
      <p:sp>
        <p:nvSpPr>
          <p:cNvPr id="3" name="Content Placeholder 2"/>
          <p:cNvSpPr>
            <a:spLocks noGrp="1"/>
          </p:cNvSpPr>
          <p:nvPr>
            <p:ph idx="1"/>
          </p:nvPr>
        </p:nvSpPr>
        <p:spPr/>
        <p:txBody>
          <a:bodyPr/>
          <a:lstStyle/>
          <a:p>
            <a:r>
              <a:rPr lang="en-US" dirty="0" smtClean="0"/>
              <a:t>Assemble items to be inspected, goals for those items</a:t>
            </a:r>
          </a:p>
          <a:p>
            <a:r>
              <a:rPr lang="en-US" dirty="0" smtClean="0"/>
              <a:t>Distribute to inspection team</a:t>
            </a:r>
          </a:p>
          <a:p>
            <a:r>
              <a:rPr lang="en-US" dirty="0" smtClean="0"/>
              <a:t>Hold meeting(s) where the scenarios are created</a:t>
            </a:r>
          </a:p>
          <a:p>
            <a:r>
              <a:rPr lang="en-US" dirty="0" smtClean="0"/>
              <a:t>Hold separate meetings where scenarios are traced</a:t>
            </a:r>
          </a:p>
          <a:p>
            <a:r>
              <a:rPr lang="en-US" dirty="0" smtClean="0"/>
              <a:t>Report those scenarios that could not be completed correctly due to errors </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Coverage</a:t>
            </a:r>
            <a:endParaRPr lang="en-US" dirty="0"/>
          </a:p>
        </p:txBody>
      </p:sp>
      <p:sp>
        <p:nvSpPr>
          <p:cNvPr id="3" name="Content Placeholder 2"/>
          <p:cNvSpPr>
            <a:spLocks noGrp="1"/>
          </p:cNvSpPr>
          <p:nvPr>
            <p:ph idx="1"/>
          </p:nvPr>
        </p:nvSpPr>
        <p:spPr/>
        <p:txBody>
          <a:bodyPr/>
          <a:lstStyle/>
          <a:p>
            <a:r>
              <a:rPr lang="en-US" dirty="0" smtClean="0"/>
              <a:t>A metric that describes what has been checked</a:t>
            </a:r>
          </a:p>
          <a:p>
            <a:r>
              <a:rPr lang="en-US" dirty="0" smtClean="0"/>
              <a:t>Stated in terms that can be checked against what has not been checked</a:t>
            </a:r>
          </a:p>
          <a:p>
            <a:r>
              <a:rPr lang="en-US" dirty="0" smtClean="0"/>
              <a:t>Different ways of defining coverage depending on the artifacts</a:t>
            </a:r>
          </a:p>
          <a:p>
            <a:r>
              <a:rPr lang="en-US" dirty="0" smtClean="0"/>
              <a:t>Different levels of coverage for different domains</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Coverage - 2</a:t>
            </a:r>
            <a:endParaRPr lang="en-US" dirty="0"/>
          </a:p>
        </p:txBody>
      </p:sp>
      <p:sp>
        <p:nvSpPr>
          <p:cNvPr id="3" name="Content Placeholder 2"/>
          <p:cNvSpPr>
            <a:spLocks noGrp="1"/>
          </p:cNvSpPr>
          <p:nvPr>
            <p:ph idx="1"/>
          </p:nvPr>
        </p:nvSpPr>
        <p:spPr/>
        <p:txBody>
          <a:bodyPr/>
          <a:lstStyle/>
          <a:p>
            <a:r>
              <a:rPr lang="en-US" dirty="0" smtClean="0"/>
              <a:t>Code coverage is easy to define and measure</a:t>
            </a:r>
          </a:p>
          <a:p>
            <a:pPr lvl="1"/>
            <a:r>
              <a:rPr lang="en-US" dirty="0" smtClean="0"/>
              <a:t>Every statement executed</a:t>
            </a:r>
          </a:p>
          <a:p>
            <a:pPr lvl="1"/>
            <a:r>
              <a:rPr lang="en-US" dirty="0" smtClean="0"/>
              <a:t>Every branch of every decision statement executed</a:t>
            </a:r>
          </a:p>
          <a:p>
            <a:pPr lvl="1"/>
            <a:r>
              <a:rPr lang="en-US" dirty="0" smtClean="0"/>
              <a:t>Every path executed</a:t>
            </a:r>
          </a:p>
          <a:p>
            <a:pPr lvl="1"/>
            <a:r>
              <a:rPr lang="en-US" dirty="0" smtClean="0"/>
              <a:t>Every path covered n times</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Coverage - 3</a:t>
            </a:r>
            <a:endParaRPr lang="en-US" dirty="0"/>
          </a:p>
        </p:txBody>
      </p:sp>
      <p:sp>
        <p:nvSpPr>
          <p:cNvPr id="3" name="Content Placeholder 2"/>
          <p:cNvSpPr>
            <a:spLocks noGrp="1"/>
          </p:cNvSpPr>
          <p:nvPr>
            <p:ph idx="1"/>
          </p:nvPr>
        </p:nvSpPr>
        <p:spPr/>
        <p:txBody>
          <a:bodyPr/>
          <a:lstStyle/>
          <a:p>
            <a:r>
              <a:rPr lang="en-US" dirty="0" smtClean="0"/>
              <a:t>Design coverage</a:t>
            </a:r>
          </a:p>
          <a:p>
            <a:pPr lvl="1"/>
            <a:r>
              <a:rPr lang="en-US" dirty="0" smtClean="0"/>
              <a:t>Every quality attribute</a:t>
            </a:r>
          </a:p>
          <a:p>
            <a:pPr lvl="1"/>
            <a:r>
              <a:rPr lang="en-US" dirty="0" smtClean="0"/>
              <a:t>Every class used</a:t>
            </a:r>
          </a:p>
          <a:p>
            <a:pPr lvl="1"/>
            <a:r>
              <a:rPr lang="en-US" dirty="0" smtClean="0"/>
              <a:t>Every interface used</a:t>
            </a:r>
          </a:p>
          <a:p>
            <a:pPr lvl="1"/>
            <a:r>
              <a:rPr lang="en-US" dirty="0" smtClean="0"/>
              <a:t>Every method of every class used</a:t>
            </a:r>
          </a:p>
          <a:p>
            <a:r>
              <a:rPr lang="en-US" dirty="0" smtClean="0"/>
              <a:t>Priorities</a:t>
            </a:r>
          </a:p>
          <a:p>
            <a:pPr lvl="1"/>
            <a:r>
              <a:rPr lang="en-US" dirty="0" smtClean="0"/>
              <a:t>Quality attribute – based</a:t>
            </a:r>
          </a:p>
          <a:p>
            <a:pPr lvl="1"/>
            <a:r>
              <a:rPr lang="en-US" dirty="0" smtClean="0"/>
              <a:t>Risk-based</a:t>
            </a:r>
          </a:p>
          <a:p>
            <a:pPr lvl="1"/>
            <a:endParaRPr lang="en-US" dirty="0" smtClean="0"/>
          </a:p>
          <a:p>
            <a:pPr lvl="1"/>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14056</TotalTime>
  <Words>551</Words>
  <Application>Microsoft Office PowerPoint</Application>
  <PresentationFormat>On-screen Show (4:3)</PresentationFormat>
  <Paragraphs>91</Paragraphs>
  <Slides>15</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MS PGothic</vt:lpstr>
      <vt:lpstr>MS PGothic</vt:lpstr>
      <vt:lpstr>Arial</vt:lpstr>
      <vt:lpstr>Calibri</vt:lpstr>
      <vt:lpstr>Verdana</vt:lpstr>
      <vt:lpstr>ヒラギノ角ゴ Pro W3</vt:lpstr>
      <vt:lpstr>syse802Template</vt:lpstr>
      <vt:lpstr>CPSC 372</vt:lpstr>
      <vt:lpstr>Requirements</vt:lpstr>
      <vt:lpstr>Verification and Validation Planning</vt:lpstr>
      <vt:lpstr>Verification and Validation Planning - 2</vt:lpstr>
      <vt:lpstr>Guided Inspection </vt:lpstr>
      <vt:lpstr>Guided Inspection process</vt:lpstr>
      <vt:lpstr>Coverage</vt:lpstr>
      <vt:lpstr>Coverage - 2</vt:lpstr>
      <vt:lpstr>Coverage - 3</vt:lpstr>
      <vt:lpstr>Coverage - 4</vt:lpstr>
      <vt:lpstr>Risk</vt:lpstr>
      <vt:lpstr>Example risk</vt:lpstr>
      <vt:lpstr>Risk-based testing</vt:lpstr>
      <vt:lpstr>Domain specific</vt:lpstr>
      <vt:lpstr>Here’s what you are going to do</vt:lpstr>
    </vt:vector>
  </TitlesOfParts>
  <Company>Clemson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CPSC 372</dc:title>
  <dc:creator>McGregor</dc:creator>
  <cp:lastModifiedBy>John Mcgregor</cp:lastModifiedBy>
  <cp:revision>10</cp:revision>
  <dcterms:created xsi:type="dcterms:W3CDTF">2011-11-13T18:30:21Z</dcterms:created>
  <dcterms:modified xsi:type="dcterms:W3CDTF">2016-09-26T13:29:45Z</dcterms:modified>
</cp:coreProperties>
</file>