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4"/>
  </p:notesMasterIdLst>
  <p:sldIdLst>
    <p:sldId id="260" r:id="rId2"/>
    <p:sldId id="272" r:id="rId3"/>
    <p:sldId id="273" r:id="rId4"/>
    <p:sldId id="274" r:id="rId5"/>
    <p:sldId id="288" r:id="rId6"/>
    <p:sldId id="291" r:id="rId7"/>
    <p:sldId id="289" r:id="rId8"/>
    <p:sldId id="290" r:id="rId9"/>
    <p:sldId id="275" r:id="rId10"/>
    <p:sldId id="282" r:id="rId11"/>
    <p:sldId id="261" r:id="rId12"/>
    <p:sldId id="262" r:id="rId13"/>
    <p:sldId id="263" r:id="rId14"/>
    <p:sldId id="264" r:id="rId15"/>
    <p:sldId id="265" r:id="rId16"/>
    <p:sldId id="266" r:id="rId17"/>
    <p:sldId id="267" r:id="rId18"/>
    <p:sldId id="268" r:id="rId19"/>
    <p:sldId id="269" r:id="rId20"/>
    <p:sldId id="270" r:id="rId21"/>
    <p:sldId id="271" r:id="rId22"/>
    <p:sldId id="276" r:id="rId23"/>
    <p:sldId id="277" r:id="rId24"/>
    <p:sldId id="278" r:id="rId25"/>
    <p:sldId id="280" r:id="rId26"/>
    <p:sldId id="279" r:id="rId27"/>
    <p:sldId id="281" r:id="rId28"/>
    <p:sldId id="283" r:id="rId29"/>
    <p:sldId id="285" r:id="rId30"/>
    <p:sldId id="286" r:id="rId31"/>
    <p:sldId id="287" r:id="rId32"/>
    <p:sldId id="284" r:id="rId33"/>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80" d="100"/>
          <a:sy n="80" d="100"/>
        </p:scale>
        <p:origin x="-1128"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10/22/2012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10/22/2012</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10/22/2012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10/22/2012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10/22/2012</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10/22/2012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10/22/2012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10/22/2012</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10/22/2012</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10/22/2012</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10/22/2012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10/22/2012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10/22/2012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01.ibm.com/software/ucd/designconcepts/designbasics.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blog.extremeplanner.com/2006/04/what-is-good-software-design.html" TargetMode="External"/><Relationship Id="rId2" Type="http://schemas.openxmlformats.org/officeDocument/2006/relationships/hyperlink" Target="http://www.jamesshore.com/Articles/Quality-With-a-Name.html"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stsc.hill.af.mil/resources/tech_docs/gsam4/chap15.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androiduipatterns.com/2012/06/emerging-ui-pattern-side-navigation.html" TargetMode="Externa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7.xml.rels><?xml version="1.0" encoding="UTF-8" standalone="yes"?>
<Relationships xmlns="http://schemas.openxmlformats.org/package/2006/relationships"><Relationship Id="rId2" Type="http://schemas.openxmlformats.org/officeDocument/2006/relationships/hyperlink" Target="https://developers.facebook.com/docs/getting-started/facebook-sdk-for-android/3.0/"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arxiv.org/ftp/arxiv/papers/1008/1008.3434.pdf"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 372</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More on Design</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Previously</a:t>
            </a:r>
            <a:endParaRPr lang="en-US" dirty="0"/>
          </a:p>
        </p:txBody>
      </p:sp>
      <p:sp>
        <p:nvSpPr>
          <p:cNvPr id="3" name="Content Placeholder 2"/>
          <p:cNvSpPr>
            <a:spLocks noGrp="1"/>
          </p:cNvSpPr>
          <p:nvPr>
            <p:ph idx="1"/>
          </p:nvPr>
        </p:nvSpPr>
        <p:spPr/>
        <p:txBody>
          <a:bodyPr/>
          <a:lstStyle/>
          <a:p>
            <a:r>
              <a:rPr lang="en-US" dirty="0" smtClean="0"/>
              <a:t>We have talked about </a:t>
            </a:r>
          </a:p>
          <a:p>
            <a:pPr lvl="1"/>
            <a:r>
              <a:rPr lang="en-US" dirty="0" smtClean="0"/>
              <a:t>S</a:t>
            </a:r>
            <a:r>
              <a:rPr lang="en-US" dirty="0" smtClean="0"/>
              <a:t>eparation of concerns</a:t>
            </a:r>
          </a:p>
          <a:p>
            <a:pPr lvl="1"/>
            <a:r>
              <a:rPr lang="en-US" dirty="0" smtClean="0"/>
              <a:t>Information hiding</a:t>
            </a:r>
          </a:p>
          <a:p>
            <a:pPr lvl="1"/>
            <a:r>
              <a:rPr lang="en-US" dirty="0" smtClean="0"/>
              <a:t>Encapsulation </a:t>
            </a:r>
          </a:p>
          <a:p>
            <a:pPr lvl="1"/>
            <a:r>
              <a:rPr lang="en-US" dirty="0" smtClean="0"/>
              <a:t>Minimize coupling/Maximize cohesion</a:t>
            </a:r>
          </a:p>
          <a:p>
            <a:pPr lvl="1"/>
            <a:r>
              <a:rPr lang="en-US" dirty="0" smtClean="0"/>
              <a:t>Attribute driven design (quality attributes)</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Good design</a:t>
            </a:r>
            <a:endParaRPr lang="en-US" dirty="0"/>
          </a:p>
        </p:txBody>
      </p:sp>
      <p:sp>
        <p:nvSpPr>
          <p:cNvPr id="3" name="Content Placeholder 2"/>
          <p:cNvSpPr>
            <a:spLocks noGrp="1"/>
          </p:cNvSpPr>
          <p:nvPr>
            <p:ph idx="1"/>
          </p:nvPr>
        </p:nvSpPr>
        <p:spPr/>
        <p:txBody>
          <a:bodyPr/>
          <a:lstStyle/>
          <a:p>
            <a:r>
              <a:rPr lang="en-US" sz="2000" i="1" dirty="0" smtClean="0"/>
              <a:t>"You know you've achieved perfection in design, not when you have nothing more to add, but when you have nothing more to take away" - Antoine de Saint-Exupery</a:t>
            </a:r>
          </a:p>
          <a:p>
            <a:r>
              <a:rPr lang="en-US" sz="2000" dirty="0" smtClean="0"/>
              <a:t>10. Considers the Sophistication of the Team that Will Implement It</a:t>
            </a:r>
          </a:p>
          <a:p>
            <a:r>
              <a:rPr lang="en-US" sz="2000" dirty="0" smtClean="0"/>
              <a:t>9. Uniformly Distributes Responsibility and Intelligence</a:t>
            </a:r>
          </a:p>
          <a:p>
            <a:r>
              <a:rPr lang="en-US" sz="2000" dirty="0" smtClean="0"/>
              <a:t>8. Is Expressed in a Precise Design Language</a:t>
            </a:r>
          </a:p>
          <a:p>
            <a:r>
              <a:rPr lang="en-US" sz="2000" dirty="0" smtClean="0"/>
              <a:t>7. Selects Appropriate Implementation Mechanisms</a:t>
            </a:r>
          </a:p>
          <a:p>
            <a:r>
              <a:rPr lang="en-US" sz="2000" dirty="0" smtClean="0"/>
              <a:t>6. Is Robustly Documented</a:t>
            </a:r>
          </a:p>
          <a:p>
            <a:r>
              <a:rPr lang="en-US" sz="2000" dirty="0" smtClean="0"/>
              <a:t>5. Eliminates Duplication</a:t>
            </a:r>
          </a:p>
          <a:p>
            <a:r>
              <a:rPr lang="en-US" sz="2000" dirty="0" smtClean="0"/>
              <a:t>4. Is Internally Consistent and Unsurprising</a:t>
            </a:r>
          </a:p>
          <a:p>
            <a:r>
              <a:rPr lang="en-US" sz="2000" dirty="0" smtClean="0"/>
              <a:t>3. Exhibits Maximum Cohesion and Minimum Coupling</a:t>
            </a:r>
          </a:p>
          <a:p>
            <a:r>
              <a:rPr lang="en-US" sz="2000" dirty="0" smtClean="0"/>
              <a:t>2. Is as Simple as Current and Foreseeable Constraints will Allow</a:t>
            </a:r>
          </a:p>
          <a:p>
            <a:r>
              <a:rPr lang="en-US" sz="2000" dirty="0" smtClean="0"/>
              <a:t>1. Provides the Necessary Functionality</a:t>
            </a:r>
          </a:p>
          <a:p>
            <a:r>
              <a:rPr lang="en-US" sz="2000" dirty="0" smtClean="0"/>
              <a:t>http://www.theserverside.com/news/thread.tss?thread_id=26021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Good software takes 10 years, get used to it.</a:t>
            </a:r>
            <a:endParaRPr lang="en-US" dirty="0"/>
          </a:p>
        </p:txBody>
      </p:sp>
      <p:sp>
        <p:nvSpPr>
          <p:cNvPr id="3" name="Content Placeholder 2"/>
          <p:cNvSpPr>
            <a:spLocks noGrp="1"/>
          </p:cNvSpPr>
          <p:nvPr>
            <p:ph idx="1"/>
          </p:nvPr>
        </p:nvSpPr>
        <p:spPr/>
        <p:txBody>
          <a:bodyPr/>
          <a:lstStyle/>
          <a:p>
            <a:r>
              <a:rPr lang="en-US" sz="2000" dirty="0" smtClean="0"/>
              <a:t>This is a chart showing the number of installed seats of the Lotus Notes workgroup software, from the time it was introduced in 1989 through 2000. In fact when Notes 1.0 finally shipped it had been under development for </a:t>
            </a:r>
            <a:r>
              <a:rPr lang="en-US" sz="2000" i="1" dirty="0" smtClean="0"/>
              <a:t>five years</a:t>
            </a:r>
            <a:r>
              <a:rPr lang="en-US" sz="2000" dirty="0" smtClean="0"/>
              <a:t>. Notice just how dang </a:t>
            </a:r>
            <a:r>
              <a:rPr lang="en-US" sz="2000" i="1" dirty="0" smtClean="0"/>
              <a:t>long</a:t>
            </a:r>
            <a:r>
              <a:rPr lang="en-US" sz="2000" dirty="0" smtClean="0"/>
              <a:t> it took before Notes was really good enough that people started buying it. Indeed, from the first line of code written in 1984 until the hockey-stick part of the curve where things really started to turn up, about 11 years passed. During this time Ray Ozzie and his crew weren't drinking piña coladas in St </a:t>
            </a:r>
            <a:r>
              <a:rPr lang="en-US" sz="2000" dirty="0" err="1" smtClean="0"/>
              <a:t>Barts</a:t>
            </a:r>
            <a:r>
              <a:rPr lang="en-US" sz="2000" dirty="0" smtClean="0"/>
              <a:t>. They were writing code.</a:t>
            </a:r>
          </a:p>
          <a:p>
            <a:r>
              <a:rPr lang="en-US" sz="2000" dirty="0" smtClean="0"/>
              <a:t>http://www.joelonsoftware.com/articles/fog0000000017.html</a:t>
            </a:r>
            <a:endParaRPr lang="en-US" sz="2000" dirty="0"/>
          </a:p>
        </p:txBody>
      </p:sp>
      <p:pic>
        <p:nvPicPr>
          <p:cNvPr id="1026" name="Picture 2" descr="picture-lotus-notes: "/>
          <p:cNvPicPr>
            <a:picLocks noChangeAspect="1" noChangeArrowheads="1"/>
          </p:cNvPicPr>
          <p:nvPr/>
        </p:nvPicPr>
        <p:blipFill>
          <a:blip r:embed="rId2"/>
          <a:srcRect/>
          <a:stretch>
            <a:fillRect/>
          </a:stretch>
        </p:blipFill>
        <p:spPr bwMode="auto">
          <a:xfrm>
            <a:off x="5895975" y="4762499"/>
            <a:ext cx="3248025" cy="2095501"/>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R. Buckminster Fuller:</a:t>
            </a:r>
          </a:p>
          <a:p>
            <a:r>
              <a:rPr lang="en-US" i="1" dirty="0" smtClean="0"/>
              <a:t>“When I am working on a problem I never think about beauty. I think only how to solve the problem. But when I have finished, if the solution is not beautiful, I know it is wrong.”</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guidelines</a:t>
            </a:r>
            <a:endParaRPr lang="en-US" dirty="0"/>
          </a:p>
        </p:txBody>
      </p:sp>
      <p:sp>
        <p:nvSpPr>
          <p:cNvPr id="3" name="Content Placeholder 2"/>
          <p:cNvSpPr>
            <a:spLocks noGrp="1"/>
          </p:cNvSpPr>
          <p:nvPr>
            <p:ph idx="1"/>
          </p:nvPr>
        </p:nvSpPr>
        <p:spPr/>
        <p:txBody>
          <a:bodyPr/>
          <a:lstStyle/>
          <a:p>
            <a:endParaRPr lang="en-US" sz="2000" dirty="0" smtClean="0"/>
          </a:p>
          <a:p>
            <a:r>
              <a:rPr lang="en-US" sz="2000" dirty="0" smtClean="0">
                <a:hlinkClick r:id="rId2"/>
              </a:rPr>
              <a:t>https://</a:t>
            </a:r>
            <a:r>
              <a:rPr lang="en-US" sz="2000" dirty="0" smtClean="0">
                <a:hlinkClick r:id="rId2"/>
              </a:rPr>
              <a:t>www-01.ibm.com/software/ucd/designconcepts/designbasics.html</a:t>
            </a:r>
            <a:endParaRPr lang="en-US" sz="2000" dirty="0" smtClean="0"/>
          </a:p>
          <a:p>
            <a:endParaRPr lang="en-US"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hlinkClick r:id="rId2"/>
              </a:rPr>
              <a:t>Quality with a Name</a:t>
            </a:r>
            <a:r>
              <a:rPr lang="en-US" dirty="0" smtClean="0"/>
              <a:t>.</a:t>
            </a:r>
            <a:endParaRPr lang="en-US" dirty="0"/>
          </a:p>
        </p:txBody>
      </p:sp>
      <p:sp>
        <p:nvSpPr>
          <p:cNvPr id="3" name="Content Placeholder 2"/>
          <p:cNvSpPr>
            <a:spLocks noGrp="1"/>
          </p:cNvSpPr>
          <p:nvPr>
            <p:ph idx="1"/>
          </p:nvPr>
        </p:nvSpPr>
        <p:spPr/>
        <p:txBody>
          <a:bodyPr/>
          <a:lstStyle/>
          <a:p>
            <a:r>
              <a:rPr lang="en-US" sz="2000" dirty="0" smtClean="0"/>
              <a:t>http://www.jamesshore.com/Articles/Quality-With-a-Name.html</a:t>
            </a:r>
          </a:p>
          <a:p>
            <a:r>
              <a:rPr lang="en-US" sz="2000" dirty="0" smtClean="0">
                <a:hlinkClick r:id="rId3"/>
              </a:rPr>
              <a:t>http://blog.extremeplanner.com/2006/04/what-is-good-software-design.html</a:t>
            </a:r>
            <a:endParaRPr lang="en-US" sz="2000" dirty="0" smtClean="0"/>
          </a:p>
          <a:p>
            <a:r>
              <a:rPr lang="en-US" sz="2000" dirty="0" smtClean="0"/>
              <a:t>Every design decision is made in the context of the whole design. The problem being solved; the other design decisions that have been made; the time schedule; the available pool of programming talent; etc., etc.</a:t>
            </a:r>
          </a:p>
          <a:p>
            <a:r>
              <a:rPr lang="en-US" sz="2000" dirty="0" smtClean="0"/>
              <a:t>Context makes every piece of specific design advice suspect. I'm not saying that you shouldn't listen to it... you should! But at every moment, you should ask yourself: "When is this </a:t>
            </a:r>
            <a:r>
              <a:rPr lang="en-US" sz="2000" i="1" dirty="0" smtClean="0"/>
              <a:t>not</a:t>
            </a:r>
            <a:r>
              <a:rPr lang="en-US" sz="2000" dirty="0" smtClean="0"/>
              <a:t> true? What is the author assuming?"</a:t>
            </a:r>
          </a:p>
          <a:p>
            <a:endParaRPr lang="en-US"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i="1" dirty="0" smtClean="0"/>
              <a:t>What is design? ... It’s where you stand with a foot in two worlds—the world of technology and the world of people and human purposes—and you try to bring the two together. – Mitch </a:t>
            </a:r>
            <a:r>
              <a:rPr lang="en-US" i="1" dirty="0" err="1" smtClean="0"/>
              <a:t>Kapor</a:t>
            </a:r>
            <a:endParaRPr lang="en-US" i="1" dirty="0" smtClean="0"/>
          </a:p>
          <a:p>
            <a:endParaRPr lang="en-US" i="1" dirty="0" smtClean="0"/>
          </a:p>
          <a:p>
            <a:r>
              <a:rPr lang="en-US" dirty="0" smtClean="0"/>
              <a:t>http://hci.stanford.edu/publications/bds/1-kapor.html</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hlinkClick r:id="rId2"/>
              </a:rPr>
              <a:t>http://www.stsc.hill.af.mil/resources/tech_docs/gsam4/chap15.pdf</a:t>
            </a:r>
            <a:endParaRPr lang="en-US" dirty="0" smtClean="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methods</a:t>
            </a:r>
            <a:endParaRPr lang="en-US" dirty="0"/>
          </a:p>
        </p:txBody>
      </p:sp>
      <p:sp>
        <p:nvSpPr>
          <p:cNvPr id="3" name="Content Placeholder 2"/>
          <p:cNvSpPr>
            <a:spLocks noGrp="1"/>
          </p:cNvSpPr>
          <p:nvPr>
            <p:ph idx="1"/>
          </p:nvPr>
        </p:nvSpPr>
        <p:spPr/>
        <p:txBody>
          <a:bodyPr/>
          <a:lstStyle/>
          <a:p>
            <a:r>
              <a:rPr lang="en-US" i="1" dirty="0" smtClean="0"/>
              <a:t>Structured Design</a:t>
            </a:r>
          </a:p>
          <a:p>
            <a:pPr lvl="1"/>
            <a:r>
              <a:rPr lang="en-US" i="1" dirty="0" smtClean="0"/>
              <a:t>Hierarchical decomposition</a:t>
            </a:r>
          </a:p>
          <a:p>
            <a:r>
              <a:rPr lang="en-US" i="1" dirty="0" smtClean="0"/>
              <a:t>Object Oriented Design</a:t>
            </a:r>
          </a:p>
          <a:p>
            <a:pPr lvl="1"/>
            <a:r>
              <a:rPr lang="en-US" i="1" dirty="0" smtClean="0"/>
              <a:t>Models domain objects</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Structured design</a:t>
            </a:r>
            <a:endParaRPr lang="en-US" dirty="0"/>
          </a:p>
        </p:txBody>
      </p:sp>
      <p:sp>
        <p:nvSpPr>
          <p:cNvPr id="3" name="Content Placeholder 2"/>
          <p:cNvSpPr>
            <a:spLocks noGrp="1"/>
          </p:cNvSpPr>
          <p:nvPr>
            <p:ph idx="1"/>
          </p:nvPr>
        </p:nvSpPr>
        <p:spPr/>
        <p:txBody>
          <a:bodyPr/>
          <a:lstStyle/>
          <a:p>
            <a:r>
              <a:rPr lang="en-US" dirty="0" smtClean="0"/>
              <a:t>Take an algorithm and break it into parts and then break each of those parts into parts and then break each one of those …</a:t>
            </a:r>
            <a:endParaRPr lang="en-US" dirty="0"/>
          </a:p>
        </p:txBody>
      </p:sp>
      <p:sp>
        <p:nvSpPr>
          <p:cNvPr id="4" name="Rectangle 3"/>
          <p:cNvSpPr/>
          <p:nvPr/>
        </p:nvSpPr>
        <p:spPr>
          <a:xfrm>
            <a:off x="3429000" y="3276600"/>
            <a:ext cx="1219200" cy="4572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Algorithm</a:t>
            </a:r>
            <a:endParaRPr lang="en-US" dirty="0"/>
          </a:p>
        </p:txBody>
      </p:sp>
      <p:grpSp>
        <p:nvGrpSpPr>
          <p:cNvPr id="22" name="Group 21"/>
          <p:cNvGrpSpPr/>
          <p:nvPr/>
        </p:nvGrpSpPr>
        <p:grpSpPr>
          <a:xfrm>
            <a:off x="2057400" y="3733800"/>
            <a:ext cx="3962400" cy="844550"/>
            <a:chOff x="2057400" y="3733800"/>
            <a:chExt cx="3962400" cy="844550"/>
          </a:xfrm>
        </p:grpSpPr>
        <p:sp>
          <p:nvSpPr>
            <p:cNvPr id="5" name="Rectangle 4"/>
            <p:cNvSpPr/>
            <p:nvPr/>
          </p:nvSpPr>
          <p:spPr>
            <a:xfrm>
              <a:off x="2057400" y="4114800"/>
              <a:ext cx="1219200" cy="4572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Piece</a:t>
              </a:r>
              <a:endParaRPr lang="en-US" dirty="0"/>
            </a:p>
          </p:txBody>
        </p:sp>
        <p:sp>
          <p:nvSpPr>
            <p:cNvPr id="6" name="Rectangle 5"/>
            <p:cNvSpPr/>
            <p:nvPr/>
          </p:nvSpPr>
          <p:spPr>
            <a:xfrm>
              <a:off x="3435351" y="4121150"/>
              <a:ext cx="1219200" cy="4572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Piece</a:t>
              </a:r>
              <a:endParaRPr lang="en-US" dirty="0"/>
            </a:p>
          </p:txBody>
        </p:sp>
        <p:sp>
          <p:nvSpPr>
            <p:cNvPr id="7" name="Rectangle 6"/>
            <p:cNvSpPr/>
            <p:nvPr/>
          </p:nvSpPr>
          <p:spPr>
            <a:xfrm>
              <a:off x="4800600" y="4114800"/>
              <a:ext cx="1219200" cy="4572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Piece</a:t>
              </a:r>
              <a:endParaRPr lang="en-US" dirty="0"/>
            </a:p>
          </p:txBody>
        </p:sp>
        <p:cxnSp>
          <p:nvCxnSpPr>
            <p:cNvPr id="9" name="Elbow Connector 8"/>
            <p:cNvCxnSpPr>
              <a:stCxn id="4" idx="2"/>
              <a:endCxn id="6" idx="0"/>
            </p:cNvCxnSpPr>
            <p:nvPr/>
          </p:nvCxnSpPr>
          <p:spPr>
            <a:xfrm rot="16200000" flipH="1">
              <a:off x="3848100" y="3924299"/>
              <a:ext cx="387350" cy="6351"/>
            </a:xfrm>
            <a:prstGeom prst="bentConnector3">
              <a:avLst>
                <a:gd name="adj1" fmla="val 50000"/>
              </a:avLst>
            </a:prstGeom>
          </p:spPr>
          <p:style>
            <a:lnRef idx="2">
              <a:schemeClr val="accent1"/>
            </a:lnRef>
            <a:fillRef idx="0">
              <a:schemeClr val="accent1"/>
            </a:fillRef>
            <a:effectRef idx="1">
              <a:schemeClr val="accent1"/>
            </a:effectRef>
            <a:fontRef idx="minor">
              <a:schemeClr val="tx1"/>
            </a:fontRef>
          </p:style>
        </p:cxnSp>
        <p:cxnSp>
          <p:nvCxnSpPr>
            <p:cNvPr id="16" name="Elbow Connector 15"/>
            <p:cNvCxnSpPr>
              <a:stCxn id="5" idx="0"/>
            </p:cNvCxnSpPr>
            <p:nvPr/>
          </p:nvCxnSpPr>
          <p:spPr>
            <a:xfrm rot="5400000" flipH="1" flipV="1">
              <a:off x="3276599" y="3352801"/>
              <a:ext cx="152400" cy="1371599"/>
            </a:xfrm>
            <a:prstGeom prst="bentConnector2">
              <a:avLst/>
            </a:prstGeom>
          </p:spPr>
          <p:style>
            <a:lnRef idx="2">
              <a:schemeClr val="accent1"/>
            </a:lnRef>
            <a:fillRef idx="0">
              <a:schemeClr val="accent1"/>
            </a:fillRef>
            <a:effectRef idx="1">
              <a:schemeClr val="accent1"/>
            </a:effectRef>
            <a:fontRef idx="minor">
              <a:schemeClr val="tx1"/>
            </a:fontRef>
          </p:style>
        </p:cxnSp>
        <p:cxnSp>
          <p:nvCxnSpPr>
            <p:cNvPr id="20" name="Elbow Connector 19"/>
            <p:cNvCxnSpPr>
              <a:endCxn id="7" idx="0"/>
            </p:cNvCxnSpPr>
            <p:nvPr/>
          </p:nvCxnSpPr>
          <p:spPr>
            <a:xfrm>
              <a:off x="4038599" y="3962400"/>
              <a:ext cx="1371601" cy="152400"/>
            </a:xfrm>
            <a:prstGeom prst="bentConnector2">
              <a:avLst/>
            </a:prstGeom>
          </p:spPr>
          <p:style>
            <a:lnRef idx="2">
              <a:schemeClr val="accent1"/>
            </a:lnRef>
            <a:fillRef idx="0">
              <a:schemeClr val="accent1"/>
            </a:fillRef>
            <a:effectRef idx="1">
              <a:schemeClr val="accent1"/>
            </a:effectRef>
            <a:fontRef idx="minor">
              <a:schemeClr val="tx1"/>
            </a:fontRef>
          </p:style>
        </p:cxnSp>
      </p:grpSp>
      <p:grpSp>
        <p:nvGrpSpPr>
          <p:cNvPr id="23" name="Group 22"/>
          <p:cNvGrpSpPr/>
          <p:nvPr/>
        </p:nvGrpSpPr>
        <p:grpSpPr>
          <a:xfrm>
            <a:off x="692151" y="4572000"/>
            <a:ext cx="3962400" cy="844550"/>
            <a:chOff x="2057400" y="3733800"/>
            <a:chExt cx="3962400" cy="844550"/>
          </a:xfrm>
        </p:grpSpPr>
        <p:sp>
          <p:nvSpPr>
            <p:cNvPr id="24" name="Rectangle 23"/>
            <p:cNvSpPr/>
            <p:nvPr/>
          </p:nvSpPr>
          <p:spPr>
            <a:xfrm>
              <a:off x="2057400" y="4114800"/>
              <a:ext cx="1219200" cy="4572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Piece</a:t>
              </a:r>
              <a:endParaRPr lang="en-US" dirty="0"/>
            </a:p>
          </p:txBody>
        </p:sp>
        <p:sp>
          <p:nvSpPr>
            <p:cNvPr id="25" name="Rectangle 24"/>
            <p:cNvSpPr/>
            <p:nvPr/>
          </p:nvSpPr>
          <p:spPr>
            <a:xfrm>
              <a:off x="3435351" y="4121150"/>
              <a:ext cx="1219200" cy="4572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Piece</a:t>
              </a:r>
              <a:endParaRPr lang="en-US" dirty="0"/>
            </a:p>
          </p:txBody>
        </p:sp>
        <p:sp>
          <p:nvSpPr>
            <p:cNvPr id="26" name="Rectangle 25"/>
            <p:cNvSpPr/>
            <p:nvPr/>
          </p:nvSpPr>
          <p:spPr>
            <a:xfrm>
              <a:off x="4800600" y="4114800"/>
              <a:ext cx="1219200" cy="4572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Piece</a:t>
              </a:r>
              <a:endParaRPr lang="en-US" dirty="0"/>
            </a:p>
          </p:txBody>
        </p:sp>
        <p:cxnSp>
          <p:nvCxnSpPr>
            <p:cNvPr id="27" name="Elbow Connector 26"/>
            <p:cNvCxnSpPr>
              <a:endCxn id="25" idx="0"/>
            </p:cNvCxnSpPr>
            <p:nvPr/>
          </p:nvCxnSpPr>
          <p:spPr>
            <a:xfrm rot="16200000" flipH="1">
              <a:off x="3848100" y="3924299"/>
              <a:ext cx="387350" cy="6351"/>
            </a:xfrm>
            <a:prstGeom prst="bentConnector3">
              <a:avLst>
                <a:gd name="adj1" fmla="val 50000"/>
              </a:avLst>
            </a:prstGeom>
          </p:spPr>
          <p:style>
            <a:lnRef idx="2">
              <a:schemeClr val="accent1"/>
            </a:lnRef>
            <a:fillRef idx="0">
              <a:schemeClr val="accent1"/>
            </a:fillRef>
            <a:effectRef idx="1">
              <a:schemeClr val="accent1"/>
            </a:effectRef>
            <a:fontRef idx="minor">
              <a:schemeClr val="tx1"/>
            </a:fontRef>
          </p:style>
        </p:cxnSp>
        <p:cxnSp>
          <p:nvCxnSpPr>
            <p:cNvPr id="28" name="Elbow Connector 15"/>
            <p:cNvCxnSpPr>
              <a:stCxn id="24" idx="0"/>
            </p:cNvCxnSpPr>
            <p:nvPr/>
          </p:nvCxnSpPr>
          <p:spPr>
            <a:xfrm rot="5400000" flipH="1" flipV="1">
              <a:off x="3276599" y="3352801"/>
              <a:ext cx="152400" cy="1371599"/>
            </a:xfrm>
            <a:prstGeom prst="bentConnector2">
              <a:avLst/>
            </a:prstGeom>
          </p:spPr>
          <p:style>
            <a:lnRef idx="2">
              <a:schemeClr val="accent1"/>
            </a:lnRef>
            <a:fillRef idx="0">
              <a:schemeClr val="accent1"/>
            </a:fillRef>
            <a:effectRef idx="1">
              <a:schemeClr val="accent1"/>
            </a:effectRef>
            <a:fontRef idx="minor">
              <a:schemeClr val="tx1"/>
            </a:fontRef>
          </p:style>
        </p:cxnSp>
        <p:cxnSp>
          <p:nvCxnSpPr>
            <p:cNvPr id="29" name="Elbow Connector 19"/>
            <p:cNvCxnSpPr>
              <a:endCxn id="26" idx="0"/>
            </p:cNvCxnSpPr>
            <p:nvPr/>
          </p:nvCxnSpPr>
          <p:spPr>
            <a:xfrm>
              <a:off x="4038599" y="3962400"/>
              <a:ext cx="1371601" cy="152400"/>
            </a:xfrm>
            <a:prstGeom prst="bentConnector2">
              <a:avLst/>
            </a:prstGeom>
          </p:spPr>
          <p:style>
            <a:lnRef idx="2">
              <a:schemeClr val="accent1"/>
            </a:lnRef>
            <a:fillRef idx="0">
              <a:schemeClr val="accent1"/>
            </a:fillRef>
            <a:effectRef idx="1">
              <a:schemeClr val="accent1"/>
            </a:effectRef>
            <a:fontRef idx="minor">
              <a:schemeClr val="tx1"/>
            </a:fontRef>
          </p:style>
        </p:cxnSp>
      </p:grpSp>
      <p:grpSp>
        <p:nvGrpSpPr>
          <p:cNvPr id="30" name="Group 29"/>
          <p:cNvGrpSpPr/>
          <p:nvPr/>
        </p:nvGrpSpPr>
        <p:grpSpPr>
          <a:xfrm>
            <a:off x="2070102" y="5410200"/>
            <a:ext cx="3962400" cy="844550"/>
            <a:chOff x="2057400" y="3733800"/>
            <a:chExt cx="3962400" cy="844550"/>
          </a:xfrm>
        </p:grpSpPr>
        <p:sp>
          <p:nvSpPr>
            <p:cNvPr id="31" name="Rectangle 30"/>
            <p:cNvSpPr/>
            <p:nvPr/>
          </p:nvSpPr>
          <p:spPr>
            <a:xfrm>
              <a:off x="2057400" y="4114800"/>
              <a:ext cx="1219200" cy="4572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Piece</a:t>
              </a:r>
              <a:endParaRPr lang="en-US" dirty="0"/>
            </a:p>
          </p:txBody>
        </p:sp>
        <p:sp>
          <p:nvSpPr>
            <p:cNvPr id="32" name="Rectangle 31"/>
            <p:cNvSpPr/>
            <p:nvPr/>
          </p:nvSpPr>
          <p:spPr>
            <a:xfrm>
              <a:off x="3435351" y="4121150"/>
              <a:ext cx="1219200" cy="4572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Piece</a:t>
              </a:r>
              <a:endParaRPr lang="en-US" dirty="0"/>
            </a:p>
          </p:txBody>
        </p:sp>
        <p:sp>
          <p:nvSpPr>
            <p:cNvPr id="33" name="Rectangle 32"/>
            <p:cNvSpPr/>
            <p:nvPr/>
          </p:nvSpPr>
          <p:spPr>
            <a:xfrm>
              <a:off x="4800600" y="4114800"/>
              <a:ext cx="1219200" cy="457200"/>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Piece</a:t>
              </a:r>
              <a:endParaRPr lang="en-US" dirty="0"/>
            </a:p>
          </p:txBody>
        </p:sp>
        <p:cxnSp>
          <p:nvCxnSpPr>
            <p:cNvPr id="34" name="Elbow Connector 33"/>
            <p:cNvCxnSpPr>
              <a:endCxn id="32" idx="0"/>
            </p:cNvCxnSpPr>
            <p:nvPr/>
          </p:nvCxnSpPr>
          <p:spPr>
            <a:xfrm rot="16200000" flipH="1">
              <a:off x="3848100" y="3924299"/>
              <a:ext cx="387350" cy="6351"/>
            </a:xfrm>
            <a:prstGeom prst="bentConnector3">
              <a:avLst>
                <a:gd name="adj1" fmla="val 50000"/>
              </a:avLst>
            </a:prstGeom>
          </p:spPr>
          <p:style>
            <a:lnRef idx="2">
              <a:schemeClr val="accent1"/>
            </a:lnRef>
            <a:fillRef idx="0">
              <a:schemeClr val="accent1"/>
            </a:fillRef>
            <a:effectRef idx="1">
              <a:schemeClr val="accent1"/>
            </a:effectRef>
            <a:fontRef idx="minor">
              <a:schemeClr val="tx1"/>
            </a:fontRef>
          </p:style>
        </p:cxnSp>
        <p:cxnSp>
          <p:nvCxnSpPr>
            <p:cNvPr id="35" name="Elbow Connector 15"/>
            <p:cNvCxnSpPr>
              <a:stCxn id="31" idx="0"/>
            </p:cNvCxnSpPr>
            <p:nvPr/>
          </p:nvCxnSpPr>
          <p:spPr>
            <a:xfrm rot="5400000" flipH="1" flipV="1">
              <a:off x="3276599" y="3352801"/>
              <a:ext cx="152400" cy="1371599"/>
            </a:xfrm>
            <a:prstGeom prst="bentConnector2">
              <a:avLst/>
            </a:prstGeom>
          </p:spPr>
          <p:style>
            <a:lnRef idx="2">
              <a:schemeClr val="accent1"/>
            </a:lnRef>
            <a:fillRef idx="0">
              <a:schemeClr val="accent1"/>
            </a:fillRef>
            <a:effectRef idx="1">
              <a:schemeClr val="accent1"/>
            </a:effectRef>
            <a:fontRef idx="minor">
              <a:schemeClr val="tx1"/>
            </a:fontRef>
          </p:style>
        </p:cxnSp>
        <p:cxnSp>
          <p:nvCxnSpPr>
            <p:cNvPr id="36" name="Elbow Connector 19"/>
            <p:cNvCxnSpPr>
              <a:endCxn id="33" idx="0"/>
            </p:cNvCxnSpPr>
            <p:nvPr/>
          </p:nvCxnSpPr>
          <p:spPr>
            <a:xfrm>
              <a:off x="4038599" y="3962400"/>
              <a:ext cx="1371601" cy="152400"/>
            </a:xfrm>
            <a:prstGeom prst="bentConnector2">
              <a:avLst/>
            </a:prstGeom>
          </p:spPr>
          <p:style>
            <a:lnRef idx="2">
              <a:schemeClr val="accent1"/>
            </a:lnRef>
            <a:fillRef idx="0">
              <a:schemeClr val="accent1"/>
            </a:fillRef>
            <a:effectRef idx="1">
              <a:schemeClr val="accent1"/>
            </a:effectRef>
            <a:fontRef idx="minor">
              <a:schemeClr val="tx1"/>
            </a:fontRef>
          </p:style>
        </p:cxn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life cycle</a:t>
            </a:r>
            <a:endParaRPr lang="en-US" dirty="0"/>
          </a:p>
        </p:txBody>
      </p:sp>
      <p:sp>
        <p:nvSpPr>
          <p:cNvPr id="3" name="Content Placeholder 2"/>
          <p:cNvSpPr>
            <a:spLocks noGrp="1"/>
          </p:cNvSpPr>
          <p:nvPr>
            <p:ph idx="1"/>
          </p:nvPr>
        </p:nvSpPr>
        <p:spPr/>
        <p:txBody>
          <a:bodyPr/>
          <a:lstStyle/>
          <a:p>
            <a:r>
              <a:rPr lang="en-US" sz="2800" dirty="0" smtClean="0"/>
              <a:t>We start with requirements. Functional/No-functional</a:t>
            </a:r>
          </a:p>
          <a:p>
            <a:r>
              <a:rPr lang="en-US" sz="2800" dirty="0" smtClean="0"/>
              <a:t>These drive the architecture. We look for patterns, styles, qualities, but must also accommodate frameworks and existing components.</a:t>
            </a:r>
          </a:p>
          <a:p>
            <a:r>
              <a:rPr lang="en-US" sz="2800" dirty="0" smtClean="0"/>
              <a:t>We use tutorials, blogs, forums, and documentation about the existing pieces.</a:t>
            </a:r>
          </a:p>
          <a:p>
            <a:r>
              <a:rPr lang="en-US" sz="2800" dirty="0" smtClean="0"/>
              <a:t>Now we go inside the modules. How will each module manipulate its  inputs to produce the expected outputs?</a:t>
            </a:r>
          </a:p>
          <a:p>
            <a:endParaRPr lang="en-US"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Object-oriented design</a:t>
            </a:r>
            <a:endParaRPr lang="en-US" dirty="0"/>
          </a:p>
        </p:txBody>
      </p:sp>
      <p:sp>
        <p:nvSpPr>
          <p:cNvPr id="3" name="Content Placeholder 2"/>
          <p:cNvSpPr>
            <a:spLocks noGrp="1"/>
          </p:cNvSpPr>
          <p:nvPr>
            <p:ph idx="1"/>
          </p:nvPr>
        </p:nvSpPr>
        <p:spPr/>
        <p:txBody>
          <a:bodyPr/>
          <a:lstStyle/>
          <a:p>
            <a:r>
              <a:rPr lang="en-US" sz="2800" dirty="0" smtClean="0"/>
              <a:t>Objects correspond to “real world” entities. Classes of objects are defined. Some relationships between classes result in messages between objects from the classes.</a:t>
            </a:r>
          </a:p>
          <a:p>
            <a:endParaRPr lang="en-US" dirty="0"/>
          </a:p>
        </p:txBody>
      </p:sp>
      <p:sp>
        <p:nvSpPr>
          <p:cNvPr id="4" name="Rounded Rectangle 3"/>
          <p:cNvSpPr/>
          <p:nvPr/>
        </p:nvSpPr>
        <p:spPr>
          <a:xfrm>
            <a:off x="1676400" y="3733800"/>
            <a:ext cx="1524000" cy="19050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ounded Rectangle 4"/>
          <p:cNvSpPr/>
          <p:nvPr/>
        </p:nvSpPr>
        <p:spPr>
          <a:xfrm>
            <a:off x="5257800" y="3733800"/>
            <a:ext cx="1524000" cy="19050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1845930" y="3733800"/>
            <a:ext cx="1184940" cy="369332"/>
          </a:xfrm>
          <a:prstGeom prst="rect">
            <a:avLst/>
          </a:prstGeom>
          <a:noFill/>
        </p:spPr>
        <p:txBody>
          <a:bodyPr wrap="none" rtlCol="0">
            <a:spAutoFit/>
          </a:bodyPr>
          <a:lstStyle/>
          <a:p>
            <a:r>
              <a:rPr lang="en-US" dirty="0" smtClean="0"/>
              <a:t>Customer</a:t>
            </a:r>
            <a:endParaRPr lang="en-US" dirty="0"/>
          </a:p>
        </p:txBody>
      </p:sp>
      <p:sp>
        <p:nvSpPr>
          <p:cNvPr id="7" name="TextBox 6"/>
          <p:cNvSpPr txBox="1"/>
          <p:nvPr/>
        </p:nvSpPr>
        <p:spPr>
          <a:xfrm>
            <a:off x="5410200" y="3733800"/>
            <a:ext cx="1018227" cy="369332"/>
          </a:xfrm>
          <a:prstGeom prst="rect">
            <a:avLst/>
          </a:prstGeom>
          <a:noFill/>
        </p:spPr>
        <p:txBody>
          <a:bodyPr wrap="none" rtlCol="0">
            <a:spAutoFit/>
          </a:bodyPr>
          <a:lstStyle/>
          <a:p>
            <a:r>
              <a:rPr lang="en-US" dirty="0" smtClean="0"/>
              <a:t>Account</a:t>
            </a:r>
            <a:endParaRPr lang="en-US" dirty="0"/>
          </a:p>
        </p:txBody>
      </p:sp>
      <p:sp>
        <p:nvSpPr>
          <p:cNvPr id="8" name="TextBox 7"/>
          <p:cNvSpPr txBox="1"/>
          <p:nvPr/>
        </p:nvSpPr>
        <p:spPr>
          <a:xfrm>
            <a:off x="5410200" y="4255532"/>
            <a:ext cx="966931" cy="369332"/>
          </a:xfrm>
          <a:prstGeom prst="rect">
            <a:avLst/>
          </a:prstGeom>
          <a:noFill/>
        </p:spPr>
        <p:txBody>
          <a:bodyPr wrap="none" rtlCol="0">
            <a:spAutoFit/>
          </a:bodyPr>
          <a:lstStyle/>
          <a:p>
            <a:r>
              <a:rPr lang="en-US" dirty="0" smtClean="0"/>
              <a:t>Deposit</a:t>
            </a:r>
            <a:endParaRPr lang="en-US" dirty="0"/>
          </a:p>
        </p:txBody>
      </p:sp>
      <p:sp>
        <p:nvSpPr>
          <p:cNvPr id="9" name="TextBox 8"/>
          <p:cNvSpPr txBox="1"/>
          <p:nvPr/>
        </p:nvSpPr>
        <p:spPr>
          <a:xfrm>
            <a:off x="5410200" y="4961930"/>
            <a:ext cx="1146468" cy="369332"/>
          </a:xfrm>
          <a:prstGeom prst="rect">
            <a:avLst/>
          </a:prstGeom>
          <a:noFill/>
        </p:spPr>
        <p:txBody>
          <a:bodyPr wrap="none" rtlCol="0">
            <a:spAutoFit/>
          </a:bodyPr>
          <a:lstStyle/>
          <a:p>
            <a:r>
              <a:rPr lang="en-US" dirty="0" smtClean="0"/>
              <a:t>Withdraw</a:t>
            </a:r>
            <a:endParaRPr lang="en-US" dirty="0"/>
          </a:p>
        </p:txBody>
      </p:sp>
      <p:sp>
        <p:nvSpPr>
          <p:cNvPr id="10" name="TextBox 9"/>
          <p:cNvSpPr txBox="1"/>
          <p:nvPr/>
        </p:nvSpPr>
        <p:spPr>
          <a:xfrm>
            <a:off x="1845930" y="4440198"/>
            <a:ext cx="889987" cy="369332"/>
          </a:xfrm>
          <a:prstGeom prst="rect">
            <a:avLst/>
          </a:prstGeom>
          <a:noFill/>
        </p:spPr>
        <p:txBody>
          <a:bodyPr wrap="none" rtlCol="0">
            <a:spAutoFit/>
          </a:bodyPr>
          <a:lstStyle/>
          <a:p>
            <a:r>
              <a:rPr lang="en-US" dirty="0" err="1" smtClean="0"/>
              <a:t>PayBill</a:t>
            </a:r>
            <a:endParaRPr lang="en-US" dirty="0"/>
          </a:p>
        </p:txBody>
      </p:sp>
      <p:sp>
        <p:nvSpPr>
          <p:cNvPr id="11" name="Freeform 10"/>
          <p:cNvSpPr/>
          <p:nvPr/>
        </p:nvSpPr>
        <p:spPr>
          <a:xfrm>
            <a:off x="2695699" y="4530436"/>
            <a:ext cx="2714501" cy="627414"/>
          </a:xfrm>
          <a:custGeom>
            <a:avLst/>
            <a:gdLst>
              <a:gd name="connsiteX0" fmla="*/ 0 w 2933205"/>
              <a:gd name="connsiteY0" fmla="*/ 77190 h 627414"/>
              <a:gd name="connsiteX1" fmla="*/ 1199407 w 2933205"/>
              <a:gd name="connsiteY1" fmla="*/ 77190 h 627414"/>
              <a:gd name="connsiteX2" fmla="*/ 1995054 w 2933205"/>
              <a:gd name="connsiteY2" fmla="*/ 540328 h 627414"/>
              <a:gd name="connsiteX3" fmla="*/ 2933205 w 2933205"/>
              <a:gd name="connsiteY3" fmla="*/ 599704 h 627414"/>
            </a:gdLst>
            <a:ahLst/>
            <a:cxnLst>
              <a:cxn ang="0">
                <a:pos x="connsiteX0" y="connsiteY0"/>
              </a:cxn>
              <a:cxn ang="0">
                <a:pos x="connsiteX1" y="connsiteY1"/>
              </a:cxn>
              <a:cxn ang="0">
                <a:pos x="connsiteX2" y="connsiteY2"/>
              </a:cxn>
              <a:cxn ang="0">
                <a:pos x="connsiteX3" y="connsiteY3"/>
              </a:cxn>
            </a:cxnLst>
            <a:rect l="l" t="t" r="r" b="b"/>
            <a:pathLst>
              <a:path w="2933205" h="627414">
                <a:moveTo>
                  <a:pt x="0" y="77190"/>
                </a:moveTo>
                <a:cubicBezTo>
                  <a:pt x="433449" y="38595"/>
                  <a:pt x="866898" y="0"/>
                  <a:pt x="1199407" y="77190"/>
                </a:cubicBezTo>
                <a:cubicBezTo>
                  <a:pt x="1531916" y="154380"/>
                  <a:pt x="1706088" y="453242"/>
                  <a:pt x="1995054" y="540328"/>
                </a:cubicBezTo>
                <a:cubicBezTo>
                  <a:pt x="2284020" y="627414"/>
                  <a:pt x="2608612" y="613559"/>
                  <a:pt x="2933205" y="599704"/>
                </a:cubicBezTo>
              </a:path>
            </a:pathLst>
          </a:custGeom>
          <a:ln>
            <a:solidFill>
              <a:srgbClr val="FFFF00"/>
            </a:solidFill>
            <a:tailEnd type="arrow"/>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Android framework</a:t>
            </a:r>
            <a:endParaRPr lang="en-US" dirty="0"/>
          </a:p>
        </p:txBody>
      </p:sp>
      <p:sp>
        <p:nvSpPr>
          <p:cNvPr id="3" name="Content Placeholder 2"/>
          <p:cNvSpPr>
            <a:spLocks noGrp="1"/>
          </p:cNvSpPr>
          <p:nvPr>
            <p:ph idx="1"/>
          </p:nvPr>
        </p:nvSpPr>
        <p:spPr/>
        <p:txBody>
          <a:bodyPr/>
          <a:lstStyle/>
          <a:p>
            <a:r>
              <a:rPr lang="en-US" dirty="0" smtClean="0"/>
              <a:t>Activity is a central concept in the framework</a:t>
            </a:r>
          </a:p>
          <a:p>
            <a:r>
              <a:rPr lang="en-US" dirty="0" err="1" smtClean="0"/>
              <a:t>MainActivity</a:t>
            </a:r>
            <a:r>
              <a:rPr lang="en-US" dirty="0" smtClean="0"/>
              <a:t> is a subclass and is the starting point for an app.</a:t>
            </a:r>
          </a:p>
          <a:p>
            <a:r>
              <a:rPr lang="en-US" dirty="0" smtClean="0"/>
              <a:t>Put in here the initial things to do and the overall outline of logic.</a:t>
            </a:r>
          </a:p>
          <a:p>
            <a:r>
              <a:rPr lang="en-US" dirty="0" smtClean="0"/>
              <a:t>Sets user interface buttons and connects them to methods in objects</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Android framework - 2</a:t>
            </a:r>
            <a:endParaRPr lang="en-US" dirty="0"/>
          </a:p>
        </p:txBody>
      </p:sp>
      <p:sp>
        <p:nvSpPr>
          <p:cNvPr id="3" name="Content Placeholder 2"/>
          <p:cNvSpPr>
            <a:spLocks noGrp="1"/>
          </p:cNvSpPr>
          <p:nvPr>
            <p:ph idx="1"/>
          </p:nvPr>
        </p:nvSpPr>
        <p:spPr>
          <a:xfrm>
            <a:off x="457200" y="1676400"/>
            <a:ext cx="8229600" cy="1219200"/>
          </a:xfrm>
        </p:spPr>
        <p:txBody>
          <a:bodyPr/>
          <a:lstStyle/>
          <a:p>
            <a:r>
              <a:rPr lang="en-US" sz="1800" dirty="0" err="1" smtClean="0"/>
              <a:t>MainActivity</a:t>
            </a:r>
            <a:r>
              <a:rPr lang="en-US" sz="1800" dirty="0" smtClean="0"/>
              <a:t> creates and wires together </a:t>
            </a:r>
            <a:r>
              <a:rPr lang="en-US" sz="1800" dirty="0" smtClean="0"/>
              <a:t>objects by passing them as parameters.</a:t>
            </a:r>
            <a:endParaRPr lang="en-US" sz="1800" dirty="0" smtClean="0"/>
          </a:p>
          <a:p>
            <a:pPr>
              <a:buNone/>
            </a:pPr>
            <a:r>
              <a:rPr lang="en-US" sz="1800" dirty="0" err="1" smtClean="0"/>
              <a:t>soundPool</a:t>
            </a:r>
            <a:r>
              <a:rPr lang="en-US" sz="1800" dirty="0" smtClean="0"/>
              <a:t> = </a:t>
            </a:r>
            <a:r>
              <a:rPr lang="en-US" sz="1800" b="1" dirty="0" smtClean="0"/>
              <a:t>new </a:t>
            </a:r>
            <a:r>
              <a:rPr lang="en-US" sz="1800" b="1" dirty="0" err="1" smtClean="0"/>
              <a:t>SoundPool</a:t>
            </a:r>
            <a:r>
              <a:rPr lang="en-US" sz="1800" b="1" dirty="0" smtClean="0"/>
              <a:t>(4, </a:t>
            </a:r>
            <a:r>
              <a:rPr lang="en-US" sz="1800" b="1" dirty="0" err="1" smtClean="0"/>
              <a:t>AudioManager.</a:t>
            </a:r>
            <a:r>
              <a:rPr lang="en-US" sz="1800" b="1" i="1" dirty="0" err="1" smtClean="0"/>
              <a:t>STREAM_MUSIC</a:t>
            </a:r>
            <a:r>
              <a:rPr lang="en-US" sz="1800" b="1" i="1" dirty="0" smtClean="0"/>
              <a:t>, 100);</a:t>
            </a:r>
          </a:p>
          <a:p>
            <a:pPr>
              <a:buNone/>
            </a:pPr>
            <a:r>
              <a:rPr lang="en-US" sz="1800" dirty="0" err="1" smtClean="0"/>
              <a:t>soundPoolMap</a:t>
            </a:r>
            <a:r>
              <a:rPr lang="en-US" sz="1800" dirty="0" smtClean="0"/>
              <a:t> = </a:t>
            </a:r>
            <a:r>
              <a:rPr lang="en-US" sz="1800" b="1" dirty="0" smtClean="0"/>
              <a:t>new </a:t>
            </a:r>
            <a:r>
              <a:rPr lang="en-US" sz="1800" b="1" dirty="0" err="1" smtClean="0"/>
              <a:t>HashMap</a:t>
            </a:r>
            <a:r>
              <a:rPr lang="en-US" sz="1800" b="1" dirty="0" smtClean="0"/>
              <a:t>&lt;Integer, Integer&gt;();</a:t>
            </a:r>
          </a:p>
          <a:p>
            <a:pPr>
              <a:buNone/>
            </a:pPr>
            <a:r>
              <a:rPr lang="en-US" sz="1800" dirty="0" err="1" smtClean="0"/>
              <a:t>soundPoolMap.put</a:t>
            </a:r>
            <a:r>
              <a:rPr lang="en-US" sz="1800" dirty="0" smtClean="0"/>
              <a:t>(</a:t>
            </a:r>
            <a:r>
              <a:rPr lang="en-US" sz="1800" dirty="0" err="1" smtClean="0"/>
              <a:t>soundID</a:t>
            </a:r>
            <a:r>
              <a:rPr lang="en-US" sz="1800" dirty="0" smtClean="0"/>
              <a:t>, </a:t>
            </a:r>
            <a:r>
              <a:rPr lang="en-US" sz="1800" dirty="0" err="1" smtClean="0"/>
              <a:t>soundPool.load</a:t>
            </a:r>
            <a:r>
              <a:rPr lang="en-US" sz="1800" dirty="0" smtClean="0"/>
              <a:t>(</a:t>
            </a:r>
            <a:r>
              <a:rPr lang="en-US" sz="1800" b="1" dirty="0" smtClean="0"/>
              <a:t>this, </a:t>
            </a:r>
            <a:r>
              <a:rPr lang="en-US" sz="1800" b="1" dirty="0" err="1" smtClean="0"/>
              <a:t>R.raw.</a:t>
            </a:r>
            <a:r>
              <a:rPr lang="en-US" sz="1800" b="1" i="1" dirty="0" err="1" smtClean="0"/>
              <a:t>siren</a:t>
            </a:r>
            <a:r>
              <a:rPr lang="en-US" sz="1800" b="1" i="1" dirty="0" smtClean="0"/>
              <a:t>, 1));</a:t>
            </a:r>
          </a:p>
          <a:p>
            <a:pPr>
              <a:buNone/>
            </a:pPr>
            <a:r>
              <a:rPr lang="en-US" sz="1800" dirty="0" smtClean="0"/>
              <a:t>Button </a:t>
            </a:r>
            <a:r>
              <a:rPr lang="en-US" sz="1800" dirty="0" err="1" smtClean="0"/>
              <a:t>buttonPlay</a:t>
            </a:r>
            <a:r>
              <a:rPr lang="en-US" sz="1800" dirty="0" smtClean="0"/>
              <a:t> = (Button)</a:t>
            </a:r>
            <a:r>
              <a:rPr lang="en-US" sz="1800" dirty="0" err="1" smtClean="0"/>
              <a:t>findViewById</a:t>
            </a:r>
            <a:r>
              <a:rPr lang="en-US" sz="1800" dirty="0" smtClean="0"/>
              <a:t>(</a:t>
            </a:r>
            <a:r>
              <a:rPr lang="en-US" sz="1800" dirty="0" err="1" smtClean="0"/>
              <a:t>R.id.</a:t>
            </a:r>
            <a:r>
              <a:rPr lang="en-US" sz="1800" i="1" dirty="0" err="1" smtClean="0"/>
              <a:t>playSound</a:t>
            </a:r>
            <a:r>
              <a:rPr lang="en-US" sz="1800" i="1" dirty="0" smtClean="0"/>
              <a:t>);</a:t>
            </a:r>
          </a:p>
          <a:p>
            <a:pPr>
              <a:buNone/>
            </a:pPr>
            <a:r>
              <a:rPr lang="en-US" sz="1800" dirty="0" err="1" smtClean="0"/>
              <a:t>buttonPlay.setOnClickListener</a:t>
            </a:r>
            <a:r>
              <a:rPr lang="en-US" sz="1800" dirty="0" smtClean="0"/>
              <a:t>(</a:t>
            </a:r>
            <a:r>
              <a:rPr lang="en-US" sz="1800" dirty="0" err="1" smtClean="0"/>
              <a:t>buttonPlayOnClickListener</a:t>
            </a:r>
            <a:r>
              <a:rPr lang="en-US" sz="1800" dirty="0" smtClean="0"/>
              <a:t>);</a:t>
            </a:r>
            <a:endParaRPr lang="en-US" sz="1800" dirty="0"/>
          </a:p>
        </p:txBody>
      </p:sp>
      <p:sp>
        <p:nvSpPr>
          <p:cNvPr id="5" name="Rounded Rectangle 4"/>
          <p:cNvSpPr/>
          <p:nvPr/>
        </p:nvSpPr>
        <p:spPr>
          <a:xfrm>
            <a:off x="914400" y="4038600"/>
            <a:ext cx="1828800" cy="22098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1175028" y="4038600"/>
            <a:ext cx="1415772" cy="369332"/>
          </a:xfrm>
          <a:prstGeom prst="rect">
            <a:avLst/>
          </a:prstGeom>
          <a:noFill/>
        </p:spPr>
        <p:txBody>
          <a:bodyPr wrap="none" rtlCol="0">
            <a:spAutoFit/>
          </a:bodyPr>
          <a:lstStyle/>
          <a:p>
            <a:r>
              <a:rPr lang="en-US" dirty="0" err="1" smtClean="0"/>
              <a:t>MainActivity</a:t>
            </a:r>
            <a:endParaRPr lang="en-US" dirty="0"/>
          </a:p>
        </p:txBody>
      </p:sp>
      <p:sp>
        <p:nvSpPr>
          <p:cNvPr id="7" name="Rounded Rectangle 6"/>
          <p:cNvSpPr/>
          <p:nvPr/>
        </p:nvSpPr>
        <p:spPr>
          <a:xfrm>
            <a:off x="3962400" y="4076700"/>
            <a:ext cx="1828800" cy="521732"/>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err="1" smtClean="0"/>
              <a:t>SoundPool</a:t>
            </a:r>
            <a:endParaRPr lang="en-US" dirty="0"/>
          </a:p>
        </p:txBody>
      </p:sp>
      <p:sp>
        <p:nvSpPr>
          <p:cNvPr id="8" name="Flowchart: Decision 7"/>
          <p:cNvSpPr/>
          <p:nvPr/>
        </p:nvSpPr>
        <p:spPr>
          <a:xfrm>
            <a:off x="2743200" y="4267200"/>
            <a:ext cx="381000" cy="140732"/>
          </a:xfrm>
          <a:prstGeom prst="flowChartDecisi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0" name="Straight Connector 9"/>
          <p:cNvCxnSpPr>
            <a:stCxn id="8" idx="3"/>
            <a:endCxn id="7" idx="1"/>
          </p:cNvCxnSpPr>
          <p:nvPr/>
        </p:nvCxnSpPr>
        <p:spPr>
          <a:xfrm>
            <a:off x="3124200" y="4337566"/>
            <a:ext cx="838200" cy="0"/>
          </a:xfrm>
          <a:prstGeom prst="line">
            <a:avLst/>
          </a:prstGeom>
        </p:spPr>
        <p:style>
          <a:lnRef idx="2">
            <a:schemeClr val="accent1"/>
          </a:lnRef>
          <a:fillRef idx="0">
            <a:schemeClr val="accent1"/>
          </a:fillRef>
          <a:effectRef idx="1">
            <a:schemeClr val="accent1"/>
          </a:effectRef>
          <a:fontRef idx="minor">
            <a:schemeClr val="tx1"/>
          </a:fontRef>
        </p:style>
      </p:cxnSp>
      <p:sp>
        <p:nvSpPr>
          <p:cNvPr id="13" name="Rounded Rectangle 12"/>
          <p:cNvSpPr/>
          <p:nvPr/>
        </p:nvSpPr>
        <p:spPr>
          <a:xfrm>
            <a:off x="3962400" y="4750832"/>
            <a:ext cx="1828800" cy="521732"/>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err="1" smtClean="0"/>
              <a:t>HashMap</a:t>
            </a:r>
            <a:endParaRPr lang="en-US" dirty="0"/>
          </a:p>
        </p:txBody>
      </p:sp>
      <p:sp>
        <p:nvSpPr>
          <p:cNvPr id="14" name="Flowchart: Decision 13"/>
          <p:cNvSpPr/>
          <p:nvPr/>
        </p:nvSpPr>
        <p:spPr>
          <a:xfrm>
            <a:off x="2743200" y="4941332"/>
            <a:ext cx="381000" cy="140732"/>
          </a:xfrm>
          <a:prstGeom prst="flowChartDecisi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5" name="Straight Connector 14"/>
          <p:cNvCxnSpPr>
            <a:stCxn id="14" idx="3"/>
            <a:endCxn id="13" idx="1"/>
          </p:cNvCxnSpPr>
          <p:nvPr/>
        </p:nvCxnSpPr>
        <p:spPr>
          <a:xfrm>
            <a:off x="3124200" y="5011698"/>
            <a:ext cx="838200" cy="0"/>
          </a:xfrm>
          <a:prstGeom prst="line">
            <a:avLst/>
          </a:prstGeom>
        </p:spPr>
        <p:style>
          <a:lnRef idx="2">
            <a:schemeClr val="accent1"/>
          </a:lnRef>
          <a:fillRef idx="0">
            <a:schemeClr val="accent1"/>
          </a:fillRef>
          <a:effectRef idx="1">
            <a:schemeClr val="accent1"/>
          </a:effectRef>
          <a:fontRef idx="minor">
            <a:schemeClr val="tx1"/>
          </a:fontRef>
        </p:style>
      </p:cxnSp>
      <p:sp>
        <p:nvSpPr>
          <p:cNvPr id="17" name="Rounded Rectangle 16"/>
          <p:cNvSpPr/>
          <p:nvPr/>
        </p:nvSpPr>
        <p:spPr>
          <a:xfrm>
            <a:off x="3962400" y="5486400"/>
            <a:ext cx="1828800" cy="521732"/>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Button</a:t>
            </a:r>
            <a:endParaRPr lang="en-US" dirty="0"/>
          </a:p>
        </p:txBody>
      </p:sp>
      <p:sp>
        <p:nvSpPr>
          <p:cNvPr id="18" name="Flowchart: Decision 17"/>
          <p:cNvSpPr/>
          <p:nvPr/>
        </p:nvSpPr>
        <p:spPr>
          <a:xfrm>
            <a:off x="2743200" y="5676900"/>
            <a:ext cx="381000" cy="140732"/>
          </a:xfrm>
          <a:prstGeom prst="flowChartDecision">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9" name="Straight Connector 18"/>
          <p:cNvCxnSpPr>
            <a:stCxn id="18" idx="3"/>
            <a:endCxn id="17" idx="1"/>
          </p:cNvCxnSpPr>
          <p:nvPr/>
        </p:nvCxnSpPr>
        <p:spPr>
          <a:xfrm>
            <a:off x="3124200" y="5747266"/>
            <a:ext cx="838200" cy="0"/>
          </a:xfrm>
          <a:prstGeom prst="line">
            <a:avLst/>
          </a:prstGeom>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AndroidManifest.xml</a:t>
            </a:r>
            <a:endParaRPr lang="en-US" dirty="0"/>
          </a:p>
        </p:txBody>
      </p:sp>
      <p:sp>
        <p:nvSpPr>
          <p:cNvPr id="3" name="Content Placeholder 2"/>
          <p:cNvSpPr>
            <a:spLocks noGrp="1"/>
          </p:cNvSpPr>
          <p:nvPr>
            <p:ph idx="1"/>
          </p:nvPr>
        </p:nvSpPr>
        <p:spPr/>
        <p:txBody>
          <a:bodyPr/>
          <a:lstStyle/>
          <a:p>
            <a:r>
              <a:rPr lang="en-US" sz="1800" dirty="0" smtClean="0"/>
              <a:t>When you look at </a:t>
            </a:r>
            <a:r>
              <a:rPr lang="en-US" sz="1800" dirty="0" err="1" smtClean="0"/>
              <a:t>MainActivity</a:t>
            </a:r>
            <a:r>
              <a:rPr lang="en-US" sz="1800" dirty="0" smtClean="0"/>
              <a:t> there is no sequential </a:t>
            </a:r>
            <a:r>
              <a:rPr lang="en-US" sz="1800" dirty="0" smtClean="0"/>
              <a:t>logic above Activity</a:t>
            </a:r>
            <a:endParaRPr lang="en-US" sz="1800" dirty="0" smtClean="0"/>
          </a:p>
          <a:p>
            <a:r>
              <a:rPr lang="en-US" sz="1800" dirty="0" smtClean="0"/>
              <a:t>There are additional files of instructions generated by the framework tools.</a:t>
            </a:r>
          </a:p>
          <a:p>
            <a:r>
              <a:rPr lang="en-US" sz="1600" dirty="0" smtClean="0"/>
              <a:t> &lt;application</a:t>
            </a:r>
          </a:p>
          <a:p>
            <a:r>
              <a:rPr lang="en-US" sz="1600" dirty="0" smtClean="0"/>
              <a:t>        </a:t>
            </a:r>
            <a:r>
              <a:rPr lang="en-US" sz="1600" dirty="0" err="1" smtClean="0"/>
              <a:t>android:icon</a:t>
            </a:r>
            <a:r>
              <a:rPr lang="en-US" sz="1600" dirty="0" smtClean="0"/>
              <a:t>=</a:t>
            </a:r>
            <a:r>
              <a:rPr lang="en-US" sz="1600" i="1" dirty="0" smtClean="0"/>
              <a:t>"@</a:t>
            </a:r>
            <a:r>
              <a:rPr lang="en-US" sz="1600" i="1" dirty="0" err="1" smtClean="0"/>
              <a:t>drawable</a:t>
            </a:r>
            <a:r>
              <a:rPr lang="en-US" sz="1600" i="1" dirty="0" smtClean="0"/>
              <a:t>/</a:t>
            </a:r>
            <a:r>
              <a:rPr lang="en-US" sz="1600" i="1" dirty="0" err="1" smtClean="0"/>
              <a:t>ic_launcher</a:t>
            </a:r>
            <a:r>
              <a:rPr lang="en-US" sz="1600" i="1" dirty="0" smtClean="0"/>
              <a:t>"</a:t>
            </a:r>
          </a:p>
          <a:p>
            <a:r>
              <a:rPr lang="en-US" sz="1600" dirty="0" smtClean="0"/>
              <a:t>        </a:t>
            </a:r>
            <a:r>
              <a:rPr lang="en-US" sz="1600" dirty="0" err="1" smtClean="0"/>
              <a:t>android:label</a:t>
            </a:r>
            <a:r>
              <a:rPr lang="en-US" sz="1600" dirty="0" smtClean="0"/>
              <a:t>=</a:t>
            </a:r>
            <a:r>
              <a:rPr lang="en-US" sz="1600" i="1" dirty="0" smtClean="0"/>
              <a:t>"@string/</a:t>
            </a:r>
            <a:r>
              <a:rPr lang="en-US" sz="1600" i="1" dirty="0" err="1" smtClean="0"/>
              <a:t>app_name</a:t>
            </a:r>
            <a:r>
              <a:rPr lang="en-US" sz="1600" i="1" dirty="0" smtClean="0"/>
              <a:t>"</a:t>
            </a:r>
          </a:p>
          <a:p>
            <a:r>
              <a:rPr lang="en-US" sz="1600" dirty="0" smtClean="0"/>
              <a:t>        </a:t>
            </a:r>
            <a:r>
              <a:rPr lang="en-US" sz="1600" dirty="0" err="1" smtClean="0"/>
              <a:t>android:theme</a:t>
            </a:r>
            <a:r>
              <a:rPr lang="en-US" sz="1600" dirty="0" smtClean="0"/>
              <a:t>=</a:t>
            </a:r>
            <a:r>
              <a:rPr lang="en-US" sz="1600" i="1" dirty="0" smtClean="0"/>
              <a:t>"@style/</a:t>
            </a:r>
            <a:r>
              <a:rPr lang="en-US" sz="1600" i="1" dirty="0" err="1" smtClean="0"/>
              <a:t>AppTheme</a:t>
            </a:r>
            <a:r>
              <a:rPr lang="en-US" sz="1600" i="1" dirty="0" smtClean="0"/>
              <a:t>" &gt;</a:t>
            </a:r>
          </a:p>
          <a:p>
            <a:r>
              <a:rPr lang="en-US" sz="1600" dirty="0" smtClean="0"/>
              <a:t>        &lt;activity</a:t>
            </a:r>
          </a:p>
          <a:p>
            <a:r>
              <a:rPr lang="en-US" sz="1600" dirty="0" smtClean="0"/>
              <a:t>            </a:t>
            </a:r>
            <a:r>
              <a:rPr lang="en-US" sz="1600" dirty="0" err="1" smtClean="0"/>
              <a:t>android:name</a:t>
            </a:r>
            <a:r>
              <a:rPr lang="en-US" sz="1600" dirty="0" smtClean="0"/>
              <a:t>=</a:t>
            </a:r>
            <a:r>
              <a:rPr lang="en-US" sz="1600" i="1" dirty="0" smtClean="0"/>
              <a:t>".</a:t>
            </a:r>
            <a:r>
              <a:rPr lang="en-US" sz="1600" i="1" dirty="0" err="1" smtClean="0"/>
              <a:t>MainActivity</a:t>
            </a:r>
            <a:r>
              <a:rPr lang="en-US" sz="1600" i="1" dirty="0" smtClean="0"/>
              <a:t>"</a:t>
            </a:r>
          </a:p>
          <a:p>
            <a:r>
              <a:rPr lang="en-US" sz="1600" dirty="0" smtClean="0"/>
              <a:t>            </a:t>
            </a:r>
            <a:r>
              <a:rPr lang="en-US" sz="1600" dirty="0" err="1" smtClean="0"/>
              <a:t>android:label</a:t>
            </a:r>
            <a:r>
              <a:rPr lang="en-US" sz="1600" dirty="0" smtClean="0"/>
              <a:t>=</a:t>
            </a:r>
            <a:r>
              <a:rPr lang="en-US" sz="1600" i="1" dirty="0" smtClean="0"/>
              <a:t>"@string/</a:t>
            </a:r>
            <a:r>
              <a:rPr lang="en-US" sz="1600" i="1" dirty="0" err="1" smtClean="0"/>
              <a:t>title_activity_main</a:t>
            </a:r>
            <a:r>
              <a:rPr lang="en-US" sz="1600" i="1" dirty="0" smtClean="0"/>
              <a:t>" &gt;</a:t>
            </a:r>
          </a:p>
          <a:p>
            <a:r>
              <a:rPr lang="en-US" sz="1600" dirty="0" smtClean="0"/>
              <a:t>            &lt;intent-filter&gt;</a:t>
            </a:r>
          </a:p>
          <a:p>
            <a:r>
              <a:rPr lang="en-US" sz="1600" dirty="0" smtClean="0"/>
              <a:t>                &lt;action </a:t>
            </a:r>
            <a:r>
              <a:rPr lang="en-US" sz="1600" dirty="0" err="1" smtClean="0"/>
              <a:t>android:name</a:t>
            </a:r>
            <a:r>
              <a:rPr lang="en-US" sz="1600" dirty="0" smtClean="0"/>
              <a:t>=</a:t>
            </a:r>
            <a:r>
              <a:rPr lang="en-US" sz="1600" i="1" dirty="0" smtClean="0"/>
              <a:t>"</a:t>
            </a:r>
            <a:r>
              <a:rPr lang="en-US" sz="1600" i="1" dirty="0" err="1" smtClean="0"/>
              <a:t>android.intent.action.MAIN</a:t>
            </a:r>
            <a:r>
              <a:rPr lang="en-US" sz="1600" i="1" dirty="0" smtClean="0"/>
              <a:t>" </a:t>
            </a:r>
            <a:r>
              <a:rPr lang="en-US" sz="1600" i="1" dirty="0" smtClean="0"/>
              <a:t>/&gt;</a:t>
            </a:r>
            <a:endParaRPr lang="en-US" sz="1600" dirty="0" smtClean="0"/>
          </a:p>
          <a:p>
            <a:r>
              <a:rPr lang="en-US" sz="1600" dirty="0" smtClean="0"/>
              <a:t>                &lt;category </a:t>
            </a:r>
            <a:r>
              <a:rPr lang="en-US" sz="1600" dirty="0" err="1" smtClean="0"/>
              <a:t>android:name</a:t>
            </a:r>
            <a:r>
              <a:rPr lang="en-US" sz="1600" dirty="0" smtClean="0"/>
              <a:t>=</a:t>
            </a:r>
            <a:r>
              <a:rPr lang="en-US" sz="1600" i="1" dirty="0" smtClean="0"/>
              <a:t>"</a:t>
            </a:r>
            <a:r>
              <a:rPr lang="en-US" sz="1600" i="1" dirty="0" err="1" smtClean="0"/>
              <a:t>android.intent.category.LAUNCHER</a:t>
            </a:r>
            <a:r>
              <a:rPr lang="en-US" sz="1600" i="1" dirty="0" smtClean="0"/>
              <a:t>" /&gt;</a:t>
            </a:r>
          </a:p>
          <a:p>
            <a:r>
              <a:rPr lang="en-US" sz="1600" dirty="0" smtClean="0"/>
              <a:t>            &lt;/intent-filter&gt;</a:t>
            </a:r>
          </a:p>
          <a:p>
            <a:r>
              <a:rPr lang="en-US" sz="1600" dirty="0" smtClean="0"/>
              <a:t>       </a:t>
            </a:r>
            <a:r>
              <a:rPr lang="en-US" sz="1600" dirty="0" smtClean="0"/>
              <a:t>&lt;/</a:t>
            </a:r>
            <a:r>
              <a:rPr lang="en-US" sz="1600" dirty="0" smtClean="0"/>
              <a:t>activity&gt;</a:t>
            </a:r>
          </a:p>
          <a:p>
            <a:r>
              <a:rPr lang="en-US" sz="1600" dirty="0" smtClean="0"/>
              <a:t>  </a:t>
            </a:r>
            <a:r>
              <a:rPr lang="en-US" sz="1600" dirty="0" smtClean="0"/>
              <a:t>&lt;/</a:t>
            </a:r>
            <a:r>
              <a:rPr lang="en-US" sz="1600" dirty="0" smtClean="0"/>
              <a:t>application&gt;</a:t>
            </a:r>
            <a:endParaRPr lang="en-US" sz="16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Changing an application</a:t>
            </a:r>
            <a:endParaRPr lang="en-US" dirty="0"/>
          </a:p>
        </p:txBody>
      </p:sp>
      <p:sp>
        <p:nvSpPr>
          <p:cNvPr id="3" name="Content Placeholder 2"/>
          <p:cNvSpPr>
            <a:spLocks noGrp="1"/>
          </p:cNvSpPr>
          <p:nvPr>
            <p:ph idx="1"/>
          </p:nvPr>
        </p:nvSpPr>
        <p:spPr/>
        <p:txBody>
          <a:bodyPr/>
          <a:lstStyle/>
          <a:p>
            <a:r>
              <a:rPr lang="en-US" sz="2400" dirty="0" smtClean="0"/>
              <a:t>Compiled </a:t>
            </a:r>
            <a:r>
              <a:rPr lang="en-US" sz="2400" dirty="0" err="1" smtClean="0"/>
              <a:t>vs</a:t>
            </a:r>
            <a:r>
              <a:rPr lang="en-US" sz="2400" dirty="0" smtClean="0"/>
              <a:t> interpreted</a:t>
            </a:r>
          </a:p>
          <a:p>
            <a:r>
              <a:rPr lang="en-US" sz="2400" dirty="0" smtClean="0"/>
              <a:t>Instructions </a:t>
            </a:r>
            <a:r>
              <a:rPr lang="en-US" sz="2400" dirty="0" err="1" smtClean="0"/>
              <a:t>vs</a:t>
            </a:r>
            <a:r>
              <a:rPr lang="en-US" sz="2400" dirty="0" smtClean="0"/>
              <a:t> data</a:t>
            </a:r>
            <a:endParaRPr lang="en-US" sz="2400" dirty="0" smtClean="0"/>
          </a:p>
          <a:p>
            <a:r>
              <a:rPr lang="en-US" sz="2400" dirty="0" smtClean="0"/>
              <a:t>Static/design </a:t>
            </a:r>
            <a:r>
              <a:rPr lang="en-US" sz="2400" dirty="0" smtClean="0"/>
              <a:t>time</a:t>
            </a:r>
          </a:p>
          <a:p>
            <a:pPr lvl="1"/>
            <a:r>
              <a:rPr lang="en-US" sz="2400" dirty="0" smtClean="0"/>
              <a:t>Modify code files</a:t>
            </a:r>
          </a:p>
          <a:p>
            <a:pPr lvl="1"/>
            <a:r>
              <a:rPr lang="en-US" sz="2400" dirty="0" smtClean="0"/>
              <a:t>Create manifest entries</a:t>
            </a:r>
          </a:p>
          <a:p>
            <a:r>
              <a:rPr lang="en-US" sz="2400" dirty="0" smtClean="0"/>
              <a:t>Static/ deployment time</a:t>
            </a:r>
          </a:p>
          <a:p>
            <a:pPr lvl="1"/>
            <a:r>
              <a:rPr lang="en-US" sz="2400" dirty="0" smtClean="0"/>
              <a:t>Change manifest rather than the logic</a:t>
            </a:r>
          </a:p>
          <a:p>
            <a:r>
              <a:rPr lang="en-US" sz="2400" dirty="0" smtClean="0"/>
              <a:t>Dynamic/run time</a:t>
            </a:r>
          </a:p>
          <a:p>
            <a:pPr lvl="1"/>
            <a:r>
              <a:rPr lang="en-US" sz="2400" dirty="0" smtClean="0"/>
              <a:t>Change data files </a:t>
            </a:r>
          </a:p>
          <a:p>
            <a:pPr lvl="1"/>
            <a:r>
              <a:rPr lang="en-US" sz="2400" dirty="0" smtClean="0"/>
              <a:t>Command line parameters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Tools to help visualize design</a:t>
            </a:r>
            <a:endParaRPr lang="en-US" dirty="0"/>
          </a:p>
        </p:txBody>
      </p:sp>
      <p:sp>
        <p:nvSpPr>
          <p:cNvPr id="3" name="Content Placeholder 2"/>
          <p:cNvSpPr>
            <a:spLocks noGrp="1"/>
          </p:cNvSpPr>
          <p:nvPr>
            <p:ph idx="1"/>
          </p:nvPr>
        </p:nvSpPr>
        <p:spPr>
          <a:xfrm>
            <a:off x="457200" y="1600201"/>
            <a:ext cx="8229600" cy="990600"/>
          </a:xfrm>
        </p:spPr>
        <p:txBody>
          <a:bodyPr/>
          <a:lstStyle/>
          <a:p>
            <a:r>
              <a:rPr lang="en-US" dirty="0" smtClean="0"/>
              <a:t>Modeling and storyboarding are two tools</a:t>
            </a:r>
            <a:endParaRPr lang="en-US" dirty="0"/>
          </a:p>
        </p:txBody>
      </p:sp>
      <p:pic>
        <p:nvPicPr>
          <p:cNvPr id="5" name="Picture 4" descr="model2.png"/>
          <p:cNvPicPr>
            <a:picLocks noChangeAspect="1"/>
          </p:cNvPicPr>
          <p:nvPr/>
        </p:nvPicPr>
        <p:blipFill>
          <a:blip r:embed="rId2"/>
          <a:stretch>
            <a:fillRect/>
          </a:stretch>
        </p:blipFill>
        <p:spPr>
          <a:xfrm>
            <a:off x="2791047" y="2590801"/>
            <a:ext cx="3561905" cy="2600000"/>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Storyboarding</a:t>
            </a:r>
            <a:endParaRPr lang="en-US" dirty="0"/>
          </a:p>
        </p:txBody>
      </p:sp>
      <p:sp>
        <p:nvSpPr>
          <p:cNvPr id="3" name="Content Placeholder 2"/>
          <p:cNvSpPr>
            <a:spLocks noGrp="1"/>
          </p:cNvSpPr>
          <p:nvPr>
            <p:ph idx="1"/>
          </p:nvPr>
        </p:nvSpPr>
        <p:spPr/>
        <p:txBody>
          <a:bodyPr/>
          <a:lstStyle/>
          <a:p>
            <a:r>
              <a:rPr lang="en-US" sz="1800" dirty="0" smtClean="0">
                <a:hlinkClick r:id="rId2"/>
              </a:rPr>
              <a:t>http://www.androiduipatterns.com/2012/06/emerging-ui-pattern-side-navigation.html</a:t>
            </a:r>
            <a:endParaRPr lang="en-US" sz="1800" dirty="0" smtClean="0"/>
          </a:p>
          <a:p>
            <a:r>
              <a:rPr lang="en-US" sz="1800" dirty="0" smtClean="0"/>
              <a:t>http://android.cyrilmottier.com/?p=658</a:t>
            </a:r>
            <a:endParaRPr lang="en-US" sz="1800" dirty="0"/>
          </a:p>
        </p:txBody>
      </p:sp>
      <p:pic>
        <p:nvPicPr>
          <p:cNvPr id="18434" name="Picture 2" descr="http://2.bp.blogspot.com/-jQV4sY8s4Cs/T9O5AU0YAsI/AAAAAAAAHfM/RJUS07dlbQw/s400/With+dashboard+%281%29.png"/>
          <p:cNvPicPr>
            <a:picLocks noChangeAspect="1" noChangeArrowheads="1"/>
          </p:cNvPicPr>
          <p:nvPr/>
        </p:nvPicPr>
        <p:blipFill>
          <a:blip r:embed="rId3"/>
          <a:srcRect/>
          <a:stretch>
            <a:fillRect/>
          </a:stretch>
        </p:blipFill>
        <p:spPr bwMode="auto">
          <a:xfrm>
            <a:off x="0" y="3276600"/>
            <a:ext cx="4775200" cy="3581400"/>
          </a:xfrm>
          <a:prstGeom prst="rect">
            <a:avLst/>
          </a:prstGeom>
          <a:noFill/>
        </p:spPr>
      </p:pic>
      <p:pic>
        <p:nvPicPr>
          <p:cNvPr id="18436" name="Picture 4" descr="http://1.bp.blogspot.com/-iUIpXZLGC1Y/T9O4nWBuWEI/AAAAAAAAHfE/0Edt4emaQj8/s400/With+side+nav.png"/>
          <p:cNvPicPr>
            <a:picLocks noChangeAspect="1" noChangeArrowheads="1"/>
          </p:cNvPicPr>
          <p:nvPr/>
        </p:nvPicPr>
        <p:blipFill>
          <a:blip r:embed="rId4"/>
          <a:srcRect/>
          <a:stretch>
            <a:fillRect/>
          </a:stretch>
        </p:blipFill>
        <p:spPr bwMode="auto">
          <a:xfrm>
            <a:off x="4663017" y="3268662"/>
            <a:ext cx="4480983" cy="3360737"/>
          </a:xfrm>
          <a:prstGeom prst="rect">
            <a:avLst/>
          </a:prstGeom>
          <a:noFill/>
        </p:spPr>
      </p:pic>
      <p:sp>
        <p:nvSpPr>
          <p:cNvPr id="6" name="TextBox 5"/>
          <p:cNvSpPr txBox="1"/>
          <p:nvPr/>
        </p:nvSpPr>
        <p:spPr>
          <a:xfrm>
            <a:off x="4663017" y="4800600"/>
            <a:ext cx="530915" cy="369332"/>
          </a:xfrm>
          <a:prstGeom prst="rect">
            <a:avLst/>
          </a:prstGeom>
          <a:noFill/>
        </p:spPr>
        <p:txBody>
          <a:bodyPr wrap="none" rtlCol="0">
            <a:spAutoFit/>
          </a:bodyPr>
          <a:lstStyle/>
          <a:p>
            <a:r>
              <a:rPr lang="en-US" dirty="0" smtClean="0"/>
              <a:t>OR</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Facebook</a:t>
            </a:r>
            <a:endParaRPr lang="en-US" dirty="0"/>
          </a:p>
        </p:txBody>
      </p:sp>
      <p:sp>
        <p:nvSpPr>
          <p:cNvPr id="3" name="Content Placeholder 2"/>
          <p:cNvSpPr>
            <a:spLocks noGrp="1"/>
          </p:cNvSpPr>
          <p:nvPr>
            <p:ph idx="1"/>
          </p:nvPr>
        </p:nvSpPr>
        <p:spPr/>
        <p:txBody>
          <a:bodyPr/>
          <a:lstStyle/>
          <a:p>
            <a:r>
              <a:rPr lang="en-US" dirty="0" smtClean="0"/>
              <a:t>Open </a:t>
            </a:r>
            <a:r>
              <a:rPr lang="en-US" dirty="0" smtClean="0"/>
              <a:t>Graph – a basic architectural element for </a:t>
            </a:r>
            <a:r>
              <a:rPr lang="en-US" dirty="0" err="1" smtClean="0"/>
              <a:t>Facebook</a:t>
            </a:r>
            <a:r>
              <a:rPr lang="en-US" dirty="0" smtClean="0"/>
              <a:t> data</a:t>
            </a:r>
            <a:endParaRPr lang="en-US" dirty="0" smtClean="0"/>
          </a:p>
          <a:p>
            <a:r>
              <a:rPr lang="en-US" dirty="0" smtClean="0"/>
              <a:t>Fragment – a particular construct for defining a partial method</a:t>
            </a:r>
          </a:p>
          <a:p>
            <a:r>
              <a:rPr lang="en-US" dirty="0" smtClean="0">
                <a:hlinkClick r:id="rId2"/>
              </a:rPr>
              <a:t>https://developers.facebook.com/docs/getting-started/facebook-sdk-for-android/3.0/</a:t>
            </a:r>
            <a:endParaRPr lang="en-US" dirty="0" smtClean="0"/>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RescueMe</a:t>
            </a:r>
            <a:endParaRPr lang="en-US" dirty="0"/>
          </a:p>
        </p:txBody>
      </p:sp>
      <p:sp>
        <p:nvSpPr>
          <p:cNvPr id="3" name="Content Placeholder 2"/>
          <p:cNvSpPr>
            <a:spLocks noGrp="1"/>
          </p:cNvSpPr>
          <p:nvPr>
            <p:ph idx="1"/>
          </p:nvPr>
        </p:nvSpPr>
        <p:spPr/>
        <p:txBody>
          <a:bodyPr/>
          <a:lstStyle/>
          <a:p>
            <a:r>
              <a:rPr lang="en-US" dirty="0" smtClean="0"/>
              <a:t>One button operation to ensure speed</a:t>
            </a:r>
          </a:p>
          <a:p>
            <a:r>
              <a:rPr lang="en-US" dirty="0" smtClean="0"/>
              <a:t>No data entry – can’t think in an emergency</a:t>
            </a:r>
          </a:p>
          <a:p>
            <a:pPr lvl="1"/>
            <a:r>
              <a:rPr lang="en-US" dirty="0" err="1" smtClean="0"/>
              <a:t>Config</a:t>
            </a:r>
            <a:r>
              <a:rPr lang="en-US" dirty="0" smtClean="0"/>
              <a:t> file – holds logins for broadcasting messages; </a:t>
            </a:r>
            <a:r>
              <a:rPr lang="en-US" dirty="0" err="1" smtClean="0"/>
              <a:t>Facebook</a:t>
            </a:r>
            <a:r>
              <a:rPr lang="en-US" dirty="0" smtClean="0"/>
              <a:t> login, </a:t>
            </a:r>
            <a:r>
              <a:rPr lang="en-US" dirty="0" smtClean="0"/>
              <a:t>etc</a:t>
            </a:r>
          </a:p>
          <a:p>
            <a:r>
              <a:rPr lang="en-US" dirty="0" smtClean="0"/>
              <a:t>Alert both local and distributed </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a:t>
            </a:r>
            <a:endParaRPr lang="en-US" dirty="0"/>
          </a:p>
        </p:txBody>
      </p:sp>
      <p:sp>
        <p:nvSpPr>
          <p:cNvPr id="3" name="Content Placeholder 2"/>
          <p:cNvSpPr>
            <a:spLocks noGrp="1"/>
          </p:cNvSpPr>
          <p:nvPr>
            <p:ph idx="1"/>
          </p:nvPr>
        </p:nvSpPr>
        <p:spPr/>
        <p:txBody>
          <a:bodyPr/>
          <a:lstStyle/>
          <a:p>
            <a:r>
              <a:rPr lang="en-US" dirty="0" smtClean="0"/>
              <a:t>Which language?</a:t>
            </a:r>
          </a:p>
          <a:p>
            <a:r>
              <a:rPr lang="en-US" dirty="0" smtClean="0"/>
              <a:t>Java</a:t>
            </a:r>
          </a:p>
          <a:p>
            <a:r>
              <a:rPr lang="en-US" dirty="0" smtClean="0"/>
              <a:t>PHP</a:t>
            </a:r>
          </a:p>
          <a:p>
            <a:r>
              <a:rPr lang="en-US" dirty="0" smtClean="0"/>
              <a:t>C++</a:t>
            </a:r>
          </a:p>
          <a:p>
            <a:r>
              <a:rPr lang="en-US" dirty="0" smtClean="0"/>
              <a:t>What are the characteristics that are important?</a:t>
            </a:r>
          </a:p>
          <a:p>
            <a:r>
              <a:rPr lang="en-US" dirty="0" smtClean="0"/>
              <a:t>Are the qualities difficult to achieve?</a:t>
            </a:r>
          </a:p>
          <a:p>
            <a:r>
              <a:rPr lang="en-US" dirty="0" smtClean="0"/>
              <a:t>If you have an SDK then you must be compatible.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MVC</a:t>
            </a:r>
            <a:endParaRPr lang="en-US" dirty="0"/>
          </a:p>
        </p:txBody>
      </p:sp>
      <p:sp>
        <p:nvSpPr>
          <p:cNvPr id="3" name="Content Placeholder 2"/>
          <p:cNvSpPr>
            <a:spLocks noGrp="1"/>
          </p:cNvSpPr>
          <p:nvPr>
            <p:ph idx="1"/>
          </p:nvPr>
        </p:nvSpPr>
        <p:spPr/>
        <p:txBody>
          <a:bodyPr/>
          <a:lstStyle/>
          <a:p>
            <a:r>
              <a:rPr lang="en-US" dirty="0" smtClean="0"/>
              <a:t>How do we design the controller?</a:t>
            </a:r>
          </a:p>
          <a:p>
            <a:r>
              <a:rPr lang="en-US" dirty="0" smtClean="0"/>
              <a:t>The major element type is an “event”</a:t>
            </a:r>
          </a:p>
          <a:p>
            <a:r>
              <a:rPr lang="en-US" dirty="0" smtClean="0"/>
              <a:t>The explicit logic for events is not sequential</a:t>
            </a:r>
          </a:p>
          <a:p>
            <a:r>
              <a:rPr lang="en-US" dirty="0" smtClean="0"/>
              <a:t>What patterns do we have that handle this?</a:t>
            </a:r>
          </a:p>
          <a:p>
            <a:r>
              <a:rPr lang="en-US" dirty="0" smtClean="0"/>
              <a:t>“Event handler” is a pattern for asynchronous communication.</a:t>
            </a:r>
          </a:p>
          <a:p>
            <a:r>
              <a:rPr lang="en-US" dirty="0" smtClean="0"/>
              <a:t>So break down the controller into some event handlers. One per </a:t>
            </a:r>
            <a:r>
              <a:rPr lang="en-US" dirty="0" smtClean="0"/>
              <a:t>event type </a:t>
            </a:r>
            <a:r>
              <a:rPr lang="en-US" dirty="0" smtClean="0"/>
              <a:t>that it </a:t>
            </a:r>
            <a:r>
              <a:rPr lang="en-US" dirty="0" smtClean="0"/>
              <a:t>must be able to</a:t>
            </a:r>
            <a:r>
              <a:rPr lang="en-US" dirty="0" smtClean="0"/>
              <a:t> </a:t>
            </a:r>
            <a:r>
              <a:rPr lang="en-US" dirty="0" smtClean="0"/>
              <a:t>receive.</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hlinkClick r:id="rId2"/>
              </a:rPr>
              <a:t>http://</a:t>
            </a:r>
            <a:r>
              <a:rPr lang="en-US" dirty="0" smtClean="0">
                <a:hlinkClick r:id="rId2"/>
              </a:rPr>
              <a:t>arxiv.org/ftp/arxiv/papers/1008/1008.3434.pdf</a:t>
            </a:r>
            <a:endParaRPr lang="en-US" dirty="0" smtClean="0"/>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a:t>
            </a:r>
            <a:endParaRPr lang="en-US" dirty="0"/>
          </a:p>
        </p:txBody>
      </p:sp>
      <p:sp>
        <p:nvSpPr>
          <p:cNvPr id="3" name="Content Placeholder 2"/>
          <p:cNvSpPr>
            <a:spLocks noGrp="1"/>
          </p:cNvSpPr>
          <p:nvPr>
            <p:ph idx="1"/>
          </p:nvPr>
        </p:nvSpPr>
        <p:spPr/>
        <p:txBody>
          <a:bodyPr/>
          <a:lstStyle/>
          <a:p>
            <a:r>
              <a:rPr lang="en-US" dirty="0" smtClean="0"/>
              <a:t>Who will be doing the programming?</a:t>
            </a:r>
          </a:p>
          <a:p>
            <a:r>
              <a:rPr lang="en-US" dirty="0" smtClean="0"/>
              <a:t>What is the execution environment?</a:t>
            </a:r>
          </a:p>
          <a:p>
            <a:r>
              <a:rPr lang="en-US" dirty="0" smtClean="0"/>
              <a:t>Strong typing </a:t>
            </a:r>
            <a:r>
              <a:rPr lang="en-US" dirty="0" err="1" smtClean="0"/>
              <a:t>vs</a:t>
            </a:r>
            <a:r>
              <a:rPr lang="en-US" dirty="0" smtClean="0"/>
              <a:t> weak typing</a:t>
            </a:r>
          </a:p>
          <a:p>
            <a:r>
              <a:rPr lang="en-US" dirty="0" smtClean="0"/>
              <a:t>Deployment approach – classes, jars, executables, etc</a:t>
            </a:r>
          </a:p>
          <a:p>
            <a:r>
              <a:rPr lang="en-US" dirty="0" smtClean="0"/>
              <a:t>Expressiveness</a:t>
            </a:r>
          </a:p>
          <a:p>
            <a:endParaRPr lang="en-US" dirty="0" smtClean="0"/>
          </a:p>
          <a:p>
            <a:endParaRPr lang="en-US" dirty="0" smtClean="0"/>
          </a:p>
          <a:p>
            <a:endParaRPr lang="en-US" dirty="0" smtClean="0"/>
          </a:p>
          <a:p>
            <a:endParaRPr lang="en-US" dirty="0" smtClean="0"/>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a:t>
            </a:r>
            <a:endParaRPr lang="en-US" dirty="0"/>
          </a:p>
        </p:txBody>
      </p:sp>
      <p:sp>
        <p:nvSpPr>
          <p:cNvPr id="3" name="Content Placeholder 2"/>
          <p:cNvSpPr>
            <a:spLocks noGrp="1"/>
          </p:cNvSpPr>
          <p:nvPr>
            <p:ph idx="1"/>
          </p:nvPr>
        </p:nvSpPr>
        <p:spPr/>
        <p:txBody>
          <a:bodyPr/>
          <a:lstStyle/>
          <a:p>
            <a:r>
              <a:rPr lang="en-US" sz="2800" dirty="0" smtClean="0"/>
              <a:t>Polish the design</a:t>
            </a:r>
          </a:p>
          <a:p>
            <a:r>
              <a:rPr lang="en-US" sz="2800" dirty="0" smtClean="0"/>
              <a:t>Begin a systematic implementation.</a:t>
            </a:r>
          </a:p>
          <a:p>
            <a:r>
              <a:rPr lang="en-US" sz="2800" dirty="0" smtClean="0"/>
              <a:t>Create a repository for the team’s code using SVN. Submit screen shots. Subversion.apache.org</a:t>
            </a:r>
          </a:p>
          <a:p>
            <a:r>
              <a:rPr lang="en-US" sz="2800" dirty="0" smtClean="0"/>
              <a:t>Identify language idioms used in the Android SDK and other Android applications.</a:t>
            </a:r>
          </a:p>
          <a:p>
            <a:r>
              <a:rPr lang="en-US" sz="2800" dirty="0" smtClean="0"/>
              <a:t>Document these idioms and explain what design elements each idiom corresponds to. Submit a word </a:t>
            </a:r>
            <a:r>
              <a:rPr lang="en-US" sz="2800" dirty="0" err="1" smtClean="0"/>
              <a:t>docx</a:t>
            </a:r>
            <a:r>
              <a:rPr lang="en-US" sz="2800" dirty="0" smtClean="0"/>
              <a:t>.</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MVC - 2</a:t>
            </a:r>
            <a:endParaRPr lang="en-US" dirty="0"/>
          </a:p>
        </p:txBody>
      </p:sp>
      <p:sp>
        <p:nvSpPr>
          <p:cNvPr id="3" name="Content Placeholder 2"/>
          <p:cNvSpPr>
            <a:spLocks noGrp="1"/>
          </p:cNvSpPr>
          <p:nvPr>
            <p:ph idx="1"/>
          </p:nvPr>
        </p:nvSpPr>
        <p:spPr/>
        <p:txBody>
          <a:bodyPr/>
          <a:lstStyle/>
          <a:p>
            <a:r>
              <a:rPr lang="en-US" sz="2800" dirty="0" smtClean="0"/>
              <a:t>The controller now has a set of event handlers</a:t>
            </a:r>
          </a:p>
          <a:p>
            <a:r>
              <a:rPr lang="en-US" sz="2800" dirty="0" smtClean="0"/>
              <a:t>Each handler invokes a specific method in either M, V, or C</a:t>
            </a:r>
          </a:p>
          <a:p>
            <a:r>
              <a:rPr lang="en-US" sz="2800" dirty="0" smtClean="0"/>
              <a:t>So the outputs of the controller design are messages to M and V, which were already recognized at a high level in the pattern</a:t>
            </a:r>
            <a:r>
              <a:rPr lang="en-US" sz="2800" dirty="0" smtClean="0"/>
              <a:t>.</a:t>
            </a:r>
          </a:p>
          <a:p>
            <a:r>
              <a:rPr lang="en-US" sz="2800" dirty="0" smtClean="0"/>
              <a:t>The controller talks to M and V but they do not talk to C.</a:t>
            </a:r>
            <a:endParaRPr lang="en-US" sz="2800" dirty="0" smtClean="0"/>
          </a:p>
          <a:p>
            <a:r>
              <a:rPr lang="en-US" sz="2800" dirty="0" smtClean="0"/>
              <a:t> Then we move on to M or V and decompose each of those.</a:t>
            </a:r>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MVC-3</a:t>
            </a:r>
            <a:endParaRPr lang="en-US" dirty="0"/>
          </a:p>
        </p:txBody>
      </p:sp>
      <p:sp>
        <p:nvSpPr>
          <p:cNvPr id="3" name="Content Placeholder 2"/>
          <p:cNvSpPr>
            <a:spLocks noGrp="1"/>
          </p:cNvSpPr>
          <p:nvPr>
            <p:ph idx="1"/>
          </p:nvPr>
        </p:nvSpPr>
        <p:spPr/>
        <p:txBody>
          <a:bodyPr/>
          <a:lstStyle/>
          <a:p>
            <a:r>
              <a:rPr lang="en-US" sz="2400" dirty="0" smtClean="0"/>
              <a:t>At the same time that we are dividing up behavior, we should be dividing up data.</a:t>
            </a:r>
          </a:p>
          <a:p>
            <a:r>
              <a:rPr lang="en-US" sz="2400" dirty="0" smtClean="0"/>
              <a:t>One drives the other.</a:t>
            </a:r>
          </a:p>
          <a:p>
            <a:r>
              <a:rPr lang="en-US" sz="2400" dirty="0" smtClean="0"/>
              <a:t>MVC has two main groups of data: events and the content being managed by the program.</a:t>
            </a:r>
          </a:p>
          <a:p>
            <a:r>
              <a:rPr lang="en-US" sz="2400" dirty="0" smtClean="0"/>
              <a:t>The controller is the source of events and the data associated with them (where was the mouse when it was clicked…)</a:t>
            </a:r>
          </a:p>
          <a:p>
            <a:r>
              <a:rPr lang="en-US" sz="2400" dirty="0" smtClean="0"/>
              <a:t>The model consumes the event data but stores content data such as software metrics that have been calculated.</a:t>
            </a:r>
          </a:p>
          <a:p>
            <a:r>
              <a:rPr lang="en-US" sz="2400" dirty="0" smtClean="0"/>
              <a:t>All of the data makes up the state of the model but much of the data may not be represented as </a:t>
            </a:r>
            <a:r>
              <a:rPr lang="en-US" sz="2400" dirty="0" err="1" smtClean="0"/>
              <a:t>stateful</a:t>
            </a:r>
            <a:r>
              <a:rPr lang="en-US" sz="2400" dirty="0" smtClean="0"/>
              <a:t>.</a:t>
            </a:r>
            <a:r>
              <a:rPr lang="en-US" sz="2400" dirty="0" smtClean="0"/>
              <a:t> </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MVC - 4</a:t>
            </a:r>
            <a:endParaRPr lang="en-US" dirty="0"/>
          </a:p>
        </p:txBody>
      </p:sp>
      <p:sp>
        <p:nvSpPr>
          <p:cNvPr id="3" name="Content Placeholder 2"/>
          <p:cNvSpPr>
            <a:spLocks noGrp="1"/>
          </p:cNvSpPr>
          <p:nvPr>
            <p:ph idx="1"/>
          </p:nvPr>
        </p:nvSpPr>
        <p:spPr/>
        <p:txBody>
          <a:bodyPr/>
          <a:lstStyle/>
          <a:p>
            <a:r>
              <a:rPr lang="en-US" sz="2400" dirty="0" smtClean="0"/>
              <a:t>A view retrieves some data from the model</a:t>
            </a:r>
          </a:p>
          <a:p>
            <a:r>
              <a:rPr lang="en-US" sz="2400" dirty="0" smtClean="0"/>
              <a:t>But this data usually will just be displayed as retrieved </a:t>
            </a:r>
          </a:p>
          <a:p>
            <a:r>
              <a:rPr lang="en-US" sz="2400" dirty="0" smtClean="0"/>
              <a:t>The model may munch the data and produce new data, like summaries</a:t>
            </a:r>
          </a:p>
          <a:p>
            <a:r>
              <a:rPr lang="en-US" sz="2400" dirty="0" smtClean="0"/>
              <a:t> The design of the model will be the most complex</a:t>
            </a:r>
            <a:endParaRPr lang="en-US" sz="2400" dirty="0" smtClean="0"/>
          </a:p>
          <a:p>
            <a:r>
              <a:rPr lang="en-US" sz="2400" dirty="0" smtClean="0"/>
              <a:t>The model has algorithms for modifying data</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MVC-5</a:t>
            </a:r>
            <a:endParaRPr lang="en-US" dirty="0"/>
          </a:p>
        </p:txBody>
      </p:sp>
      <p:sp>
        <p:nvSpPr>
          <p:cNvPr id="3" name="Content Placeholder 2"/>
          <p:cNvSpPr>
            <a:spLocks noGrp="1"/>
          </p:cNvSpPr>
          <p:nvPr>
            <p:ph idx="1"/>
          </p:nvPr>
        </p:nvSpPr>
        <p:spPr/>
        <p:txBody>
          <a:bodyPr/>
          <a:lstStyle/>
          <a:p>
            <a:r>
              <a:rPr lang="en-US" dirty="0" smtClean="0"/>
              <a:t>Consider the state of the entire phone</a:t>
            </a:r>
          </a:p>
          <a:p>
            <a:r>
              <a:rPr lang="en-US" dirty="0" smtClean="0"/>
              <a:t>Many concurrent things happening</a:t>
            </a:r>
          </a:p>
          <a:p>
            <a:r>
              <a:rPr lang="en-US" dirty="0" smtClean="0"/>
              <a:t>Many interactions that must be controlled</a:t>
            </a:r>
          </a:p>
          <a:p>
            <a:r>
              <a:rPr lang="en-US" dirty="0" smtClean="0"/>
              <a:t>Relate data to all workflows that will use it</a:t>
            </a:r>
          </a:p>
          <a:p>
            <a:r>
              <a:rPr lang="en-US" dirty="0" smtClean="0"/>
              <a:t>Synchronize at data writes</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 Together</a:t>
            </a:r>
            <a:endParaRPr lang="en-US" dirty="0"/>
          </a:p>
        </p:txBody>
      </p:sp>
      <p:sp>
        <p:nvSpPr>
          <p:cNvPr id="3" name="Content Placeholder 2"/>
          <p:cNvSpPr>
            <a:spLocks noGrp="1"/>
          </p:cNvSpPr>
          <p:nvPr>
            <p:ph idx="1"/>
          </p:nvPr>
        </p:nvSpPr>
        <p:spPr/>
        <p:txBody>
          <a:bodyPr/>
          <a:lstStyle/>
          <a:p>
            <a:r>
              <a:rPr lang="en-US" dirty="0" smtClean="0"/>
              <a:t>Behavior and data</a:t>
            </a:r>
          </a:p>
          <a:p>
            <a:r>
              <a:rPr lang="en-US" dirty="0" smtClean="0"/>
              <a:t>What behavior creates, modifies, moves, uses, deletes each data element?</a:t>
            </a:r>
          </a:p>
          <a:p>
            <a:r>
              <a:rPr lang="en-US" dirty="0" smtClean="0"/>
              <a:t>Use sequence diagrams and state machines.</a:t>
            </a:r>
          </a:p>
          <a:p>
            <a:r>
              <a:rPr lang="en-US" dirty="0" smtClean="0"/>
              <a:t>The transitions in the state machines are behaviors shown in the sequence diagrams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Now lets step back and look at design principles</a:t>
            </a:r>
          </a:p>
          <a:p>
            <a:r>
              <a:rPr lang="en-US" dirty="0" smtClean="0"/>
              <a:t>You need to have certain general design goals as background when you design a piece</a:t>
            </a:r>
          </a:p>
          <a:p>
            <a:endParaRPr lang="en-US" dirty="0"/>
          </a:p>
        </p:txBody>
      </p:sp>
    </p:spTree>
  </p:cSld>
  <p:clrMapOvr>
    <a:masterClrMapping/>
  </p:clrMapOvr>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5663</TotalTime>
  <Words>1449</Words>
  <Application>Microsoft Office PowerPoint</Application>
  <PresentationFormat>On-screen Show (4:3)</PresentationFormat>
  <Paragraphs>194</Paragraphs>
  <Slides>32</Slides>
  <Notes>1</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syse802Template</vt:lpstr>
      <vt:lpstr>CPSC 372</vt:lpstr>
      <vt:lpstr>Early life cycle</vt:lpstr>
      <vt:lpstr>MVC</vt:lpstr>
      <vt:lpstr>MVC - 2</vt:lpstr>
      <vt:lpstr>MVC-3</vt:lpstr>
      <vt:lpstr>MVC - 4</vt:lpstr>
      <vt:lpstr>MVC-5</vt:lpstr>
      <vt:lpstr>All Together</vt:lpstr>
      <vt:lpstr>Slide 9</vt:lpstr>
      <vt:lpstr>Previously</vt:lpstr>
      <vt:lpstr>Good design</vt:lpstr>
      <vt:lpstr>Good software takes 10 years, get used to it.</vt:lpstr>
      <vt:lpstr>Slide 13</vt:lpstr>
      <vt:lpstr>Design guidelines</vt:lpstr>
      <vt:lpstr>Quality with a Name.</vt:lpstr>
      <vt:lpstr>Slide 16</vt:lpstr>
      <vt:lpstr>Slide 17</vt:lpstr>
      <vt:lpstr>Design methods</vt:lpstr>
      <vt:lpstr>Structured design</vt:lpstr>
      <vt:lpstr>Object-oriented design</vt:lpstr>
      <vt:lpstr>Android framework</vt:lpstr>
      <vt:lpstr>Android framework - 2</vt:lpstr>
      <vt:lpstr>AndroidManifest.xml</vt:lpstr>
      <vt:lpstr>Changing an application</vt:lpstr>
      <vt:lpstr>Tools to help visualize design</vt:lpstr>
      <vt:lpstr>Storyboarding</vt:lpstr>
      <vt:lpstr>Facebook</vt:lpstr>
      <vt:lpstr>RescueMe</vt:lpstr>
      <vt:lpstr>Implementation</vt:lpstr>
      <vt:lpstr>Slide 30</vt:lpstr>
      <vt:lpstr>Language</vt:lpstr>
      <vt:lpstr>Assignment</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McGregor</cp:lastModifiedBy>
  <cp:revision>26</cp:revision>
  <dcterms:created xsi:type="dcterms:W3CDTF">2012-10-18T23:38:44Z</dcterms:created>
  <dcterms:modified xsi:type="dcterms:W3CDTF">2012-10-23T15:37:30Z</dcterms:modified>
</cp:coreProperties>
</file>