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1"/>
  </p:notesMasterIdLst>
  <p:sldIdLst>
    <p:sldId id="260" r:id="rId2"/>
    <p:sldId id="261" r:id="rId3"/>
    <p:sldId id="262" r:id="rId4"/>
    <p:sldId id="272" r:id="rId5"/>
    <p:sldId id="287" r:id="rId6"/>
    <p:sldId id="269" r:id="rId7"/>
    <p:sldId id="270" r:id="rId8"/>
    <p:sldId id="271" r:id="rId9"/>
    <p:sldId id="285" r:id="rId10"/>
    <p:sldId id="288" r:id="rId11"/>
    <p:sldId id="273" r:id="rId12"/>
    <p:sldId id="274" r:id="rId13"/>
    <p:sldId id="263" r:id="rId14"/>
    <p:sldId id="264" r:id="rId15"/>
    <p:sldId id="275" r:id="rId16"/>
    <p:sldId id="265" r:id="rId17"/>
    <p:sldId id="276" r:id="rId18"/>
    <p:sldId id="277" r:id="rId19"/>
    <p:sldId id="278" r:id="rId20"/>
    <p:sldId id="266" r:id="rId21"/>
    <p:sldId id="267" r:id="rId22"/>
    <p:sldId id="279" r:id="rId23"/>
    <p:sldId id="280" r:id="rId24"/>
    <p:sldId id="268" r:id="rId25"/>
    <p:sldId id="281" r:id="rId26"/>
    <p:sldId id="282" r:id="rId27"/>
    <p:sldId id="286" r:id="rId28"/>
    <p:sldId id="283" r:id="rId29"/>
    <p:sldId id="284" r:id="rId30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MS PGothic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9103F"/>
    <a:srgbClr val="13212A"/>
    <a:srgbClr val="8C8F8E"/>
    <a:srgbClr val="3E461D"/>
    <a:srgbClr val="DDD9C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50" d="100"/>
          <a:sy n="50" d="100"/>
        </p:scale>
        <p:origin x="1157" y="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F9AA50D-5F1F-4C1E-BC3D-C715359F8293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66F16B37-BB50-4860-B621-92F5BDBC64F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25272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ＭＳ Ｐゴシック" pitchFamily="-65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itchFamily="34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FFA5608-FB1D-4DF2-A89C-2004C948F9D8}" type="slidenum">
              <a:rPr lang="en-US">
                <a:latin typeface="Arial" pitchFamily="34" charset="0"/>
                <a:ea typeface="ヒラギノ角ゴ Pro W3" charset="-128"/>
              </a:rPr>
              <a:pPr/>
              <a:t>1</a:t>
            </a:fld>
            <a:endParaRPr lang="en-US">
              <a:latin typeface="Arial" pitchFamily="34" charset="0"/>
              <a:ea typeface="ヒラギノ角ゴ Pro W3" charset="-128"/>
            </a:endParaRPr>
          </a:p>
        </p:txBody>
      </p:sp>
      <p:sp>
        <p:nvSpPr>
          <p:cNvPr id="34819" name="Rectangle 2"/>
          <p:cNvSpPr>
            <a:spLocks noGrp="1" noRot="1" noChangeAspect="1" noChangeArrowheads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20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>
              <a:latin typeface="Arial" pitchFamily="34" charset="0"/>
              <a:ea typeface="ヒラギノ角ゴ Pro W3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E1E2472-1472-48D1-A3AC-F855E60A6EA0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FF6458-F23B-405C-8F21-21F697F72E8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93C717-D7BA-4950-BE82-C9B6FA413421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5B1FAC-BFD0-4AF8-996E-9AE8DCF3405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26E6FEF-464C-4304-A61D-DA55B042AC71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5945862-C674-48FB-954D-1B70B92CB93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695D324-5911-42F7-BAA7-B0399E5DAF57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B3080A-960D-4451-9B3F-76CB7E6F1BD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A4C9025-CCDE-41AC-8469-06231BE7E37A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1CF67D-FF79-4C17-9170-99C0DB2C0DD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FFCD2-4FD0-4489-A389-61AA38946966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30720A-12D6-49B6-8C4C-A0F74D688C3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8CC1F02-0DC8-4E0B-89E4-5BDF7FFAAAFF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94244-F706-4A01-B34D-B1BD1FC2FD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EE34111-2818-4C2B-9A16-901FF17E1FDE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5A3017-8251-4C4C-B4F7-477F6279554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6886E8-7E23-49BD-A7D5-B0CB10C8E9E8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A1E566-C267-499F-BE0F-07A657FD01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19FD3F7-5C67-437D-8B32-6AD57C640788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9A243D-5B78-4D26-9164-F29874F113D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F76DFAB-8E9E-4530-8913-0944DC4115F2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SYSE 802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5D23948-1902-4099-8A87-590E1C405BD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A5EA005D-2E76-47E9-B8EE-FDEE6CD95D58}" type="datetime1">
              <a:rPr lang="en-US"/>
              <a:pPr/>
              <a:t>11/27/2016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fld id="{C0B64028-1176-41D3-9614-D4E19406015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MS PGothic" pitchFamily="34" charset="-128"/>
          <a:cs typeface="ＭＳ Ｐゴシック" pitchFamily="-65" charset="-128"/>
        </a:defRPr>
      </a:lvl1pPr>
      <a:lvl2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2pPr>
      <a:lvl3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3pPr>
      <a:lvl4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4pPr>
      <a:lvl5pPr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MS PGothic" pitchFamily="34" charset="-128"/>
          <a:cs typeface="ＭＳ Ｐゴシック" pitchFamily="-65" charset="-128"/>
        </a:defRPr>
      </a:lvl5pPr>
      <a:lvl6pPr marL="4572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6pPr>
      <a:lvl7pPr marL="9144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7pPr>
      <a:lvl8pPr marL="13716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8pPr>
      <a:lvl9pPr marL="1828800" algn="ctr" defTabSz="457200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-65" charset="0"/>
          <a:ea typeface="ＭＳ Ｐゴシック" pitchFamily="-65" charset="-128"/>
          <a:cs typeface="ＭＳ Ｐゴシック" pitchFamily="-65" charset="-128"/>
        </a:defRPr>
      </a:lvl9pPr>
    </p:titleStyle>
    <p:bodyStyle>
      <a:lvl1pPr marL="342900" indent="-3429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MS PGothic" pitchFamily="34" charset="-128"/>
          <a:cs typeface="ＭＳ Ｐゴシック" pitchFamily="-65" charset="-128"/>
        </a:defRPr>
      </a:lvl1pPr>
      <a:lvl2pPr marL="742950" indent="-28575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2pPr>
      <a:lvl3pPr marL="11430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3pPr>
      <a:lvl4pPr marL="16002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4pPr>
      <a:lvl5pPr marL="2057400" indent="-228600" algn="l" defTabSz="457200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MS PGothic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4"/>
          <p:cNvSpPr>
            <a:spLocks noChangeArrowheads="1"/>
          </p:cNvSpPr>
          <p:nvPr/>
        </p:nvSpPr>
        <p:spPr bwMode="auto">
          <a:xfrm>
            <a:off x="1524000" y="4770438"/>
            <a:ext cx="6781800" cy="12017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Verdana" pitchFamily="34" charset="0"/>
            </a:endParaRPr>
          </a:p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5" name="Rectangle 8"/>
          <p:cNvSpPr>
            <a:spLocks noChangeArrowheads="1"/>
          </p:cNvSpPr>
          <p:nvPr/>
        </p:nvSpPr>
        <p:spPr bwMode="auto">
          <a:xfrm>
            <a:off x="381000" y="228600"/>
            <a:ext cx="8305800" cy="6019800"/>
          </a:xfrm>
          <a:prstGeom prst="rect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sp>
        <p:nvSpPr>
          <p:cNvPr id="33796" name="Rectangle 7"/>
          <p:cNvSpPr>
            <a:spLocks noChangeArrowheads="1"/>
          </p:cNvSpPr>
          <p:nvPr/>
        </p:nvSpPr>
        <p:spPr bwMode="auto">
          <a:xfrm>
            <a:off x="381000" y="152400"/>
            <a:ext cx="8305800" cy="76200"/>
          </a:xfrm>
          <a:prstGeom prst="rect">
            <a:avLst/>
          </a:prstGeom>
          <a:solidFill>
            <a:srgbClr val="FF66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eaLnBrk="0" hangingPunct="0"/>
            <a:endParaRPr lang="en-US">
              <a:latin typeface="Calibri" pitchFamily="34" charset="0"/>
            </a:endParaRPr>
          </a:p>
        </p:txBody>
      </p:sp>
      <p:cxnSp>
        <p:nvCxnSpPr>
          <p:cNvPr id="9" name="Straight Connector 8"/>
          <p:cNvCxnSpPr/>
          <p:nvPr/>
        </p:nvCxnSpPr>
        <p:spPr>
          <a:xfrm rot="10800000">
            <a:off x="381000" y="1219200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10800000">
            <a:off x="381000" y="1273175"/>
            <a:ext cx="8305800" cy="1588"/>
          </a:xfrm>
          <a:prstGeom prst="line">
            <a:avLst/>
          </a:prstGeom>
          <a:ln w="12700"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3799" name="Picture 10" descr="academicSymbolWdm_copur.jpg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2000" y="442913"/>
            <a:ext cx="2570163" cy="547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800" name="Title 1"/>
          <p:cNvSpPr>
            <a:spLocks noGrp="1"/>
          </p:cNvSpPr>
          <p:nvPr>
            <p:ph type="ctrTitle"/>
          </p:nvPr>
        </p:nvSpPr>
        <p:spPr>
          <a:xfrm>
            <a:off x="381000" y="2130425"/>
            <a:ext cx="8305800" cy="1470025"/>
          </a:xfrm>
        </p:spPr>
        <p:txBody>
          <a:bodyPr/>
          <a:lstStyle/>
          <a:p>
            <a:r>
              <a:rPr lang="en-US" smtClean="0"/>
              <a:t>CPSC 372</a:t>
            </a:r>
            <a:endParaRPr lang="en-US" dirty="0" smtClean="0"/>
          </a:p>
        </p:txBody>
      </p:sp>
      <p:sp>
        <p:nvSpPr>
          <p:cNvPr id="33801" name="Subtitle 2"/>
          <p:cNvSpPr>
            <a:spLocks noGrp="1"/>
          </p:cNvSpPr>
          <p:nvPr>
            <p:ph type="subTitle" idx="1"/>
          </p:nvPr>
        </p:nvSpPr>
        <p:spPr>
          <a:xfrm>
            <a:off x="1120775" y="3657600"/>
            <a:ext cx="6840538" cy="17526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</a:rPr>
              <a:t>John D. McGregor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MSumS2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Summary – technical issues in software engineering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areas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Rather than try to tie down exactly when requirements will be done it is more effective to layout a rough sequence but let the pros go where they need to when they need to</a:t>
            </a:r>
          </a:p>
          <a:p>
            <a:r>
              <a:rPr lang="en-US" dirty="0" smtClean="0"/>
              <a:t>A practice area is broader than just a few specific actions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38515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RUP practices</a:t>
            </a:r>
            <a:endParaRPr lang="en-US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634" y="1600200"/>
            <a:ext cx="7110732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8075146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Business modeling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did not spend much time here</a:t>
            </a:r>
          </a:p>
          <a:p>
            <a:r>
              <a:rPr lang="en-US" dirty="0" smtClean="0"/>
              <a:t>Domain modeling using UML class diagrams and sequence diagrams or DSLs to describe business rules</a:t>
            </a:r>
          </a:p>
          <a:p>
            <a:r>
              <a:rPr lang="en-US" dirty="0" smtClean="0"/>
              <a:t>Entities and relationships</a:t>
            </a:r>
          </a:p>
          <a:p>
            <a:r>
              <a:rPr lang="en-US" dirty="0" smtClean="0"/>
              <a:t>Captures business objects and business rules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898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Functional – what the system does</a:t>
            </a:r>
          </a:p>
          <a:p>
            <a:r>
              <a:rPr lang="en-US" sz="2800" dirty="0" smtClean="0"/>
              <a:t>Non-functional  (aka quality attributes) – properties of the system such as reliability</a:t>
            </a:r>
          </a:p>
          <a:p>
            <a:r>
              <a:rPr lang="en-US" sz="2800" dirty="0" smtClean="0"/>
              <a:t>Because some non-functional requirements negate others we use a priority scheme to determine which are most important</a:t>
            </a:r>
          </a:p>
          <a:p>
            <a:r>
              <a:rPr lang="en-US" sz="2800" dirty="0" smtClean="0"/>
              <a:t>Requirements come from customers, regulatory agencies, ecosystem partners, competitors, our imagination</a:t>
            </a:r>
          </a:p>
          <a:p>
            <a:r>
              <a:rPr lang="en-US" sz="2800" dirty="0" smtClean="0"/>
              <a:t>Some requirements are derived from others – usually design requirements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4740872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Representations</a:t>
            </a:r>
          </a:p>
          <a:p>
            <a:pPr lvl="1"/>
            <a:r>
              <a:rPr lang="en-US" dirty="0" smtClean="0"/>
              <a:t>Statements – human language (English, …) statements of what is expected from the system</a:t>
            </a:r>
          </a:p>
          <a:p>
            <a:pPr lvl="1"/>
            <a:r>
              <a:rPr lang="en-US" dirty="0" smtClean="0"/>
              <a:t>Use cases – actor/system dialogue shows inputs and processing of those inputs</a:t>
            </a:r>
          </a:p>
          <a:p>
            <a:pPr lvl="1"/>
            <a:r>
              <a:rPr lang="en-US" dirty="0" smtClean="0"/>
              <a:t>Feature models – describes high-level features and their interactions with other features</a:t>
            </a:r>
          </a:p>
          <a:p>
            <a:r>
              <a:rPr lang="en-US" dirty="0" smtClean="0"/>
              <a:t>Tools</a:t>
            </a:r>
          </a:p>
          <a:p>
            <a:pPr lvl="1"/>
            <a:r>
              <a:rPr lang="en-US" dirty="0" err="1" smtClean="0"/>
              <a:t>Topcased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12831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 – 3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are evaluated in several ways</a:t>
            </a:r>
          </a:p>
          <a:p>
            <a:pPr lvl="1"/>
            <a:r>
              <a:rPr lang="en-US" dirty="0" smtClean="0"/>
              <a:t>Reviews and inspections</a:t>
            </a:r>
          </a:p>
          <a:p>
            <a:pPr lvl="2"/>
            <a:r>
              <a:rPr lang="en-US" dirty="0" smtClean="0"/>
              <a:t>By development staff</a:t>
            </a:r>
          </a:p>
          <a:p>
            <a:pPr lvl="2"/>
            <a:r>
              <a:rPr lang="en-US" dirty="0" smtClean="0"/>
              <a:t>Customers/domain experts</a:t>
            </a:r>
          </a:p>
          <a:p>
            <a:pPr lvl="1"/>
            <a:r>
              <a:rPr lang="en-US" dirty="0" smtClean="0"/>
              <a:t>Consistency checks across</a:t>
            </a:r>
          </a:p>
          <a:p>
            <a:pPr lvl="2"/>
            <a:r>
              <a:rPr lang="en-US" dirty="0"/>
              <a:t>t</a:t>
            </a:r>
            <a:r>
              <a:rPr lang="en-US" dirty="0" smtClean="0"/>
              <a:t>he requirements model</a:t>
            </a:r>
          </a:p>
          <a:p>
            <a:pPr lvl="2"/>
            <a:r>
              <a:rPr lang="en-US" dirty="0"/>
              <a:t>the architecture model</a:t>
            </a:r>
            <a:endParaRPr lang="en-US" dirty="0" smtClean="0"/>
          </a:p>
          <a:p>
            <a:pPr lvl="1"/>
            <a:r>
              <a:rPr lang="en-US" dirty="0" smtClean="0"/>
              <a:t> comparison with test cases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395733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Design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Requirements are analyzed to group them and to begin to relate them to a design</a:t>
            </a:r>
          </a:p>
          <a:p>
            <a:r>
              <a:rPr lang="en-US" dirty="0" smtClean="0"/>
              <a:t>Often there is a need for more  detail</a:t>
            </a:r>
          </a:p>
          <a:p>
            <a:r>
              <a:rPr lang="en-US" dirty="0" smtClean="0"/>
              <a:t>The use cases may be elaborated using sequence diagrams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0183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is created by paying close attention to the non-functional requirements as the groups of functional requirements are allocated to specific machines or processes</a:t>
            </a:r>
          </a:p>
          <a:p>
            <a:r>
              <a:rPr lang="en-US" dirty="0" smtClean="0"/>
              <a:t>There is a body of architecture patterns that have been found to enhance particular qualities</a:t>
            </a:r>
          </a:p>
          <a:p>
            <a:r>
              <a:rPr lang="en-US" dirty="0" smtClean="0"/>
              <a:t>The architecture team begins with that and with architectures used in similar systems to select a basic “style”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9600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architecture details the structure of the program, behavior of the program and the error propagations through the program.</a:t>
            </a:r>
          </a:p>
          <a:p>
            <a:r>
              <a:rPr lang="en-US" dirty="0" smtClean="0"/>
              <a:t>AADL provides ways of expressing both of these </a:t>
            </a:r>
          </a:p>
          <a:p>
            <a:r>
              <a:rPr lang="en-US" dirty="0" smtClean="0"/>
              <a:t>Systems represent modules; ports represent inputs and outputs; connections wire outputs to inputs</a:t>
            </a:r>
          </a:p>
          <a:p>
            <a:r>
              <a:rPr lang="en-US" dirty="0" smtClean="0"/>
              <a:t>Annexes are small independent languages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68008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 and </a:t>
            </a:r>
            <a:r>
              <a:rPr lang="en-US" dirty="0" smtClean="0"/>
              <a:t>Design - 4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Usually there will be a designated architect on a project who has architecting and domain experience</a:t>
            </a:r>
          </a:p>
          <a:p>
            <a:r>
              <a:rPr lang="en-US" dirty="0" smtClean="0"/>
              <a:t>This person will participate in all phases of the project  with emphasis on architecture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26426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Rational Unified 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457200" y="1295400"/>
            <a:ext cx="8282372" cy="5257800"/>
            <a:chOff x="457200" y="1295400"/>
            <a:chExt cx="8282372" cy="525780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" y="1417638"/>
              <a:ext cx="8282372" cy="513556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4" name="Rectangle 3"/>
            <p:cNvSpPr/>
            <p:nvPr/>
          </p:nvSpPr>
          <p:spPr>
            <a:xfrm>
              <a:off x="2590800" y="1295400"/>
              <a:ext cx="5257800" cy="10668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59035423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activity is receding in importance as more of the code is auto-generated</a:t>
            </a:r>
          </a:p>
          <a:p>
            <a:r>
              <a:rPr lang="en-US" dirty="0" smtClean="0"/>
              <a:t>But much is still hand-written </a:t>
            </a:r>
          </a:p>
          <a:p>
            <a:r>
              <a:rPr lang="en-US" dirty="0"/>
              <a:t>Choose languages that fit the </a:t>
            </a:r>
            <a:r>
              <a:rPr lang="en-US" dirty="0" smtClean="0"/>
              <a:t>job</a:t>
            </a:r>
          </a:p>
          <a:p>
            <a:r>
              <a:rPr lang="en-US" dirty="0" smtClean="0"/>
              <a:t>Use DSLs to get domain experts to write some of the code</a:t>
            </a:r>
          </a:p>
        </p:txBody>
      </p:sp>
    </p:spTree>
    <p:extLst>
      <p:ext uri="{BB962C8B-B14F-4D97-AF65-F5344CB8AC3E}">
        <p14:creationId xmlns:p14="http://schemas.microsoft.com/office/powerpoint/2010/main" val="376407500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is gaining in importance as programs become more mission and life critical</a:t>
            </a:r>
          </a:p>
          <a:p>
            <a:r>
              <a:rPr lang="en-US" dirty="0" smtClean="0"/>
              <a:t>Reviews and inspections can be structured as tests by providing specific questions that the reviewers have to ask</a:t>
            </a:r>
          </a:p>
          <a:p>
            <a:r>
              <a:rPr lang="en-US" dirty="0" smtClean="0"/>
              <a:t>AADL and related tools provide means of simulating program execution so the architecture can be tested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717206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program code is usually tested in three phases</a:t>
            </a:r>
          </a:p>
          <a:p>
            <a:r>
              <a:rPr lang="en-US" dirty="0" smtClean="0"/>
              <a:t>Unit testing – developer of a module also develops tests (maybe before the module) and tests the module in isolation</a:t>
            </a:r>
          </a:p>
          <a:p>
            <a:r>
              <a:rPr lang="en-US" dirty="0" smtClean="0"/>
              <a:t>Integration testing – a developer who is using the work of several teams creates tests that examine the interactions among the units</a:t>
            </a:r>
          </a:p>
          <a:p>
            <a:r>
              <a:rPr lang="en-US" dirty="0" smtClean="0"/>
              <a:t>System testing – the requirements are used to create tests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22855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System testing takes a different perspective</a:t>
            </a:r>
          </a:p>
          <a:p>
            <a:r>
              <a:rPr lang="en-US" dirty="0" smtClean="0"/>
              <a:t>Unit testing determines whether a unit does correctly what it does</a:t>
            </a:r>
          </a:p>
          <a:p>
            <a:r>
              <a:rPr lang="en-US" dirty="0" smtClean="0"/>
              <a:t>System testing determines whether a program does what it is required to do</a:t>
            </a:r>
          </a:p>
          <a:p>
            <a:r>
              <a:rPr lang="en-US" dirty="0" smtClean="0"/>
              <a:t>Some customers will also test a newly acquired product to assure themselves that the product does what they need done.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36398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product is delivered to where it will be used in a variety of ways</a:t>
            </a:r>
          </a:p>
          <a:p>
            <a:r>
              <a:rPr lang="en-US" dirty="0" smtClean="0"/>
              <a:t>A deployment package includes the required programs; resources such as pictures, different language files; licenses for included products; installation guides</a:t>
            </a:r>
          </a:p>
          <a:p>
            <a:r>
              <a:rPr lang="en-US" dirty="0" smtClean="0"/>
              <a:t>An installer may be used to encapsulate all of the above or a simple zip file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94948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Deployment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The software may be shrink wrapped and sold in a store or downloaded from web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3664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 management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Practices that are not mentioned in the basic RUP diagram include</a:t>
            </a:r>
          </a:p>
          <a:p>
            <a:r>
              <a:rPr lang="en-US" dirty="0" smtClean="0"/>
              <a:t>Configuration management which usually includes version control</a:t>
            </a:r>
          </a:p>
          <a:p>
            <a:r>
              <a:rPr lang="en-US" dirty="0" smtClean="0"/>
              <a:t>Build management</a:t>
            </a:r>
          </a:p>
          <a:p>
            <a:r>
              <a:rPr lang="en-US" dirty="0" smtClean="0"/>
              <a:t>Test data management</a:t>
            </a:r>
          </a:p>
          <a:p>
            <a:r>
              <a:rPr lang="en-US" dirty="0" smtClean="0"/>
              <a:t>License management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31304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908095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Software engineering involves a wide range of activities in several disciplines</a:t>
            </a:r>
          </a:p>
          <a:p>
            <a:r>
              <a:rPr lang="en-US" sz="2800" dirty="0" smtClean="0"/>
              <a:t>Business, psychology, economics, …</a:t>
            </a:r>
          </a:p>
          <a:p>
            <a:r>
              <a:rPr lang="en-US" sz="2800" dirty="0" smtClean="0"/>
              <a:t>Small specific languages are key</a:t>
            </a:r>
          </a:p>
          <a:p>
            <a:r>
              <a:rPr lang="en-US" sz="2800" dirty="0" smtClean="0"/>
              <a:t>I hope you have been able to make connections between topics beyond just what we talk about in class and understand now why certain things are the way they are </a:t>
            </a:r>
          </a:p>
          <a:p>
            <a:r>
              <a:rPr lang="en-US" sz="2800" dirty="0" smtClean="0"/>
              <a:t>I hope that you have a deeper appreciation for the variety as well as being able to actually perform some of those activities</a:t>
            </a:r>
          </a:p>
        </p:txBody>
      </p:sp>
    </p:spTree>
    <p:extLst>
      <p:ext uri="{BB962C8B-B14F-4D97-AF65-F5344CB8AC3E}">
        <p14:creationId xmlns:p14="http://schemas.microsoft.com/office/powerpoint/2010/main" val="14457483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Here is what you are going to do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Expand the scenario you started in class on Tuesday</a:t>
            </a:r>
          </a:p>
          <a:p>
            <a:r>
              <a:rPr lang="en-US" dirty="0" smtClean="0"/>
              <a:t>Address each of the major areas we discussed Tues/</a:t>
            </a:r>
            <a:r>
              <a:rPr lang="en-US" dirty="0" err="1" smtClean="0"/>
              <a:t>Thur</a:t>
            </a:r>
            <a:r>
              <a:rPr lang="en-US" dirty="0" smtClean="0"/>
              <a:t> with respect to your app</a:t>
            </a:r>
          </a:p>
          <a:p>
            <a:r>
              <a:rPr lang="en-US" dirty="0" smtClean="0"/>
              <a:t>Submit this along with the final release of your app by 11:59 pm, Dec 4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231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Different “shapes” to the schedules and work decomposition</a:t>
            </a:r>
          </a:p>
          <a:p>
            <a:r>
              <a:rPr lang="en-US" dirty="0" smtClean="0"/>
              <a:t>Waterfall – one pass; all requirements</a:t>
            </a:r>
          </a:p>
          <a:p>
            <a:r>
              <a:rPr lang="en-US" dirty="0" smtClean="0"/>
              <a:t>Spiral – multiple passes; all requirements but prioritized</a:t>
            </a:r>
          </a:p>
          <a:p>
            <a:r>
              <a:rPr lang="en-US" dirty="0" smtClean="0"/>
              <a:t>Iterative – multiple passes; a set of requirements</a:t>
            </a:r>
          </a:p>
          <a:p>
            <a:r>
              <a:rPr lang="en-US" dirty="0" smtClean="0"/>
              <a:t>Incremental – a subset of requirements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37748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of the models don’t have names</a:t>
            </a:r>
          </a:p>
          <a:p>
            <a:r>
              <a:rPr lang="en-US" dirty="0" smtClean="0"/>
              <a:t>Agile methods have names because they get publicity</a:t>
            </a:r>
          </a:p>
          <a:p>
            <a:pPr lvl="1"/>
            <a:r>
              <a:rPr lang="en-US" dirty="0" smtClean="0"/>
              <a:t>Extreme Programming</a:t>
            </a:r>
          </a:p>
          <a:p>
            <a:pPr lvl="1"/>
            <a:r>
              <a:rPr lang="en-US" dirty="0" smtClean="0"/>
              <a:t>Test-driven development</a:t>
            </a:r>
          </a:p>
          <a:p>
            <a:pPr lvl="1"/>
            <a:r>
              <a:rPr lang="en-US" dirty="0" smtClean="0"/>
              <a:t>Scrum</a:t>
            </a:r>
          </a:p>
          <a:p>
            <a:pPr lvl="1"/>
            <a:r>
              <a:rPr lang="en-US" dirty="0" smtClean="0"/>
              <a:t>…</a:t>
            </a:r>
          </a:p>
          <a:p>
            <a:r>
              <a:rPr lang="en-US" dirty="0" smtClean="0"/>
              <a:t>Planned </a:t>
            </a:r>
            <a:r>
              <a:rPr lang="en-US" dirty="0" err="1" smtClean="0"/>
              <a:t>vs</a:t>
            </a:r>
            <a:r>
              <a:rPr lang="en-US" dirty="0" smtClean="0"/>
              <a:t> agile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384487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My organization uses an iterative, incremental approach</a:t>
            </a:r>
          </a:p>
          <a:p>
            <a:r>
              <a:rPr lang="en-US" dirty="0" smtClean="0"/>
              <a:t>A two week cycle time is as fast as we can move and maintain forward progress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5511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Tool captures human thoughts and actions</a:t>
            </a:r>
          </a:p>
          <a:p>
            <a:r>
              <a:rPr lang="en-US" dirty="0" smtClean="0"/>
              <a:t>Uses a specific notation – UML, </a:t>
            </a:r>
            <a:r>
              <a:rPr lang="en-US" dirty="0" err="1" smtClean="0"/>
              <a:t>SySML</a:t>
            </a:r>
            <a:r>
              <a:rPr lang="en-US" dirty="0" smtClean="0"/>
              <a:t>, AADL</a:t>
            </a:r>
          </a:p>
          <a:p>
            <a:r>
              <a:rPr lang="en-US" dirty="0" smtClean="0"/>
              <a:t>Most notations provide a means of making notes outside of the notation</a:t>
            </a:r>
          </a:p>
          <a:p>
            <a:r>
              <a:rPr lang="en-US" dirty="0" smtClean="0"/>
              <a:t>Used to communicate with humans or other tools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995170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- 2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workflow is a series of transformations formed by the output of one tool being the input to another tool</a:t>
            </a:r>
          </a:p>
          <a:p>
            <a:r>
              <a:rPr lang="en-US" dirty="0" smtClean="0"/>
              <a:t>Used to automate processes</a:t>
            </a:r>
          </a:p>
          <a:p>
            <a:r>
              <a:rPr lang="en-US" dirty="0" smtClean="0"/>
              <a:t>Example: Using Ant to build a product the source code might first go to an analyzer to check coding standards and then if OK on to the compiler and then on to 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49996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Tools - 3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OSATE</a:t>
            </a:r>
            <a:endParaRPr lang="en-US" dirty="0" smtClean="0"/>
          </a:p>
          <a:p>
            <a:r>
              <a:rPr lang="en-US" dirty="0" smtClean="0"/>
              <a:t>Eclipse</a:t>
            </a:r>
          </a:p>
          <a:p>
            <a:r>
              <a:rPr lang="en-US" dirty="0" smtClean="0"/>
              <a:t>EPF</a:t>
            </a:r>
            <a:endParaRPr lang="en-US" dirty="0" smtClean="0"/>
          </a:p>
          <a:p>
            <a:r>
              <a:rPr lang="en-US" dirty="0" smtClean="0"/>
              <a:t>SONAR</a:t>
            </a:r>
          </a:p>
          <a:p>
            <a:r>
              <a:rPr lang="en-US" dirty="0" smtClean="0"/>
              <a:t>Emulators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50519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 on tools?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enough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2930789"/>
      </p:ext>
    </p:extLst>
  </p:cSld>
  <p:clrMapOvr>
    <a:masterClrMapping/>
  </p:clrMapOvr>
</p:sld>
</file>

<file path=ppt/theme/theme1.xml><?xml version="1.0" encoding="utf-8"?>
<a:theme xmlns:a="http://schemas.openxmlformats.org/drawingml/2006/main" name="syse802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syse802Template</Template>
  <TotalTime>6859</TotalTime>
  <Words>1068</Words>
  <Application>Microsoft Office PowerPoint</Application>
  <PresentationFormat>On-screen Show (4:3)</PresentationFormat>
  <Paragraphs>132</Paragraphs>
  <Slides>29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6" baseType="lpstr">
      <vt:lpstr>ＭＳ Ｐゴシック</vt:lpstr>
      <vt:lpstr>ＭＳ Ｐゴシック</vt:lpstr>
      <vt:lpstr>Arial</vt:lpstr>
      <vt:lpstr>Calibri</vt:lpstr>
      <vt:lpstr>Verdana</vt:lpstr>
      <vt:lpstr>ヒラギノ角ゴ Pro W3</vt:lpstr>
      <vt:lpstr>syse802Template</vt:lpstr>
      <vt:lpstr>CPSC 372</vt:lpstr>
      <vt:lpstr>Rational Unified Process</vt:lpstr>
      <vt:lpstr>Process models</vt:lpstr>
      <vt:lpstr>Processes</vt:lpstr>
      <vt:lpstr>Processes</vt:lpstr>
      <vt:lpstr>Tools</vt:lpstr>
      <vt:lpstr>Tools - 2</vt:lpstr>
      <vt:lpstr>Tools - 3</vt:lpstr>
      <vt:lpstr>Comments on tools?</vt:lpstr>
      <vt:lpstr>Practice areas</vt:lpstr>
      <vt:lpstr>RUP practices</vt:lpstr>
      <vt:lpstr>Business modeling</vt:lpstr>
      <vt:lpstr>Requirements</vt:lpstr>
      <vt:lpstr>Requirements - 2</vt:lpstr>
      <vt:lpstr>Requirements – 3 </vt:lpstr>
      <vt:lpstr>Analysis and Design</vt:lpstr>
      <vt:lpstr>Analysis and Design - 2</vt:lpstr>
      <vt:lpstr>Analysis and Design - 3</vt:lpstr>
      <vt:lpstr>Analysis and Design - 4</vt:lpstr>
      <vt:lpstr>Implementation</vt:lpstr>
      <vt:lpstr>Test</vt:lpstr>
      <vt:lpstr>Test - 2</vt:lpstr>
      <vt:lpstr>Test - 3</vt:lpstr>
      <vt:lpstr>Deployment</vt:lpstr>
      <vt:lpstr>Deployment - 2</vt:lpstr>
      <vt:lpstr>Technical management</vt:lpstr>
      <vt:lpstr>Comments?</vt:lpstr>
      <vt:lpstr>Conclusion</vt:lpstr>
      <vt:lpstr>Here is what you are going to do</vt:lpstr>
    </vt:vector>
  </TitlesOfParts>
  <Company>Clemson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CPSC 871</dc:title>
  <dc:creator>McGregor</dc:creator>
  <cp:lastModifiedBy>John Mcgregor</cp:lastModifiedBy>
  <cp:revision>73</cp:revision>
  <dcterms:created xsi:type="dcterms:W3CDTF">2012-04-02T18:12:10Z</dcterms:created>
  <dcterms:modified xsi:type="dcterms:W3CDTF">2016-11-28T00:03:20Z</dcterms:modified>
</cp:coreProperties>
</file>