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303" r:id="rId13"/>
    <p:sldId id="272" r:id="rId14"/>
    <p:sldId id="273" r:id="rId15"/>
    <p:sldId id="274" r:id="rId16"/>
    <p:sldId id="270" r:id="rId17"/>
    <p:sldId id="299" r:id="rId18"/>
    <p:sldId id="275" r:id="rId19"/>
    <p:sldId id="276" r:id="rId20"/>
    <p:sldId id="277" r:id="rId21"/>
    <p:sldId id="278" r:id="rId22"/>
    <p:sldId id="279" r:id="rId23"/>
    <p:sldId id="280" r:id="rId24"/>
    <p:sldId id="283" r:id="rId25"/>
    <p:sldId id="300" r:id="rId26"/>
    <p:sldId id="282" r:id="rId27"/>
    <p:sldId id="281" r:id="rId28"/>
    <p:sldId id="284" r:id="rId29"/>
    <p:sldId id="285" r:id="rId30"/>
    <p:sldId id="286" r:id="rId31"/>
    <p:sldId id="287" r:id="rId32"/>
    <p:sldId id="288" r:id="rId33"/>
    <p:sldId id="289" r:id="rId34"/>
    <p:sldId id="291" r:id="rId35"/>
    <p:sldId id="297" r:id="rId36"/>
    <p:sldId id="290" r:id="rId37"/>
    <p:sldId id="294" r:id="rId38"/>
    <p:sldId id="296" r:id="rId39"/>
    <p:sldId id="301" r:id="rId40"/>
    <p:sldId id="295" r:id="rId41"/>
    <p:sldId id="302" r:id="rId42"/>
    <p:sldId id="304" r:id="rId43"/>
    <p:sldId id="305" r:id="rId44"/>
    <p:sldId id="308" r:id="rId45"/>
    <p:sldId id="312" r:id="rId46"/>
    <p:sldId id="313" r:id="rId47"/>
    <p:sldId id="310" r:id="rId48"/>
    <p:sldId id="309" r:id="rId49"/>
    <p:sldId id="311" r:id="rId50"/>
    <p:sldId id="298" r:id="rId5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E37FEB-D8A0-46B9-8407-9CEB35900F43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16E60E-ADE8-48AF-9FB2-25335ACB23F8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554981-286E-4A1E-87D0-C0D88F2D6EAD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5105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BE8432-A9D9-42CA-B89F-ADEC5216CD0A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86E2A7-B711-4381-85FA-221CC2F4D051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2B3786-CFBB-40CB-8624-4B52B2B2A71D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CFDF0-FB06-4ABA-9CB3-E9AD7BD7B824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EF2C4B-36A5-41AC-8BCC-CC4C19631C71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8C9E306-8EEE-447C-A168-2623A65DE423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DDE3E3-71B6-4565-ACB5-BE5BAFA0D207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0025DA-1CF6-408F-8CA1-FCAAC661056D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01D11C-E5E2-4C27-BDEA-5FF32D7C261F}" type="slidenum">
              <a:rPr lang="en-US" altLang="en-US"/>
              <a:pPr/>
              <a:t>‹#›</a:t>
            </a:fld>
            <a:endParaRPr lang="en-US" altLang="en-US" b="0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457200"/>
            <a:ext cx="510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Helvetica" pitchFamily="34" charset="0"/>
              </a:defRPr>
            </a:lvl1pPr>
          </a:lstStyle>
          <a:p>
            <a:fld id="{469B9270-163B-480C-9659-F6B46E73DB1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7924800" y="228600"/>
            <a:ext cx="1066800" cy="914400"/>
            <a:chOff x="48" y="48"/>
            <a:chExt cx="768" cy="624"/>
          </a:xfrm>
        </p:grpSpPr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48" y="48"/>
              <a:ext cx="768" cy="6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auto">
            <a:xfrm>
              <a:off x="89" y="49"/>
              <a:ext cx="632" cy="623"/>
            </a:xfrm>
            <a:custGeom>
              <a:avLst/>
              <a:gdLst/>
              <a:ahLst/>
              <a:cxnLst>
                <a:cxn ang="0">
                  <a:pos x="630" y="343"/>
                </a:cxn>
                <a:cxn ang="0">
                  <a:pos x="621" y="388"/>
                </a:cxn>
                <a:cxn ang="0">
                  <a:pos x="606" y="431"/>
                </a:cxn>
                <a:cxn ang="0">
                  <a:pos x="585" y="472"/>
                </a:cxn>
                <a:cxn ang="0">
                  <a:pos x="558" y="508"/>
                </a:cxn>
                <a:cxn ang="0">
                  <a:pos x="527" y="541"/>
                </a:cxn>
                <a:cxn ang="0">
                  <a:pos x="492" y="568"/>
                </a:cxn>
                <a:cxn ang="0">
                  <a:pos x="452" y="591"/>
                </a:cxn>
                <a:cxn ang="0">
                  <a:pos x="409" y="608"/>
                </a:cxn>
                <a:cxn ang="0">
                  <a:pos x="363" y="618"/>
                </a:cxn>
                <a:cxn ang="0">
                  <a:pos x="316" y="622"/>
                </a:cxn>
                <a:cxn ang="0">
                  <a:pos x="268" y="618"/>
                </a:cxn>
                <a:cxn ang="0">
                  <a:pos x="222" y="608"/>
                </a:cxn>
                <a:cxn ang="0">
                  <a:pos x="179" y="591"/>
                </a:cxn>
                <a:cxn ang="0">
                  <a:pos x="139" y="568"/>
                </a:cxn>
                <a:cxn ang="0">
                  <a:pos x="104" y="541"/>
                </a:cxn>
                <a:cxn ang="0">
                  <a:pos x="73" y="508"/>
                </a:cxn>
                <a:cxn ang="0">
                  <a:pos x="46" y="472"/>
                </a:cxn>
                <a:cxn ang="0">
                  <a:pos x="25" y="431"/>
                </a:cxn>
                <a:cxn ang="0">
                  <a:pos x="10" y="388"/>
                </a:cxn>
                <a:cxn ang="0">
                  <a:pos x="2" y="343"/>
                </a:cxn>
                <a:cxn ang="0">
                  <a:pos x="0" y="295"/>
                </a:cxn>
                <a:cxn ang="0">
                  <a:pos x="6" y="249"/>
                </a:cxn>
                <a:cxn ang="0">
                  <a:pos x="19" y="204"/>
                </a:cxn>
                <a:cxn ang="0">
                  <a:pos x="38" y="163"/>
                </a:cxn>
                <a:cxn ang="0">
                  <a:pos x="63" y="126"/>
                </a:cxn>
                <a:cxn ang="0">
                  <a:pos x="93" y="92"/>
                </a:cxn>
                <a:cxn ang="0">
                  <a:pos x="127" y="62"/>
                </a:cxn>
                <a:cxn ang="0">
                  <a:pos x="166" y="38"/>
                </a:cxn>
                <a:cxn ang="0">
                  <a:pos x="208" y="19"/>
                </a:cxn>
                <a:cxn ang="0">
                  <a:pos x="252" y="7"/>
                </a:cxn>
                <a:cxn ang="0">
                  <a:pos x="300" y="1"/>
                </a:cxn>
                <a:cxn ang="0">
                  <a:pos x="348" y="2"/>
                </a:cxn>
                <a:cxn ang="0">
                  <a:pos x="394" y="10"/>
                </a:cxn>
                <a:cxn ang="0">
                  <a:pos x="438" y="25"/>
                </a:cxn>
                <a:cxn ang="0">
                  <a:pos x="479" y="46"/>
                </a:cxn>
                <a:cxn ang="0">
                  <a:pos x="516" y="71"/>
                </a:cxn>
                <a:cxn ang="0">
                  <a:pos x="548" y="103"/>
                </a:cxn>
                <a:cxn ang="0">
                  <a:pos x="577" y="138"/>
                </a:cxn>
                <a:cxn ang="0">
                  <a:pos x="600" y="177"/>
                </a:cxn>
                <a:cxn ang="0">
                  <a:pos x="617" y="219"/>
                </a:cxn>
                <a:cxn ang="0">
                  <a:pos x="628" y="264"/>
                </a:cxn>
                <a:cxn ang="0">
                  <a:pos x="631" y="311"/>
                </a:cxn>
              </a:cxnLst>
              <a:rect l="0" t="0" r="r" b="b"/>
              <a:pathLst>
                <a:path w="632" h="623">
                  <a:moveTo>
                    <a:pt x="631" y="311"/>
                  </a:moveTo>
                  <a:lnTo>
                    <a:pt x="631" y="327"/>
                  </a:lnTo>
                  <a:lnTo>
                    <a:pt x="630" y="343"/>
                  </a:lnTo>
                  <a:lnTo>
                    <a:pt x="628" y="358"/>
                  </a:lnTo>
                  <a:lnTo>
                    <a:pt x="625" y="373"/>
                  </a:lnTo>
                  <a:lnTo>
                    <a:pt x="621" y="388"/>
                  </a:lnTo>
                  <a:lnTo>
                    <a:pt x="617" y="403"/>
                  </a:lnTo>
                  <a:lnTo>
                    <a:pt x="612" y="418"/>
                  </a:lnTo>
                  <a:lnTo>
                    <a:pt x="606" y="431"/>
                  </a:lnTo>
                  <a:lnTo>
                    <a:pt x="600" y="445"/>
                  </a:lnTo>
                  <a:lnTo>
                    <a:pt x="593" y="459"/>
                  </a:lnTo>
                  <a:lnTo>
                    <a:pt x="585" y="472"/>
                  </a:lnTo>
                  <a:lnTo>
                    <a:pt x="577" y="484"/>
                  </a:lnTo>
                  <a:lnTo>
                    <a:pt x="568" y="496"/>
                  </a:lnTo>
                  <a:lnTo>
                    <a:pt x="558" y="508"/>
                  </a:lnTo>
                  <a:lnTo>
                    <a:pt x="548" y="519"/>
                  </a:lnTo>
                  <a:lnTo>
                    <a:pt x="538" y="530"/>
                  </a:lnTo>
                  <a:lnTo>
                    <a:pt x="527" y="541"/>
                  </a:lnTo>
                  <a:lnTo>
                    <a:pt x="516" y="551"/>
                  </a:lnTo>
                  <a:lnTo>
                    <a:pt x="503" y="560"/>
                  </a:lnTo>
                  <a:lnTo>
                    <a:pt x="492" y="568"/>
                  </a:lnTo>
                  <a:lnTo>
                    <a:pt x="479" y="576"/>
                  </a:lnTo>
                  <a:lnTo>
                    <a:pt x="465" y="584"/>
                  </a:lnTo>
                  <a:lnTo>
                    <a:pt x="452" y="591"/>
                  </a:lnTo>
                  <a:lnTo>
                    <a:pt x="438" y="597"/>
                  </a:lnTo>
                  <a:lnTo>
                    <a:pt x="423" y="603"/>
                  </a:lnTo>
                  <a:lnTo>
                    <a:pt x="409" y="608"/>
                  </a:lnTo>
                  <a:lnTo>
                    <a:pt x="394" y="612"/>
                  </a:lnTo>
                  <a:lnTo>
                    <a:pt x="379" y="615"/>
                  </a:lnTo>
                  <a:lnTo>
                    <a:pt x="363" y="618"/>
                  </a:lnTo>
                  <a:lnTo>
                    <a:pt x="348" y="620"/>
                  </a:lnTo>
                  <a:lnTo>
                    <a:pt x="331" y="621"/>
                  </a:lnTo>
                  <a:lnTo>
                    <a:pt x="316" y="622"/>
                  </a:lnTo>
                  <a:lnTo>
                    <a:pt x="300" y="621"/>
                  </a:lnTo>
                  <a:lnTo>
                    <a:pt x="283" y="620"/>
                  </a:lnTo>
                  <a:lnTo>
                    <a:pt x="268" y="618"/>
                  </a:lnTo>
                  <a:lnTo>
                    <a:pt x="252" y="615"/>
                  </a:lnTo>
                  <a:lnTo>
                    <a:pt x="237" y="612"/>
                  </a:lnTo>
                  <a:lnTo>
                    <a:pt x="222" y="608"/>
                  </a:lnTo>
                  <a:lnTo>
                    <a:pt x="208" y="603"/>
                  </a:lnTo>
                  <a:lnTo>
                    <a:pt x="193" y="597"/>
                  </a:lnTo>
                  <a:lnTo>
                    <a:pt x="179" y="591"/>
                  </a:lnTo>
                  <a:lnTo>
                    <a:pt x="166" y="584"/>
                  </a:lnTo>
                  <a:lnTo>
                    <a:pt x="153" y="576"/>
                  </a:lnTo>
                  <a:lnTo>
                    <a:pt x="139" y="568"/>
                  </a:lnTo>
                  <a:lnTo>
                    <a:pt x="127" y="560"/>
                  </a:lnTo>
                  <a:lnTo>
                    <a:pt x="115" y="551"/>
                  </a:lnTo>
                  <a:lnTo>
                    <a:pt x="104" y="541"/>
                  </a:lnTo>
                  <a:lnTo>
                    <a:pt x="93" y="530"/>
                  </a:lnTo>
                  <a:lnTo>
                    <a:pt x="82" y="519"/>
                  </a:lnTo>
                  <a:lnTo>
                    <a:pt x="73" y="508"/>
                  </a:lnTo>
                  <a:lnTo>
                    <a:pt x="63" y="496"/>
                  </a:lnTo>
                  <a:lnTo>
                    <a:pt x="54" y="484"/>
                  </a:lnTo>
                  <a:lnTo>
                    <a:pt x="46" y="472"/>
                  </a:lnTo>
                  <a:lnTo>
                    <a:pt x="38" y="459"/>
                  </a:lnTo>
                  <a:lnTo>
                    <a:pt x="31" y="445"/>
                  </a:lnTo>
                  <a:lnTo>
                    <a:pt x="25" y="431"/>
                  </a:lnTo>
                  <a:lnTo>
                    <a:pt x="19" y="418"/>
                  </a:lnTo>
                  <a:lnTo>
                    <a:pt x="14" y="403"/>
                  </a:lnTo>
                  <a:lnTo>
                    <a:pt x="10" y="388"/>
                  </a:lnTo>
                  <a:lnTo>
                    <a:pt x="6" y="373"/>
                  </a:lnTo>
                  <a:lnTo>
                    <a:pt x="4" y="358"/>
                  </a:lnTo>
                  <a:lnTo>
                    <a:pt x="2" y="343"/>
                  </a:lnTo>
                  <a:lnTo>
                    <a:pt x="0" y="327"/>
                  </a:lnTo>
                  <a:lnTo>
                    <a:pt x="0" y="311"/>
                  </a:lnTo>
                  <a:lnTo>
                    <a:pt x="0" y="295"/>
                  </a:lnTo>
                  <a:lnTo>
                    <a:pt x="2" y="279"/>
                  </a:lnTo>
                  <a:lnTo>
                    <a:pt x="4" y="264"/>
                  </a:lnTo>
                  <a:lnTo>
                    <a:pt x="6" y="249"/>
                  </a:lnTo>
                  <a:lnTo>
                    <a:pt x="10" y="234"/>
                  </a:lnTo>
                  <a:lnTo>
                    <a:pt x="14" y="219"/>
                  </a:lnTo>
                  <a:lnTo>
                    <a:pt x="19" y="204"/>
                  </a:lnTo>
                  <a:lnTo>
                    <a:pt x="25" y="191"/>
                  </a:lnTo>
                  <a:lnTo>
                    <a:pt x="31" y="177"/>
                  </a:lnTo>
                  <a:lnTo>
                    <a:pt x="38" y="163"/>
                  </a:lnTo>
                  <a:lnTo>
                    <a:pt x="46" y="150"/>
                  </a:lnTo>
                  <a:lnTo>
                    <a:pt x="54" y="138"/>
                  </a:lnTo>
                  <a:lnTo>
                    <a:pt x="63" y="126"/>
                  </a:lnTo>
                  <a:lnTo>
                    <a:pt x="73" y="114"/>
                  </a:lnTo>
                  <a:lnTo>
                    <a:pt x="82" y="103"/>
                  </a:lnTo>
                  <a:lnTo>
                    <a:pt x="93" y="92"/>
                  </a:lnTo>
                  <a:lnTo>
                    <a:pt x="104" y="81"/>
                  </a:lnTo>
                  <a:lnTo>
                    <a:pt x="115" y="71"/>
                  </a:lnTo>
                  <a:lnTo>
                    <a:pt x="127" y="62"/>
                  </a:lnTo>
                  <a:lnTo>
                    <a:pt x="139" y="54"/>
                  </a:lnTo>
                  <a:lnTo>
                    <a:pt x="153" y="46"/>
                  </a:lnTo>
                  <a:lnTo>
                    <a:pt x="166" y="38"/>
                  </a:lnTo>
                  <a:lnTo>
                    <a:pt x="179" y="31"/>
                  </a:lnTo>
                  <a:lnTo>
                    <a:pt x="193" y="25"/>
                  </a:lnTo>
                  <a:lnTo>
                    <a:pt x="208" y="19"/>
                  </a:lnTo>
                  <a:lnTo>
                    <a:pt x="222" y="14"/>
                  </a:lnTo>
                  <a:lnTo>
                    <a:pt x="237" y="10"/>
                  </a:lnTo>
                  <a:lnTo>
                    <a:pt x="252" y="7"/>
                  </a:lnTo>
                  <a:lnTo>
                    <a:pt x="268" y="4"/>
                  </a:lnTo>
                  <a:lnTo>
                    <a:pt x="283" y="2"/>
                  </a:lnTo>
                  <a:lnTo>
                    <a:pt x="300" y="1"/>
                  </a:lnTo>
                  <a:lnTo>
                    <a:pt x="316" y="0"/>
                  </a:lnTo>
                  <a:lnTo>
                    <a:pt x="331" y="1"/>
                  </a:lnTo>
                  <a:lnTo>
                    <a:pt x="348" y="2"/>
                  </a:lnTo>
                  <a:lnTo>
                    <a:pt x="363" y="4"/>
                  </a:lnTo>
                  <a:lnTo>
                    <a:pt x="379" y="7"/>
                  </a:lnTo>
                  <a:lnTo>
                    <a:pt x="394" y="10"/>
                  </a:lnTo>
                  <a:lnTo>
                    <a:pt x="409" y="14"/>
                  </a:lnTo>
                  <a:lnTo>
                    <a:pt x="423" y="19"/>
                  </a:lnTo>
                  <a:lnTo>
                    <a:pt x="438" y="25"/>
                  </a:lnTo>
                  <a:lnTo>
                    <a:pt x="452" y="31"/>
                  </a:lnTo>
                  <a:lnTo>
                    <a:pt x="465" y="38"/>
                  </a:lnTo>
                  <a:lnTo>
                    <a:pt x="479" y="46"/>
                  </a:lnTo>
                  <a:lnTo>
                    <a:pt x="492" y="54"/>
                  </a:lnTo>
                  <a:lnTo>
                    <a:pt x="503" y="62"/>
                  </a:lnTo>
                  <a:lnTo>
                    <a:pt x="516" y="71"/>
                  </a:lnTo>
                  <a:lnTo>
                    <a:pt x="527" y="81"/>
                  </a:lnTo>
                  <a:lnTo>
                    <a:pt x="538" y="92"/>
                  </a:lnTo>
                  <a:lnTo>
                    <a:pt x="548" y="103"/>
                  </a:lnTo>
                  <a:lnTo>
                    <a:pt x="558" y="114"/>
                  </a:lnTo>
                  <a:lnTo>
                    <a:pt x="568" y="126"/>
                  </a:lnTo>
                  <a:lnTo>
                    <a:pt x="577" y="138"/>
                  </a:lnTo>
                  <a:lnTo>
                    <a:pt x="585" y="150"/>
                  </a:lnTo>
                  <a:lnTo>
                    <a:pt x="593" y="163"/>
                  </a:lnTo>
                  <a:lnTo>
                    <a:pt x="600" y="177"/>
                  </a:lnTo>
                  <a:lnTo>
                    <a:pt x="606" y="191"/>
                  </a:lnTo>
                  <a:lnTo>
                    <a:pt x="612" y="204"/>
                  </a:lnTo>
                  <a:lnTo>
                    <a:pt x="617" y="219"/>
                  </a:lnTo>
                  <a:lnTo>
                    <a:pt x="621" y="234"/>
                  </a:lnTo>
                  <a:lnTo>
                    <a:pt x="625" y="249"/>
                  </a:lnTo>
                  <a:lnTo>
                    <a:pt x="628" y="264"/>
                  </a:lnTo>
                  <a:lnTo>
                    <a:pt x="630" y="279"/>
                  </a:lnTo>
                  <a:lnTo>
                    <a:pt x="631" y="295"/>
                  </a:lnTo>
                  <a:lnTo>
                    <a:pt x="631" y="311"/>
                  </a:lnTo>
                </a:path>
              </a:pathLst>
            </a:custGeom>
            <a:solidFill>
              <a:srgbClr val="0500B9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auto">
            <a:xfrm>
              <a:off x="246" y="156"/>
              <a:ext cx="331" cy="382"/>
            </a:xfrm>
            <a:custGeom>
              <a:avLst/>
              <a:gdLst/>
              <a:ahLst/>
              <a:cxnLst>
                <a:cxn ang="0">
                  <a:pos x="271" y="377"/>
                </a:cxn>
                <a:cxn ang="0">
                  <a:pos x="307" y="371"/>
                </a:cxn>
                <a:cxn ang="0">
                  <a:pos x="323" y="346"/>
                </a:cxn>
                <a:cxn ang="0">
                  <a:pos x="324" y="307"/>
                </a:cxn>
                <a:cxn ang="0">
                  <a:pos x="311" y="259"/>
                </a:cxn>
                <a:cxn ang="0">
                  <a:pos x="287" y="208"/>
                </a:cxn>
                <a:cxn ang="0">
                  <a:pos x="260" y="166"/>
                </a:cxn>
                <a:cxn ang="0">
                  <a:pos x="240" y="140"/>
                </a:cxn>
                <a:cxn ang="0">
                  <a:pos x="219" y="116"/>
                </a:cxn>
                <a:cxn ang="0">
                  <a:pos x="198" y="94"/>
                </a:cxn>
                <a:cxn ang="0">
                  <a:pos x="177" y="74"/>
                </a:cxn>
                <a:cxn ang="0">
                  <a:pos x="158" y="57"/>
                </a:cxn>
                <a:cxn ang="0">
                  <a:pos x="141" y="45"/>
                </a:cxn>
                <a:cxn ang="0">
                  <a:pos x="93" y="17"/>
                </a:cxn>
                <a:cxn ang="0">
                  <a:pos x="53" y="7"/>
                </a:cxn>
                <a:cxn ang="0">
                  <a:pos x="24" y="15"/>
                </a:cxn>
                <a:cxn ang="0">
                  <a:pos x="9" y="40"/>
                </a:cxn>
                <a:cxn ang="0">
                  <a:pos x="9" y="83"/>
                </a:cxn>
                <a:cxn ang="0">
                  <a:pos x="27" y="142"/>
                </a:cxn>
                <a:cxn ang="0">
                  <a:pos x="55" y="197"/>
                </a:cxn>
                <a:cxn ang="0">
                  <a:pos x="82" y="235"/>
                </a:cxn>
                <a:cxn ang="0">
                  <a:pos x="109" y="268"/>
                </a:cxn>
                <a:cxn ang="0">
                  <a:pos x="132" y="296"/>
                </a:cxn>
                <a:cxn ang="0">
                  <a:pos x="154" y="313"/>
                </a:cxn>
                <a:cxn ang="0">
                  <a:pos x="169" y="327"/>
                </a:cxn>
                <a:cxn ang="0">
                  <a:pos x="164" y="338"/>
                </a:cxn>
                <a:cxn ang="0">
                  <a:pos x="144" y="327"/>
                </a:cxn>
                <a:cxn ang="0">
                  <a:pos x="125" y="304"/>
                </a:cxn>
                <a:cxn ang="0">
                  <a:pos x="116" y="291"/>
                </a:cxn>
                <a:cxn ang="0">
                  <a:pos x="92" y="260"/>
                </a:cxn>
                <a:cxn ang="0">
                  <a:pos x="67" y="226"/>
                </a:cxn>
                <a:cxn ang="0">
                  <a:pos x="42" y="187"/>
                </a:cxn>
                <a:cxn ang="0">
                  <a:pos x="18" y="139"/>
                </a:cxn>
                <a:cxn ang="0">
                  <a:pos x="4" y="92"/>
                </a:cxn>
                <a:cxn ang="0">
                  <a:pos x="1" y="51"/>
                </a:cxn>
                <a:cxn ang="0">
                  <a:pos x="10" y="20"/>
                </a:cxn>
                <a:cxn ang="0">
                  <a:pos x="32" y="2"/>
                </a:cxn>
                <a:cxn ang="0">
                  <a:pos x="67" y="2"/>
                </a:cxn>
                <a:cxn ang="0">
                  <a:pos x="112" y="20"/>
                </a:cxn>
                <a:cxn ang="0">
                  <a:pos x="154" y="46"/>
                </a:cxn>
                <a:cxn ang="0">
                  <a:pos x="194" y="81"/>
                </a:cxn>
                <a:cxn ang="0">
                  <a:pos x="231" y="120"/>
                </a:cxn>
                <a:cxn ang="0">
                  <a:pos x="263" y="162"/>
                </a:cxn>
                <a:cxn ang="0">
                  <a:pos x="290" y="204"/>
                </a:cxn>
                <a:cxn ang="0">
                  <a:pos x="311" y="243"/>
                </a:cxn>
                <a:cxn ang="0">
                  <a:pos x="319" y="268"/>
                </a:cxn>
                <a:cxn ang="0">
                  <a:pos x="328" y="301"/>
                </a:cxn>
                <a:cxn ang="0">
                  <a:pos x="330" y="335"/>
                </a:cxn>
                <a:cxn ang="0">
                  <a:pos x="322" y="364"/>
                </a:cxn>
                <a:cxn ang="0">
                  <a:pos x="298" y="380"/>
                </a:cxn>
                <a:cxn ang="0">
                  <a:pos x="254" y="376"/>
                </a:cxn>
              </a:cxnLst>
              <a:rect l="0" t="0" r="r" b="b"/>
              <a:pathLst>
                <a:path w="331" h="382">
                  <a:moveTo>
                    <a:pt x="229" y="366"/>
                  </a:moveTo>
                  <a:lnTo>
                    <a:pt x="240" y="371"/>
                  </a:lnTo>
                  <a:lnTo>
                    <a:pt x="252" y="374"/>
                  </a:lnTo>
                  <a:lnTo>
                    <a:pt x="262" y="376"/>
                  </a:lnTo>
                  <a:lnTo>
                    <a:pt x="271" y="377"/>
                  </a:lnTo>
                  <a:lnTo>
                    <a:pt x="280" y="378"/>
                  </a:lnTo>
                  <a:lnTo>
                    <a:pt x="288" y="377"/>
                  </a:lnTo>
                  <a:lnTo>
                    <a:pt x="295" y="376"/>
                  </a:lnTo>
                  <a:lnTo>
                    <a:pt x="301" y="374"/>
                  </a:lnTo>
                  <a:lnTo>
                    <a:pt x="307" y="371"/>
                  </a:lnTo>
                  <a:lnTo>
                    <a:pt x="311" y="368"/>
                  </a:lnTo>
                  <a:lnTo>
                    <a:pt x="316" y="363"/>
                  </a:lnTo>
                  <a:lnTo>
                    <a:pt x="319" y="358"/>
                  </a:lnTo>
                  <a:lnTo>
                    <a:pt x="322" y="352"/>
                  </a:lnTo>
                  <a:lnTo>
                    <a:pt x="323" y="346"/>
                  </a:lnTo>
                  <a:lnTo>
                    <a:pt x="325" y="339"/>
                  </a:lnTo>
                  <a:lnTo>
                    <a:pt x="326" y="331"/>
                  </a:lnTo>
                  <a:lnTo>
                    <a:pt x="326" y="324"/>
                  </a:lnTo>
                  <a:lnTo>
                    <a:pt x="325" y="316"/>
                  </a:lnTo>
                  <a:lnTo>
                    <a:pt x="324" y="307"/>
                  </a:lnTo>
                  <a:lnTo>
                    <a:pt x="323" y="298"/>
                  </a:lnTo>
                  <a:lnTo>
                    <a:pt x="321" y="289"/>
                  </a:lnTo>
                  <a:lnTo>
                    <a:pt x="318" y="279"/>
                  </a:lnTo>
                  <a:lnTo>
                    <a:pt x="314" y="269"/>
                  </a:lnTo>
                  <a:lnTo>
                    <a:pt x="311" y="259"/>
                  </a:lnTo>
                  <a:lnTo>
                    <a:pt x="307" y="249"/>
                  </a:lnTo>
                  <a:lnTo>
                    <a:pt x="303" y="239"/>
                  </a:lnTo>
                  <a:lnTo>
                    <a:pt x="298" y="229"/>
                  </a:lnTo>
                  <a:lnTo>
                    <a:pt x="293" y="218"/>
                  </a:lnTo>
                  <a:lnTo>
                    <a:pt x="287" y="208"/>
                  </a:lnTo>
                  <a:lnTo>
                    <a:pt x="281" y="198"/>
                  </a:lnTo>
                  <a:lnTo>
                    <a:pt x="275" y="188"/>
                  </a:lnTo>
                  <a:lnTo>
                    <a:pt x="268" y="178"/>
                  </a:lnTo>
                  <a:lnTo>
                    <a:pt x="264" y="172"/>
                  </a:lnTo>
                  <a:lnTo>
                    <a:pt x="260" y="166"/>
                  </a:lnTo>
                  <a:lnTo>
                    <a:pt x="257" y="161"/>
                  </a:lnTo>
                  <a:lnTo>
                    <a:pt x="252" y="156"/>
                  </a:lnTo>
                  <a:lnTo>
                    <a:pt x="248" y="150"/>
                  </a:lnTo>
                  <a:lnTo>
                    <a:pt x="244" y="146"/>
                  </a:lnTo>
                  <a:lnTo>
                    <a:pt x="240" y="140"/>
                  </a:lnTo>
                  <a:lnTo>
                    <a:pt x="236" y="135"/>
                  </a:lnTo>
                  <a:lnTo>
                    <a:pt x="232" y="130"/>
                  </a:lnTo>
                  <a:lnTo>
                    <a:pt x="227" y="125"/>
                  </a:lnTo>
                  <a:lnTo>
                    <a:pt x="223" y="120"/>
                  </a:lnTo>
                  <a:lnTo>
                    <a:pt x="219" y="116"/>
                  </a:lnTo>
                  <a:lnTo>
                    <a:pt x="215" y="111"/>
                  </a:lnTo>
                  <a:lnTo>
                    <a:pt x="210" y="106"/>
                  </a:lnTo>
                  <a:lnTo>
                    <a:pt x="206" y="102"/>
                  </a:lnTo>
                  <a:lnTo>
                    <a:pt x="202" y="98"/>
                  </a:lnTo>
                  <a:lnTo>
                    <a:pt x="198" y="94"/>
                  </a:lnTo>
                  <a:lnTo>
                    <a:pt x="194" y="89"/>
                  </a:lnTo>
                  <a:lnTo>
                    <a:pt x="190" y="86"/>
                  </a:lnTo>
                  <a:lnTo>
                    <a:pt x="186" y="81"/>
                  </a:lnTo>
                  <a:lnTo>
                    <a:pt x="181" y="78"/>
                  </a:lnTo>
                  <a:lnTo>
                    <a:pt x="177" y="74"/>
                  </a:lnTo>
                  <a:lnTo>
                    <a:pt x="174" y="70"/>
                  </a:lnTo>
                  <a:lnTo>
                    <a:pt x="169" y="67"/>
                  </a:lnTo>
                  <a:lnTo>
                    <a:pt x="166" y="64"/>
                  </a:lnTo>
                  <a:lnTo>
                    <a:pt x="162" y="61"/>
                  </a:lnTo>
                  <a:lnTo>
                    <a:pt x="158" y="57"/>
                  </a:lnTo>
                  <a:lnTo>
                    <a:pt x="155" y="54"/>
                  </a:lnTo>
                  <a:lnTo>
                    <a:pt x="151" y="52"/>
                  </a:lnTo>
                  <a:lnTo>
                    <a:pt x="148" y="50"/>
                  </a:lnTo>
                  <a:lnTo>
                    <a:pt x="144" y="46"/>
                  </a:lnTo>
                  <a:lnTo>
                    <a:pt x="141" y="45"/>
                  </a:lnTo>
                  <a:lnTo>
                    <a:pt x="131" y="37"/>
                  </a:lnTo>
                  <a:lnTo>
                    <a:pt x="121" y="31"/>
                  </a:lnTo>
                  <a:lnTo>
                    <a:pt x="111" y="26"/>
                  </a:lnTo>
                  <a:lnTo>
                    <a:pt x="102" y="21"/>
                  </a:lnTo>
                  <a:lnTo>
                    <a:pt x="93" y="17"/>
                  </a:lnTo>
                  <a:lnTo>
                    <a:pt x="84" y="13"/>
                  </a:lnTo>
                  <a:lnTo>
                    <a:pt x="76" y="10"/>
                  </a:lnTo>
                  <a:lnTo>
                    <a:pt x="68" y="9"/>
                  </a:lnTo>
                  <a:lnTo>
                    <a:pt x="60" y="7"/>
                  </a:lnTo>
                  <a:lnTo>
                    <a:pt x="53" y="7"/>
                  </a:lnTo>
                  <a:lnTo>
                    <a:pt x="47" y="7"/>
                  </a:lnTo>
                  <a:lnTo>
                    <a:pt x="40" y="8"/>
                  </a:lnTo>
                  <a:lnTo>
                    <a:pt x="34" y="10"/>
                  </a:lnTo>
                  <a:lnTo>
                    <a:pt x="29" y="12"/>
                  </a:lnTo>
                  <a:lnTo>
                    <a:pt x="24" y="15"/>
                  </a:lnTo>
                  <a:lnTo>
                    <a:pt x="20" y="19"/>
                  </a:lnTo>
                  <a:lnTo>
                    <a:pt x="16" y="23"/>
                  </a:lnTo>
                  <a:lnTo>
                    <a:pt x="13" y="28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7" y="48"/>
                  </a:lnTo>
                  <a:lnTo>
                    <a:pt x="7" y="56"/>
                  </a:lnTo>
                  <a:lnTo>
                    <a:pt x="7" y="64"/>
                  </a:lnTo>
                  <a:lnTo>
                    <a:pt x="7" y="73"/>
                  </a:lnTo>
                  <a:lnTo>
                    <a:pt x="9" y="83"/>
                  </a:lnTo>
                  <a:lnTo>
                    <a:pt x="11" y="94"/>
                  </a:lnTo>
                  <a:lnTo>
                    <a:pt x="14" y="105"/>
                  </a:lnTo>
                  <a:lnTo>
                    <a:pt x="18" y="116"/>
                  </a:lnTo>
                  <a:lnTo>
                    <a:pt x="22" y="128"/>
                  </a:lnTo>
                  <a:lnTo>
                    <a:pt x="27" y="142"/>
                  </a:lnTo>
                  <a:lnTo>
                    <a:pt x="34" y="155"/>
                  </a:lnTo>
                  <a:lnTo>
                    <a:pt x="40" y="170"/>
                  </a:lnTo>
                  <a:lnTo>
                    <a:pt x="45" y="179"/>
                  </a:lnTo>
                  <a:lnTo>
                    <a:pt x="50" y="188"/>
                  </a:lnTo>
                  <a:lnTo>
                    <a:pt x="55" y="197"/>
                  </a:lnTo>
                  <a:lnTo>
                    <a:pt x="60" y="205"/>
                  </a:lnTo>
                  <a:lnTo>
                    <a:pt x="66" y="213"/>
                  </a:lnTo>
                  <a:lnTo>
                    <a:pt x="71" y="221"/>
                  </a:lnTo>
                  <a:lnTo>
                    <a:pt x="77" y="228"/>
                  </a:lnTo>
                  <a:lnTo>
                    <a:pt x="82" y="235"/>
                  </a:lnTo>
                  <a:lnTo>
                    <a:pt x="88" y="242"/>
                  </a:lnTo>
                  <a:lnTo>
                    <a:pt x="93" y="249"/>
                  </a:lnTo>
                  <a:lnTo>
                    <a:pt x="98" y="256"/>
                  </a:lnTo>
                  <a:lnTo>
                    <a:pt x="103" y="262"/>
                  </a:lnTo>
                  <a:lnTo>
                    <a:pt x="109" y="268"/>
                  </a:lnTo>
                  <a:lnTo>
                    <a:pt x="114" y="275"/>
                  </a:lnTo>
                  <a:lnTo>
                    <a:pt x="119" y="281"/>
                  </a:lnTo>
                  <a:lnTo>
                    <a:pt x="124" y="287"/>
                  </a:lnTo>
                  <a:lnTo>
                    <a:pt x="128" y="292"/>
                  </a:lnTo>
                  <a:lnTo>
                    <a:pt x="132" y="296"/>
                  </a:lnTo>
                  <a:lnTo>
                    <a:pt x="136" y="300"/>
                  </a:lnTo>
                  <a:lnTo>
                    <a:pt x="141" y="303"/>
                  </a:lnTo>
                  <a:lnTo>
                    <a:pt x="145" y="307"/>
                  </a:lnTo>
                  <a:lnTo>
                    <a:pt x="149" y="310"/>
                  </a:lnTo>
                  <a:lnTo>
                    <a:pt x="154" y="313"/>
                  </a:lnTo>
                  <a:lnTo>
                    <a:pt x="158" y="316"/>
                  </a:lnTo>
                  <a:lnTo>
                    <a:pt x="161" y="319"/>
                  </a:lnTo>
                  <a:lnTo>
                    <a:pt x="164" y="322"/>
                  </a:lnTo>
                  <a:lnTo>
                    <a:pt x="167" y="324"/>
                  </a:lnTo>
                  <a:lnTo>
                    <a:pt x="169" y="327"/>
                  </a:lnTo>
                  <a:lnTo>
                    <a:pt x="170" y="329"/>
                  </a:lnTo>
                  <a:lnTo>
                    <a:pt x="170" y="331"/>
                  </a:lnTo>
                  <a:lnTo>
                    <a:pt x="169" y="333"/>
                  </a:lnTo>
                  <a:lnTo>
                    <a:pt x="167" y="336"/>
                  </a:lnTo>
                  <a:lnTo>
                    <a:pt x="164" y="338"/>
                  </a:lnTo>
                  <a:lnTo>
                    <a:pt x="161" y="338"/>
                  </a:lnTo>
                  <a:lnTo>
                    <a:pt x="157" y="336"/>
                  </a:lnTo>
                  <a:lnTo>
                    <a:pt x="153" y="335"/>
                  </a:lnTo>
                  <a:lnTo>
                    <a:pt x="149" y="331"/>
                  </a:lnTo>
                  <a:lnTo>
                    <a:pt x="144" y="327"/>
                  </a:lnTo>
                  <a:lnTo>
                    <a:pt x="140" y="323"/>
                  </a:lnTo>
                  <a:lnTo>
                    <a:pt x="136" y="318"/>
                  </a:lnTo>
                  <a:lnTo>
                    <a:pt x="132" y="313"/>
                  </a:lnTo>
                  <a:lnTo>
                    <a:pt x="128" y="309"/>
                  </a:lnTo>
                  <a:lnTo>
                    <a:pt x="125" y="304"/>
                  </a:lnTo>
                  <a:lnTo>
                    <a:pt x="122" y="300"/>
                  </a:lnTo>
                  <a:lnTo>
                    <a:pt x="120" y="296"/>
                  </a:lnTo>
                  <a:lnTo>
                    <a:pt x="118" y="294"/>
                  </a:lnTo>
                  <a:lnTo>
                    <a:pt x="116" y="292"/>
                  </a:lnTo>
                  <a:lnTo>
                    <a:pt x="116" y="291"/>
                  </a:lnTo>
                  <a:lnTo>
                    <a:pt x="111" y="285"/>
                  </a:lnTo>
                  <a:lnTo>
                    <a:pt x="106" y="279"/>
                  </a:lnTo>
                  <a:lnTo>
                    <a:pt x="101" y="273"/>
                  </a:lnTo>
                  <a:lnTo>
                    <a:pt x="97" y="266"/>
                  </a:lnTo>
                  <a:lnTo>
                    <a:pt x="92" y="260"/>
                  </a:lnTo>
                  <a:lnTo>
                    <a:pt x="87" y="253"/>
                  </a:lnTo>
                  <a:lnTo>
                    <a:pt x="82" y="247"/>
                  </a:lnTo>
                  <a:lnTo>
                    <a:pt x="77" y="240"/>
                  </a:lnTo>
                  <a:lnTo>
                    <a:pt x="72" y="233"/>
                  </a:lnTo>
                  <a:lnTo>
                    <a:pt x="67" y="226"/>
                  </a:lnTo>
                  <a:lnTo>
                    <a:pt x="62" y="219"/>
                  </a:lnTo>
                  <a:lnTo>
                    <a:pt x="57" y="211"/>
                  </a:lnTo>
                  <a:lnTo>
                    <a:pt x="52" y="204"/>
                  </a:lnTo>
                  <a:lnTo>
                    <a:pt x="47" y="196"/>
                  </a:lnTo>
                  <a:lnTo>
                    <a:pt x="42" y="187"/>
                  </a:lnTo>
                  <a:lnTo>
                    <a:pt x="37" y="179"/>
                  </a:lnTo>
                  <a:lnTo>
                    <a:pt x="32" y="169"/>
                  </a:lnTo>
                  <a:lnTo>
                    <a:pt x="27" y="159"/>
                  </a:lnTo>
                  <a:lnTo>
                    <a:pt x="22" y="149"/>
                  </a:lnTo>
                  <a:lnTo>
                    <a:pt x="18" y="139"/>
                  </a:lnTo>
                  <a:lnTo>
                    <a:pt x="14" y="130"/>
                  </a:lnTo>
                  <a:lnTo>
                    <a:pt x="11" y="120"/>
                  </a:lnTo>
                  <a:lnTo>
                    <a:pt x="8" y="110"/>
                  </a:lnTo>
                  <a:lnTo>
                    <a:pt x="6" y="101"/>
                  </a:lnTo>
                  <a:lnTo>
                    <a:pt x="4" y="92"/>
                  </a:lnTo>
                  <a:lnTo>
                    <a:pt x="2" y="83"/>
                  </a:lnTo>
                  <a:lnTo>
                    <a:pt x="1" y="75"/>
                  </a:lnTo>
                  <a:lnTo>
                    <a:pt x="1" y="67"/>
                  </a:lnTo>
                  <a:lnTo>
                    <a:pt x="0" y="59"/>
                  </a:lnTo>
                  <a:lnTo>
                    <a:pt x="1" y="51"/>
                  </a:lnTo>
                  <a:lnTo>
                    <a:pt x="2" y="45"/>
                  </a:lnTo>
                  <a:lnTo>
                    <a:pt x="3" y="37"/>
                  </a:lnTo>
                  <a:lnTo>
                    <a:pt x="4" y="31"/>
                  </a:lnTo>
                  <a:lnTo>
                    <a:pt x="7" y="26"/>
                  </a:lnTo>
                  <a:lnTo>
                    <a:pt x="10" y="20"/>
                  </a:lnTo>
                  <a:lnTo>
                    <a:pt x="13" y="16"/>
                  </a:lnTo>
                  <a:lnTo>
                    <a:pt x="17" y="12"/>
                  </a:lnTo>
                  <a:lnTo>
                    <a:pt x="21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1"/>
                  </a:lnTo>
                  <a:lnTo>
                    <a:pt x="44" y="0"/>
                  </a:lnTo>
                  <a:lnTo>
                    <a:pt x="51" y="0"/>
                  </a:lnTo>
                  <a:lnTo>
                    <a:pt x="59" y="1"/>
                  </a:lnTo>
                  <a:lnTo>
                    <a:pt x="67" y="2"/>
                  </a:lnTo>
                  <a:lnTo>
                    <a:pt x="76" y="4"/>
                  </a:lnTo>
                  <a:lnTo>
                    <a:pt x="85" y="7"/>
                  </a:lnTo>
                  <a:lnTo>
                    <a:pt x="95" y="11"/>
                  </a:lnTo>
                  <a:lnTo>
                    <a:pt x="103" y="15"/>
                  </a:lnTo>
                  <a:lnTo>
                    <a:pt x="112" y="20"/>
                  </a:lnTo>
                  <a:lnTo>
                    <a:pt x="121" y="24"/>
                  </a:lnTo>
                  <a:lnTo>
                    <a:pt x="130" y="29"/>
                  </a:lnTo>
                  <a:lnTo>
                    <a:pt x="138" y="35"/>
                  </a:lnTo>
                  <a:lnTo>
                    <a:pt x="146" y="41"/>
                  </a:lnTo>
                  <a:lnTo>
                    <a:pt x="154" y="46"/>
                  </a:lnTo>
                  <a:lnTo>
                    <a:pt x="163" y="53"/>
                  </a:lnTo>
                  <a:lnTo>
                    <a:pt x="171" y="60"/>
                  </a:lnTo>
                  <a:lnTo>
                    <a:pt x="179" y="67"/>
                  </a:lnTo>
                  <a:lnTo>
                    <a:pt x="187" y="74"/>
                  </a:lnTo>
                  <a:lnTo>
                    <a:pt x="194" y="81"/>
                  </a:lnTo>
                  <a:lnTo>
                    <a:pt x="202" y="89"/>
                  </a:lnTo>
                  <a:lnTo>
                    <a:pt x="209" y="97"/>
                  </a:lnTo>
                  <a:lnTo>
                    <a:pt x="217" y="105"/>
                  </a:lnTo>
                  <a:lnTo>
                    <a:pt x="224" y="113"/>
                  </a:lnTo>
                  <a:lnTo>
                    <a:pt x="231" y="120"/>
                  </a:lnTo>
                  <a:lnTo>
                    <a:pt x="238" y="129"/>
                  </a:lnTo>
                  <a:lnTo>
                    <a:pt x="245" y="137"/>
                  </a:lnTo>
                  <a:lnTo>
                    <a:pt x="251" y="146"/>
                  </a:lnTo>
                  <a:lnTo>
                    <a:pt x="257" y="154"/>
                  </a:lnTo>
                  <a:lnTo>
                    <a:pt x="263" y="162"/>
                  </a:lnTo>
                  <a:lnTo>
                    <a:pt x="270" y="171"/>
                  </a:lnTo>
                  <a:lnTo>
                    <a:pt x="275" y="179"/>
                  </a:lnTo>
                  <a:lnTo>
                    <a:pt x="280" y="188"/>
                  </a:lnTo>
                  <a:lnTo>
                    <a:pt x="285" y="196"/>
                  </a:lnTo>
                  <a:lnTo>
                    <a:pt x="290" y="204"/>
                  </a:lnTo>
                  <a:lnTo>
                    <a:pt x="295" y="212"/>
                  </a:lnTo>
                  <a:lnTo>
                    <a:pt x="299" y="220"/>
                  </a:lnTo>
                  <a:lnTo>
                    <a:pt x="303" y="228"/>
                  </a:lnTo>
                  <a:lnTo>
                    <a:pt x="307" y="236"/>
                  </a:lnTo>
                  <a:lnTo>
                    <a:pt x="311" y="243"/>
                  </a:lnTo>
                  <a:lnTo>
                    <a:pt x="312" y="247"/>
                  </a:lnTo>
                  <a:lnTo>
                    <a:pt x="314" y="251"/>
                  </a:lnTo>
                  <a:lnTo>
                    <a:pt x="316" y="257"/>
                  </a:lnTo>
                  <a:lnTo>
                    <a:pt x="318" y="262"/>
                  </a:lnTo>
                  <a:lnTo>
                    <a:pt x="319" y="268"/>
                  </a:lnTo>
                  <a:lnTo>
                    <a:pt x="321" y="274"/>
                  </a:lnTo>
                  <a:lnTo>
                    <a:pt x="323" y="280"/>
                  </a:lnTo>
                  <a:lnTo>
                    <a:pt x="325" y="287"/>
                  </a:lnTo>
                  <a:lnTo>
                    <a:pt x="326" y="294"/>
                  </a:lnTo>
                  <a:lnTo>
                    <a:pt x="328" y="301"/>
                  </a:lnTo>
                  <a:lnTo>
                    <a:pt x="329" y="308"/>
                  </a:lnTo>
                  <a:lnTo>
                    <a:pt x="329" y="314"/>
                  </a:lnTo>
                  <a:lnTo>
                    <a:pt x="330" y="322"/>
                  </a:lnTo>
                  <a:lnTo>
                    <a:pt x="330" y="328"/>
                  </a:lnTo>
                  <a:lnTo>
                    <a:pt x="330" y="335"/>
                  </a:lnTo>
                  <a:lnTo>
                    <a:pt x="329" y="341"/>
                  </a:lnTo>
                  <a:lnTo>
                    <a:pt x="328" y="348"/>
                  </a:lnTo>
                  <a:lnTo>
                    <a:pt x="327" y="353"/>
                  </a:lnTo>
                  <a:lnTo>
                    <a:pt x="324" y="359"/>
                  </a:lnTo>
                  <a:lnTo>
                    <a:pt x="322" y="364"/>
                  </a:lnTo>
                  <a:lnTo>
                    <a:pt x="319" y="368"/>
                  </a:lnTo>
                  <a:lnTo>
                    <a:pt x="314" y="372"/>
                  </a:lnTo>
                  <a:lnTo>
                    <a:pt x="310" y="375"/>
                  </a:lnTo>
                  <a:lnTo>
                    <a:pt x="304" y="378"/>
                  </a:lnTo>
                  <a:lnTo>
                    <a:pt x="298" y="380"/>
                  </a:lnTo>
                  <a:lnTo>
                    <a:pt x="291" y="381"/>
                  </a:lnTo>
                  <a:lnTo>
                    <a:pt x="283" y="381"/>
                  </a:lnTo>
                  <a:lnTo>
                    <a:pt x="275" y="380"/>
                  </a:lnTo>
                  <a:lnTo>
                    <a:pt x="265" y="379"/>
                  </a:lnTo>
                  <a:lnTo>
                    <a:pt x="254" y="376"/>
                  </a:lnTo>
                  <a:lnTo>
                    <a:pt x="242" y="372"/>
                  </a:lnTo>
                  <a:lnTo>
                    <a:pt x="229" y="368"/>
                  </a:lnTo>
                  <a:lnTo>
                    <a:pt x="229" y="366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auto">
            <a:xfrm>
              <a:off x="55" y="79"/>
              <a:ext cx="760" cy="375"/>
            </a:xfrm>
            <a:custGeom>
              <a:avLst/>
              <a:gdLst/>
              <a:ahLst/>
              <a:cxnLst>
                <a:cxn ang="0">
                  <a:pos x="11" y="364"/>
                </a:cxn>
                <a:cxn ang="0">
                  <a:pos x="28" y="354"/>
                </a:cxn>
                <a:cxn ang="0">
                  <a:pos x="44" y="345"/>
                </a:cxn>
                <a:cxn ang="0">
                  <a:pos x="62" y="336"/>
                </a:cxn>
                <a:cxn ang="0">
                  <a:pos x="80" y="327"/>
                </a:cxn>
                <a:cxn ang="0">
                  <a:pos x="98" y="318"/>
                </a:cxn>
                <a:cxn ang="0">
                  <a:pos x="118" y="310"/>
                </a:cxn>
                <a:cxn ang="0">
                  <a:pos x="139" y="302"/>
                </a:cxn>
                <a:cxn ang="0">
                  <a:pos x="162" y="294"/>
                </a:cxn>
                <a:cxn ang="0">
                  <a:pos x="186" y="286"/>
                </a:cxn>
                <a:cxn ang="0">
                  <a:pos x="212" y="277"/>
                </a:cxn>
                <a:cxn ang="0">
                  <a:pos x="249" y="265"/>
                </a:cxn>
                <a:cxn ang="0">
                  <a:pos x="285" y="254"/>
                </a:cxn>
                <a:cxn ang="0">
                  <a:pos x="318" y="242"/>
                </a:cxn>
                <a:cxn ang="0">
                  <a:pos x="352" y="231"/>
                </a:cxn>
                <a:cxn ang="0">
                  <a:pos x="385" y="220"/>
                </a:cxn>
                <a:cxn ang="0">
                  <a:pos x="417" y="209"/>
                </a:cxn>
                <a:cxn ang="0">
                  <a:pos x="450" y="196"/>
                </a:cxn>
                <a:cxn ang="0">
                  <a:pos x="483" y="184"/>
                </a:cxn>
                <a:cxn ang="0">
                  <a:pos x="516" y="170"/>
                </a:cxn>
                <a:cxn ang="0">
                  <a:pos x="550" y="154"/>
                </a:cxn>
                <a:cxn ang="0">
                  <a:pos x="578" y="140"/>
                </a:cxn>
                <a:cxn ang="0">
                  <a:pos x="597" y="130"/>
                </a:cxn>
                <a:cxn ang="0">
                  <a:pos x="615" y="119"/>
                </a:cxn>
                <a:cxn ang="0">
                  <a:pos x="636" y="108"/>
                </a:cxn>
                <a:cxn ang="0">
                  <a:pos x="655" y="95"/>
                </a:cxn>
                <a:cxn ang="0">
                  <a:pos x="675" y="81"/>
                </a:cxn>
                <a:cxn ang="0">
                  <a:pos x="694" y="67"/>
                </a:cxn>
                <a:cxn ang="0">
                  <a:pos x="712" y="51"/>
                </a:cxn>
                <a:cxn ang="0">
                  <a:pos x="728" y="36"/>
                </a:cxn>
                <a:cxn ang="0">
                  <a:pos x="743" y="21"/>
                </a:cxn>
                <a:cxn ang="0">
                  <a:pos x="755" y="5"/>
                </a:cxn>
                <a:cxn ang="0">
                  <a:pos x="754" y="9"/>
                </a:cxn>
                <a:cxn ang="0">
                  <a:pos x="744" y="24"/>
                </a:cxn>
                <a:cxn ang="0">
                  <a:pos x="733" y="40"/>
                </a:cxn>
                <a:cxn ang="0">
                  <a:pos x="720" y="57"/>
                </a:cxn>
                <a:cxn ang="0">
                  <a:pos x="709" y="72"/>
                </a:cxn>
                <a:cxn ang="0">
                  <a:pos x="686" y="98"/>
                </a:cxn>
                <a:cxn ang="0">
                  <a:pos x="631" y="147"/>
                </a:cxn>
                <a:cxn ang="0">
                  <a:pos x="568" y="187"/>
                </a:cxn>
                <a:cxn ang="0">
                  <a:pos x="500" y="219"/>
                </a:cxn>
                <a:cxn ang="0">
                  <a:pos x="427" y="245"/>
                </a:cxn>
                <a:cxn ang="0">
                  <a:pos x="353" y="267"/>
                </a:cxn>
                <a:cxn ang="0">
                  <a:pos x="280" y="286"/>
                </a:cxn>
                <a:cxn ang="0">
                  <a:pos x="207" y="303"/>
                </a:cxn>
                <a:cxn ang="0">
                  <a:pos x="138" y="321"/>
                </a:cxn>
                <a:cxn ang="0">
                  <a:pos x="75" y="341"/>
                </a:cxn>
                <a:cxn ang="0">
                  <a:pos x="19" y="365"/>
                </a:cxn>
              </a:cxnLst>
              <a:rect l="0" t="0" r="r" b="b"/>
              <a:pathLst>
                <a:path w="760" h="375">
                  <a:moveTo>
                    <a:pt x="0" y="372"/>
                  </a:moveTo>
                  <a:lnTo>
                    <a:pt x="6" y="368"/>
                  </a:lnTo>
                  <a:lnTo>
                    <a:pt x="11" y="364"/>
                  </a:lnTo>
                  <a:lnTo>
                    <a:pt x="17" y="361"/>
                  </a:lnTo>
                  <a:lnTo>
                    <a:pt x="23" y="357"/>
                  </a:lnTo>
                  <a:lnTo>
                    <a:pt x="28" y="354"/>
                  </a:lnTo>
                  <a:lnTo>
                    <a:pt x="34" y="351"/>
                  </a:lnTo>
                  <a:lnTo>
                    <a:pt x="39" y="348"/>
                  </a:lnTo>
                  <a:lnTo>
                    <a:pt x="44" y="345"/>
                  </a:lnTo>
                  <a:lnTo>
                    <a:pt x="51" y="342"/>
                  </a:lnTo>
                  <a:lnTo>
                    <a:pt x="56" y="338"/>
                  </a:lnTo>
                  <a:lnTo>
                    <a:pt x="62" y="336"/>
                  </a:lnTo>
                  <a:lnTo>
                    <a:pt x="68" y="333"/>
                  </a:lnTo>
                  <a:lnTo>
                    <a:pt x="74" y="330"/>
                  </a:lnTo>
                  <a:lnTo>
                    <a:pt x="80" y="327"/>
                  </a:lnTo>
                  <a:lnTo>
                    <a:pt x="86" y="324"/>
                  </a:lnTo>
                  <a:lnTo>
                    <a:pt x="92" y="321"/>
                  </a:lnTo>
                  <a:lnTo>
                    <a:pt x="98" y="318"/>
                  </a:lnTo>
                  <a:lnTo>
                    <a:pt x="105" y="316"/>
                  </a:lnTo>
                  <a:lnTo>
                    <a:pt x="112" y="313"/>
                  </a:lnTo>
                  <a:lnTo>
                    <a:pt x="118" y="310"/>
                  </a:lnTo>
                  <a:lnTo>
                    <a:pt x="125" y="307"/>
                  </a:lnTo>
                  <a:lnTo>
                    <a:pt x="132" y="305"/>
                  </a:lnTo>
                  <a:lnTo>
                    <a:pt x="139" y="302"/>
                  </a:lnTo>
                  <a:lnTo>
                    <a:pt x="147" y="299"/>
                  </a:lnTo>
                  <a:lnTo>
                    <a:pt x="154" y="296"/>
                  </a:lnTo>
                  <a:lnTo>
                    <a:pt x="162" y="294"/>
                  </a:lnTo>
                  <a:lnTo>
                    <a:pt x="169" y="291"/>
                  </a:lnTo>
                  <a:lnTo>
                    <a:pt x="177" y="288"/>
                  </a:lnTo>
                  <a:lnTo>
                    <a:pt x="186" y="286"/>
                  </a:lnTo>
                  <a:lnTo>
                    <a:pt x="194" y="283"/>
                  </a:lnTo>
                  <a:lnTo>
                    <a:pt x="202" y="280"/>
                  </a:lnTo>
                  <a:lnTo>
                    <a:pt x="212" y="277"/>
                  </a:lnTo>
                  <a:lnTo>
                    <a:pt x="224" y="273"/>
                  </a:lnTo>
                  <a:lnTo>
                    <a:pt x="236" y="269"/>
                  </a:lnTo>
                  <a:lnTo>
                    <a:pt x="249" y="265"/>
                  </a:lnTo>
                  <a:lnTo>
                    <a:pt x="261" y="261"/>
                  </a:lnTo>
                  <a:lnTo>
                    <a:pt x="273" y="258"/>
                  </a:lnTo>
                  <a:lnTo>
                    <a:pt x="285" y="254"/>
                  </a:lnTo>
                  <a:lnTo>
                    <a:pt x="296" y="250"/>
                  </a:lnTo>
                  <a:lnTo>
                    <a:pt x="307" y="246"/>
                  </a:lnTo>
                  <a:lnTo>
                    <a:pt x="318" y="242"/>
                  </a:lnTo>
                  <a:lnTo>
                    <a:pt x="330" y="239"/>
                  </a:lnTo>
                  <a:lnTo>
                    <a:pt x="341" y="235"/>
                  </a:lnTo>
                  <a:lnTo>
                    <a:pt x="352" y="231"/>
                  </a:lnTo>
                  <a:lnTo>
                    <a:pt x="364" y="228"/>
                  </a:lnTo>
                  <a:lnTo>
                    <a:pt x="374" y="224"/>
                  </a:lnTo>
                  <a:lnTo>
                    <a:pt x="385" y="220"/>
                  </a:lnTo>
                  <a:lnTo>
                    <a:pt x="396" y="217"/>
                  </a:lnTo>
                  <a:lnTo>
                    <a:pt x="407" y="212"/>
                  </a:lnTo>
                  <a:lnTo>
                    <a:pt x="417" y="209"/>
                  </a:lnTo>
                  <a:lnTo>
                    <a:pt x="429" y="204"/>
                  </a:lnTo>
                  <a:lnTo>
                    <a:pt x="439" y="201"/>
                  </a:lnTo>
                  <a:lnTo>
                    <a:pt x="450" y="196"/>
                  </a:lnTo>
                  <a:lnTo>
                    <a:pt x="461" y="192"/>
                  </a:lnTo>
                  <a:lnTo>
                    <a:pt x="472" y="188"/>
                  </a:lnTo>
                  <a:lnTo>
                    <a:pt x="483" y="184"/>
                  </a:lnTo>
                  <a:lnTo>
                    <a:pt x="494" y="179"/>
                  </a:lnTo>
                  <a:lnTo>
                    <a:pt x="505" y="174"/>
                  </a:lnTo>
                  <a:lnTo>
                    <a:pt x="516" y="170"/>
                  </a:lnTo>
                  <a:lnTo>
                    <a:pt x="527" y="165"/>
                  </a:lnTo>
                  <a:lnTo>
                    <a:pt x="538" y="159"/>
                  </a:lnTo>
                  <a:lnTo>
                    <a:pt x="550" y="154"/>
                  </a:lnTo>
                  <a:lnTo>
                    <a:pt x="561" y="149"/>
                  </a:lnTo>
                  <a:lnTo>
                    <a:pt x="572" y="143"/>
                  </a:lnTo>
                  <a:lnTo>
                    <a:pt x="578" y="140"/>
                  </a:lnTo>
                  <a:lnTo>
                    <a:pt x="584" y="137"/>
                  </a:lnTo>
                  <a:lnTo>
                    <a:pt x="590" y="134"/>
                  </a:lnTo>
                  <a:lnTo>
                    <a:pt x="597" y="130"/>
                  </a:lnTo>
                  <a:lnTo>
                    <a:pt x="603" y="127"/>
                  </a:lnTo>
                  <a:lnTo>
                    <a:pt x="609" y="123"/>
                  </a:lnTo>
                  <a:lnTo>
                    <a:pt x="615" y="119"/>
                  </a:lnTo>
                  <a:lnTo>
                    <a:pt x="622" y="116"/>
                  </a:lnTo>
                  <a:lnTo>
                    <a:pt x="629" y="112"/>
                  </a:lnTo>
                  <a:lnTo>
                    <a:pt x="636" y="108"/>
                  </a:lnTo>
                  <a:lnTo>
                    <a:pt x="642" y="103"/>
                  </a:lnTo>
                  <a:lnTo>
                    <a:pt x="649" y="99"/>
                  </a:lnTo>
                  <a:lnTo>
                    <a:pt x="655" y="95"/>
                  </a:lnTo>
                  <a:lnTo>
                    <a:pt x="662" y="90"/>
                  </a:lnTo>
                  <a:lnTo>
                    <a:pt x="668" y="86"/>
                  </a:lnTo>
                  <a:lnTo>
                    <a:pt x="675" y="81"/>
                  </a:lnTo>
                  <a:lnTo>
                    <a:pt x="681" y="77"/>
                  </a:lnTo>
                  <a:lnTo>
                    <a:pt x="688" y="72"/>
                  </a:lnTo>
                  <a:lnTo>
                    <a:pt x="694" y="67"/>
                  </a:lnTo>
                  <a:lnTo>
                    <a:pt x="700" y="62"/>
                  </a:lnTo>
                  <a:lnTo>
                    <a:pt x="706" y="57"/>
                  </a:lnTo>
                  <a:lnTo>
                    <a:pt x="712" y="51"/>
                  </a:lnTo>
                  <a:lnTo>
                    <a:pt x="718" y="47"/>
                  </a:lnTo>
                  <a:lnTo>
                    <a:pt x="723" y="42"/>
                  </a:lnTo>
                  <a:lnTo>
                    <a:pt x="728" y="36"/>
                  </a:lnTo>
                  <a:lnTo>
                    <a:pt x="733" y="31"/>
                  </a:lnTo>
                  <a:lnTo>
                    <a:pt x="738" y="26"/>
                  </a:lnTo>
                  <a:lnTo>
                    <a:pt x="743" y="21"/>
                  </a:lnTo>
                  <a:lnTo>
                    <a:pt x="748" y="15"/>
                  </a:lnTo>
                  <a:lnTo>
                    <a:pt x="751" y="10"/>
                  </a:lnTo>
                  <a:lnTo>
                    <a:pt x="755" y="5"/>
                  </a:lnTo>
                  <a:lnTo>
                    <a:pt x="759" y="0"/>
                  </a:lnTo>
                  <a:lnTo>
                    <a:pt x="756" y="4"/>
                  </a:lnTo>
                  <a:lnTo>
                    <a:pt x="754" y="9"/>
                  </a:lnTo>
                  <a:lnTo>
                    <a:pt x="751" y="13"/>
                  </a:lnTo>
                  <a:lnTo>
                    <a:pt x="748" y="18"/>
                  </a:lnTo>
                  <a:lnTo>
                    <a:pt x="744" y="24"/>
                  </a:lnTo>
                  <a:lnTo>
                    <a:pt x="740" y="29"/>
                  </a:lnTo>
                  <a:lnTo>
                    <a:pt x="736" y="35"/>
                  </a:lnTo>
                  <a:lnTo>
                    <a:pt x="733" y="40"/>
                  </a:lnTo>
                  <a:lnTo>
                    <a:pt x="728" y="46"/>
                  </a:lnTo>
                  <a:lnTo>
                    <a:pt x="724" y="51"/>
                  </a:lnTo>
                  <a:lnTo>
                    <a:pt x="720" y="57"/>
                  </a:lnTo>
                  <a:lnTo>
                    <a:pt x="716" y="62"/>
                  </a:lnTo>
                  <a:lnTo>
                    <a:pt x="712" y="67"/>
                  </a:lnTo>
                  <a:lnTo>
                    <a:pt x="709" y="72"/>
                  </a:lnTo>
                  <a:lnTo>
                    <a:pt x="705" y="75"/>
                  </a:lnTo>
                  <a:lnTo>
                    <a:pt x="703" y="79"/>
                  </a:lnTo>
                  <a:lnTo>
                    <a:pt x="686" y="98"/>
                  </a:lnTo>
                  <a:lnTo>
                    <a:pt x="669" y="115"/>
                  </a:lnTo>
                  <a:lnTo>
                    <a:pt x="650" y="132"/>
                  </a:lnTo>
                  <a:lnTo>
                    <a:pt x="631" y="147"/>
                  </a:lnTo>
                  <a:lnTo>
                    <a:pt x="610" y="162"/>
                  </a:lnTo>
                  <a:lnTo>
                    <a:pt x="590" y="174"/>
                  </a:lnTo>
                  <a:lnTo>
                    <a:pt x="568" y="187"/>
                  </a:lnTo>
                  <a:lnTo>
                    <a:pt x="546" y="198"/>
                  </a:lnTo>
                  <a:lnTo>
                    <a:pt x="523" y="209"/>
                  </a:lnTo>
                  <a:lnTo>
                    <a:pt x="500" y="219"/>
                  </a:lnTo>
                  <a:lnTo>
                    <a:pt x="476" y="228"/>
                  </a:lnTo>
                  <a:lnTo>
                    <a:pt x="452" y="237"/>
                  </a:lnTo>
                  <a:lnTo>
                    <a:pt x="427" y="245"/>
                  </a:lnTo>
                  <a:lnTo>
                    <a:pt x="403" y="253"/>
                  </a:lnTo>
                  <a:lnTo>
                    <a:pt x="378" y="260"/>
                  </a:lnTo>
                  <a:lnTo>
                    <a:pt x="353" y="267"/>
                  </a:lnTo>
                  <a:lnTo>
                    <a:pt x="328" y="274"/>
                  </a:lnTo>
                  <a:lnTo>
                    <a:pt x="304" y="280"/>
                  </a:lnTo>
                  <a:lnTo>
                    <a:pt x="280" y="286"/>
                  </a:lnTo>
                  <a:lnTo>
                    <a:pt x="255" y="291"/>
                  </a:lnTo>
                  <a:lnTo>
                    <a:pt x="231" y="297"/>
                  </a:lnTo>
                  <a:lnTo>
                    <a:pt x="207" y="303"/>
                  </a:lnTo>
                  <a:lnTo>
                    <a:pt x="184" y="309"/>
                  </a:lnTo>
                  <a:lnTo>
                    <a:pt x="160" y="315"/>
                  </a:lnTo>
                  <a:lnTo>
                    <a:pt x="138" y="321"/>
                  </a:lnTo>
                  <a:lnTo>
                    <a:pt x="116" y="327"/>
                  </a:lnTo>
                  <a:lnTo>
                    <a:pt x="95" y="334"/>
                  </a:lnTo>
                  <a:lnTo>
                    <a:pt x="75" y="341"/>
                  </a:lnTo>
                  <a:lnTo>
                    <a:pt x="55" y="348"/>
                  </a:lnTo>
                  <a:lnTo>
                    <a:pt x="37" y="356"/>
                  </a:lnTo>
                  <a:lnTo>
                    <a:pt x="19" y="365"/>
                  </a:lnTo>
                  <a:lnTo>
                    <a:pt x="3" y="374"/>
                  </a:lnTo>
                  <a:lnTo>
                    <a:pt x="0" y="372"/>
                  </a:lnTo>
                </a:path>
              </a:pathLst>
            </a:custGeom>
            <a:solidFill>
              <a:srgbClr val="FF173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auto">
            <a:xfrm>
              <a:off x="405" y="75"/>
              <a:ext cx="2" cy="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0" t="0" r="r" b="b"/>
              <a:pathLst>
                <a:path w="2" h="2">
                  <a:moveTo>
                    <a:pt x="1" y="0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auto">
            <a:xfrm>
              <a:off x="421" y="113"/>
              <a:ext cx="5" cy="5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3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4" y="2"/>
                </a:cxn>
              </a:cxnLst>
              <a:rect l="0" t="0" r="r" b="b"/>
              <a:pathLst>
                <a:path w="5" h="5">
                  <a:moveTo>
                    <a:pt x="4" y="2"/>
                  </a:moveTo>
                  <a:lnTo>
                    <a:pt x="4" y="3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4" y="1"/>
                  </a:lnTo>
                  <a:lnTo>
                    <a:pt x="4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auto">
            <a:xfrm>
              <a:off x="467" y="174"/>
              <a:ext cx="7" cy="5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5" y="3"/>
                </a:cxn>
                <a:cxn ang="0">
                  <a:pos x="5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6" y="2"/>
                </a:cxn>
              </a:cxnLst>
              <a:rect l="0" t="0" r="r" b="b"/>
              <a:pathLst>
                <a:path w="7" h="5">
                  <a:moveTo>
                    <a:pt x="6" y="2"/>
                  </a:moveTo>
                  <a:lnTo>
                    <a:pt x="5" y="3"/>
                  </a:lnTo>
                  <a:lnTo>
                    <a:pt x="5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1"/>
                  </a:lnTo>
                  <a:lnTo>
                    <a:pt x="5" y="1"/>
                  </a:lnTo>
                  <a:lnTo>
                    <a:pt x="6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auto">
            <a:xfrm>
              <a:off x="394" y="135"/>
              <a:ext cx="4" cy="4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</a:cxnLst>
              <a:rect l="0" t="0" r="r" b="b"/>
              <a:pathLst>
                <a:path w="4" h="4">
                  <a:moveTo>
                    <a:pt x="3" y="2"/>
                  </a:moveTo>
                  <a:lnTo>
                    <a:pt x="3" y="2"/>
                  </a:lnTo>
                  <a:lnTo>
                    <a:pt x="3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auto">
            <a:xfrm>
              <a:off x="422" y="150"/>
              <a:ext cx="4" cy="2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1"/>
                </a:cxn>
              </a:cxnLst>
              <a:rect l="0" t="0" r="r" b="b"/>
              <a:pathLst>
                <a:path w="4" h="2">
                  <a:moveTo>
                    <a:pt x="3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384" y="107"/>
              <a:ext cx="4" cy="5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3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2"/>
                </a:cxn>
              </a:cxnLst>
              <a:rect l="0" t="0" r="r" b="b"/>
              <a:pathLst>
                <a:path w="4" h="5">
                  <a:moveTo>
                    <a:pt x="3" y="2"/>
                  </a:moveTo>
                  <a:lnTo>
                    <a:pt x="3" y="3"/>
                  </a:lnTo>
                  <a:lnTo>
                    <a:pt x="2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1"/>
                  </a:lnTo>
                  <a:lnTo>
                    <a:pt x="3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343" y="135"/>
              <a:ext cx="3" cy="3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</a:cxnLst>
              <a:rect l="0" t="0" r="r" b="b"/>
              <a:pathLst>
                <a:path w="3" h="3">
                  <a:moveTo>
                    <a:pt x="2" y="1"/>
                  </a:moveTo>
                  <a:lnTo>
                    <a:pt x="2" y="1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2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352" y="140"/>
              <a:ext cx="2" cy="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0" t="0" r="r" b="b"/>
              <a:pathLst>
                <a:path w="2" h="2">
                  <a:moveTo>
                    <a:pt x="1" y="0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361" y="144"/>
              <a:ext cx="1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347" y="153"/>
              <a:ext cx="3" cy="4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</a:cxnLst>
              <a:rect l="0" t="0" r="r" b="b"/>
              <a:pathLst>
                <a:path w="3" h="4">
                  <a:moveTo>
                    <a:pt x="2" y="1"/>
                  </a:moveTo>
                  <a:lnTo>
                    <a:pt x="2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2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288" y="198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auto">
            <a:xfrm>
              <a:off x="298" y="209"/>
              <a:ext cx="2" cy="3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2" h="3">
                  <a:moveTo>
                    <a:pt x="1" y="1"/>
                  </a:move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auto">
            <a:xfrm>
              <a:off x="289" y="425"/>
              <a:ext cx="2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0" t="0" r="r" b="b"/>
              <a:pathLst>
                <a:path w="2" h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auto">
            <a:xfrm>
              <a:off x="289" y="484"/>
              <a:ext cx="5" cy="2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4" y="1"/>
                </a:cxn>
              </a:cxnLst>
              <a:rect l="0" t="0" r="r" b="b"/>
              <a:pathLst>
                <a:path w="5" h="2">
                  <a:moveTo>
                    <a:pt x="4" y="1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auto">
            <a:xfrm>
              <a:off x="257" y="515"/>
              <a:ext cx="2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auto">
            <a:xfrm>
              <a:off x="214" y="527"/>
              <a:ext cx="4" cy="2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</a:cxnLst>
              <a:rect l="0" t="0" r="r" b="b"/>
              <a:pathLst>
                <a:path w="4" h="2">
                  <a:moveTo>
                    <a:pt x="3" y="1"/>
                  </a:moveTo>
                  <a:lnTo>
                    <a:pt x="3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auto">
            <a:xfrm>
              <a:off x="207" y="499"/>
              <a:ext cx="2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2" h="4">
                  <a:moveTo>
                    <a:pt x="1" y="1"/>
                  </a:move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auto">
            <a:xfrm>
              <a:off x="202" y="516"/>
              <a:ext cx="4" cy="2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1"/>
                </a:cxn>
              </a:cxnLst>
              <a:rect l="0" t="0" r="r" b="b"/>
              <a:pathLst>
                <a:path w="4" h="2">
                  <a:moveTo>
                    <a:pt x="3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auto">
            <a:xfrm>
              <a:off x="171" y="503"/>
              <a:ext cx="4" cy="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4" h="1">
                  <a:moveTo>
                    <a:pt x="3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auto">
            <a:xfrm>
              <a:off x="281" y="550"/>
              <a:ext cx="1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2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auto">
            <a:xfrm>
              <a:off x="310" y="527"/>
              <a:ext cx="4" cy="4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3" y="1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lnTo>
                    <a:pt x="3" y="2"/>
                  </a:lnTo>
                  <a:lnTo>
                    <a:pt x="3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3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auto">
            <a:xfrm>
              <a:off x="315" y="559"/>
              <a:ext cx="3" cy="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</a:cxnLst>
              <a:rect l="0" t="0" r="r" b="b"/>
              <a:pathLst>
                <a:path w="3" h="2">
                  <a:moveTo>
                    <a:pt x="2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auto">
            <a:xfrm>
              <a:off x="449" y="529"/>
              <a:ext cx="1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auto">
            <a:xfrm>
              <a:off x="386" y="549"/>
              <a:ext cx="2" cy="3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2" h="3">
                  <a:moveTo>
                    <a:pt x="1" y="1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auto">
            <a:xfrm>
              <a:off x="553" y="581"/>
              <a:ext cx="2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auto">
            <a:xfrm>
              <a:off x="566" y="460"/>
              <a:ext cx="4" cy="3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3" y="1"/>
                </a:cxn>
              </a:cxnLst>
              <a:rect l="0" t="0" r="r" b="b"/>
              <a:pathLst>
                <a:path w="4" h="3">
                  <a:moveTo>
                    <a:pt x="3" y="1"/>
                  </a:moveTo>
                  <a:lnTo>
                    <a:pt x="3" y="1"/>
                  </a:lnTo>
                  <a:lnTo>
                    <a:pt x="3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auto">
            <a:xfrm>
              <a:off x="539" y="478"/>
              <a:ext cx="4" cy="4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3" y="2"/>
                </a:cxn>
              </a:cxnLst>
              <a:rect l="0" t="0" r="r" b="b"/>
              <a:pathLst>
                <a:path w="4" h="4">
                  <a:moveTo>
                    <a:pt x="3" y="2"/>
                  </a:moveTo>
                  <a:lnTo>
                    <a:pt x="3" y="2"/>
                  </a:lnTo>
                  <a:lnTo>
                    <a:pt x="3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auto">
            <a:xfrm>
              <a:off x="565" y="484"/>
              <a:ext cx="3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</a:cxnLst>
              <a:rect l="0" t="0" r="r" b="b"/>
              <a:pathLst>
                <a:path w="3" h="1">
                  <a:moveTo>
                    <a:pt x="2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/>
          </p:nvSpPr>
          <p:spPr bwMode="auto">
            <a:xfrm>
              <a:off x="539" y="515"/>
              <a:ext cx="4" cy="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4" h="1">
                  <a:moveTo>
                    <a:pt x="3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Freeform 40"/>
            <p:cNvSpPr>
              <a:spLocks/>
            </p:cNvSpPr>
            <p:nvPr/>
          </p:nvSpPr>
          <p:spPr bwMode="auto">
            <a:xfrm>
              <a:off x="606" y="445"/>
              <a:ext cx="2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0" t="0" r="r" b="b"/>
              <a:pathLst>
                <a:path w="2" h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Freeform 41"/>
            <p:cNvSpPr>
              <a:spLocks/>
            </p:cNvSpPr>
            <p:nvPr/>
          </p:nvSpPr>
          <p:spPr bwMode="auto">
            <a:xfrm>
              <a:off x="611" y="458"/>
              <a:ext cx="3" cy="5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</a:cxnLst>
              <a:rect l="0" t="0" r="r" b="b"/>
              <a:pathLst>
                <a:path w="3" h="5">
                  <a:moveTo>
                    <a:pt x="2" y="2"/>
                  </a:moveTo>
                  <a:lnTo>
                    <a:pt x="2" y="3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Freeform 42"/>
            <p:cNvSpPr>
              <a:spLocks/>
            </p:cNvSpPr>
            <p:nvPr/>
          </p:nvSpPr>
          <p:spPr bwMode="auto">
            <a:xfrm>
              <a:off x="656" y="478"/>
              <a:ext cx="3" cy="4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</a:cxnLst>
              <a:rect l="0" t="0" r="r" b="b"/>
              <a:pathLst>
                <a:path w="3" h="4">
                  <a:moveTo>
                    <a:pt x="2" y="2"/>
                  </a:moveTo>
                  <a:lnTo>
                    <a:pt x="2" y="2"/>
                  </a:lnTo>
                  <a:lnTo>
                    <a:pt x="2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Freeform 43"/>
            <p:cNvSpPr>
              <a:spLocks/>
            </p:cNvSpPr>
            <p:nvPr/>
          </p:nvSpPr>
          <p:spPr bwMode="auto">
            <a:xfrm>
              <a:off x="611" y="511"/>
              <a:ext cx="3" cy="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</a:cxnLst>
              <a:rect l="0" t="0" r="r" b="b"/>
              <a:pathLst>
                <a:path w="3" h="2">
                  <a:moveTo>
                    <a:pt x="2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Freeform 44"/>
            <p:cNvSpPr>
              <a:spLocks/>
            </p:cNvSpPr>
            <p:nvPr/>
          </p:nvSpPr>
          <p:spPr bwMode="auto">
            <a:xfrm>
              <a:off x="641" y="484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Freeform 45"/>
            <p:cNvSpPr>
              <a:spLocks/>
            </p:cNvSpPr>
            <p:nvPr/>
          </p:nvSpPr>
          <p:spPr bwMode="auto">
            <a:xfrm>
              <a:off x="635" y="525"/>
              <a:ext cx="1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lnTo>
                    <a:pt x="0" y="1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643" y="456"/>
              <a:ext cx="7" cy="3"/>
            </a:xfrm>
            <a:custGeom>
              <a:avLst/>
              <a:gdLst/>
              <a:ahLst/>
              <a:cxnLst>
                <a:cxn ang="0">
                  <a:pos x="6" y="1"/>
                </a:cxn>
                <a:cxn ang="0">
                  <a:pos x="6" y="1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6" y="1"/>
                </a:cxn>
              </a:cxnLst>
              <a:rect l="0" t="0" r="r" b="b"/>
              <a:pathLst>
                <a:path w="7" h="3">
                  <a:moveTo>
                    <a:pt x="6" y="1"/>
                  </a:moveTo>
                  <a:lnTo>
                    <a:pt x="6" y="1"/>
                  </a:ln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1"/>
                  </a:lnTo>
                  <a:lnTo>
                    <a:pt x="6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Freeform 47"/>
            <p:cNvSpPr>
              <a:spLocks/>
            </p:cNvSpPr>
            <p:nvPr/>
          </p:nvSpPr>
          <p:spPr bwMode="auto">
            <a:xfrm>
              <a:off x="617" y="523"/>
              <a:ext cx="5" cy="5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3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4" y="2"/>
                </a:cxn>
              </a:cxnLst>
              <a:rect l="0" t="0" r="r" b="b"/>
              <a:pathLst>
                <a:path w="5" h="5">
                  <a:moveTo>
                    <a:pt x="4" y="2"/>
                  </a:moveTo>
                  <a:lnTo>
                    <a:pt x="4" y="3"/>
                  </a:lnTo>
                  <a:lnTo>
                    <a:pt x="3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4" y="1"/>
                  </a:lnTo>
                  <a:lnTo>
                    <a:pt x="4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Freeform 48"/>
            <p:cNvSpPr>
              <a:spLocks/>
            </p:cNvSpPr>
            <p:nvPr/>
          </p:nvSpPr>
          <p:spPr bwMode="auto">
            <a:xfrm>
              <a:off x="318" y="200"/>
              <a:ext cx="5" cy="5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3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4" y="2"/>
                </a:cxn>
              </a:cxnLst>
              <a:rect l="0" t="0" r="r" b="b"/>
              <a:pathLst>
                <a:path w="5" h="5">
                  <a:moveTo>
                    <a:pt x="4" y="2"/>
                  </a:moveTo>
                  <a:lnTo>
                    <a:pt x="4" y="3"/>
                  </a:lnTo>
                  <a:lnTo>
                    <a:pt x="3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4" y="1"/>
                  </a:lnTo>
                  <a:lnTo>
                    <a:pt x="4" y="2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Freeform 49"/>
            <p:cNvSpPr>
              <a:spLocks/>
            </p:cNvSpPr>
            <p:nvPr/>
          </p:nvSpPr>
          <p:spPr bwMode="auto">
            <a:xfrm>
              <a:off x="466" y="107"/>
              <a:ext cx="8" cy="2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7" y="0"/>
                </a:cxn>
              </a:cxnLst>
              <a:rect l="0" t="0" r="r" b="b"/>
              <a:pathLst>
                <a:path w="8" h="2">
                  <a:moveTo>
                    <a:pt x="7" y="0"/>
                  </a:moveTo>
                  <a:lnTo>
                    <a:pt x="6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6" name="Freeform 50"/>
            <p:cNvSpPr>
              <a:spLocks/>
            </p:cNvSpPr>
            <p:nvPr/>
          </p:nvSpPr>
          <p:spPr bwMode="auto">
            <a:xfrm>
              <a:off x="287" y="588"/>
              <a:ext cx="4" cy="3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3" y="1"/>
                </a:cxn>
              </a:cxnLst>
              <a:rect l="0" t="0" r="r" b="b"/>
              <a:pathLst>
                <a:path w="4" h="3">
                  <a:moveTo>
                    <a:pt x="3" y="1"/>
                  </a:moveTo>
                  <a:lnTo>
                    <a:pt x="3" y="1"/>
                  </a:lnTo>
                  <a:lnTo>
                    <a:pt x="3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7" name="Freeform 51"/>
            <p:cNvSpPr>
              <a:spLocks/>
            </p:cNvSpPr>
            <p:nvPr/>
          </p:nvSpPr>
          <p:spPr bwMode="auto">
            <a:xfrm>
              <a:off x="49" y="430"/>
              <a:ext cx="46" cy="24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40" y="2"/>
                </a:cxn>
                <a:cxn ang="0">
                  <a:pos x="37" y="3"/>
                </a:cxn>
                <a:cxn ang="0">
                  <a:pos x="34" y="4"/>
                </a:cxn>
                <a:cxn ang="0">
                  <a:pos x="31" y="5"/>
                </a:cxn>
                <a:cxn ang="0">
                  <a:pos x="28" y="7"/>
                </a:cxn>
                <a:cxn ang="0">
                  <a:pos x="25" y="8"/>
                </a:cxn>
                <a:cxn ang="0">
                  <a:pos x="23" y="9"/>
                </a:cxn>
                <a:cxn ang="0">
                  <a:pos x="20" y="10"/>
                </a:cxn>
                <a:cxn ang="0">
                  <a:pos x="18" y="12"/>
                </a:cxn>
                <a:cxn ang="0">
                  <a:pos x="15" y="13"/>
                </a:cxn>
                <a:cxn ang="0">
                  <a:pos x="12" y="14"/>
                </a:cxn>
                <a:cxn ang="0">
                  <a:pos x="10" y="15"/>
                </a:cxn>
                <a:cxn ang="0">
                  <a:pos x="7" y="17"/>
                </a:cxn>
                <a:cxn ang="0">
                  <a:pos x="5" y="18"/>
                </a:cxn>
                <a:cxn ang="0">
                  <a:pos x="2" y="19"/>
                </a:cxn>
                <a:cxn ang="0">
                  <a:pos x="0" y="20"/>
                </a:cxn>
                <a:cxn ang="0">
                  <a:pos x="7" y="23"/>
                </a:cxn>
                <a:cxn ang="0">
                  <a:pos x="9" y="22"/>
                </a:cxn>
                <a:cxn ang="0">
                  <a:pos x="12" y="20"/>
                </a:cxn>
                <a:cxn ang="0">
                  <a:pos x="13" y="19"/>
                </a:cxn>
                <a:cxn ang="0">
                  <a:pos x="16" y="18"/>
                </a:cxn>
                <a:cxn ang="0">
                  <a:pos x="18" y="17"/>
                </a:cxn>
                <a:cxn ang="0">
                  <a:pos x="20" y="16"/>
                </a:cxn>
                <a:cxn ang="0">
                  <a:pos x="22" y="15"/>
                </a:cxn>
                <a:cxn ang="0">
                  <a:pos x="25" y="14"/>
                </a:cxn>
                <a:cxn ang="0">
                  <a:pos x="27" y="13"/>
                </a:cxn>
                <a:cxn ang="0">
                  <a:pos x="30" y="12"/>
                </a:cxn>
                <a:cxn ang="0">
                  <a:pos x="32" y="11"/>
                </a:cxn>
                <a:cxn ang="0">
                  <a:pos x="34" y="10"/>
                </a:cxn>
                <a:cxn ang="0">
                  <a:pos x="37" y="9"/>
                </a:cxn>
                <a:cxn ang="0">
                  <a:pos x="40" y="8"/>
                </a:cxn>
                <a:cxn ang="0">
                  <a:pos x="42" y="7"/>
                </a:cxn>
                <a:cxn ang="0">
                  <a:pos x="45" y="6"/>
                </a:cxn>
                <a:cxn ang="0">
                  <a:pos x="43" y="0"/>
                </a:cxn>
              </a:cxnLst>
              <a:rect l="0" t="0" r="r" b="b"/>
              <a:pathLst>
                <a:path w="46" h="24">
                  <a:moveTo>
                    <a:pt x="43" y="0"/>
                  </a:moveTo>
                  <a:lnTo>
                    <a:pt x="40" y="2"/>
                  </a:lnTo>
                  <a:lnTo>
                    <a:pt x="37" y="3"/>
                  </a:lnTo>
                  <a:lnTo>
                    <a:pt x="34" y="4"/>
                  </a:lnTo>
                  <a:lnTo>
                    <a:pt x="31" y="5"/>
                  </a:lnTo>
                  <a:lnTo>
                    <a:pt x="28" y="7"/>
                  </a:lnTo>
                  <a:lnTo>
                    <a:pt x="25" y="8"/>
                  </a:lnTo>
                  <a:lnTo>
                    <a:pt x="23" y="9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5" y="13"/>
                  </a:lnTo>
                  <a:lnTo>
                    <a:pt x="12" y="14"/>
                  </a:lnTo>
                  <a:lnTo>
                    <a:pt x="10" y="15"/>
                  </a:lnTo>
                  <a:lnTo>
                    <a:pt x="7" y="17"/>
                  </a:lnTo>
                  <a:lnTo>
                    <a:pt x="5" y="18"/>
                  </a:lnTo>
                  <a:lnTo>
                    <a:pt x="2" y="19"/>
                  </a:lnTo>
                  <a:lnTo>
                    <a:pt x="0" y="20"/>
                  </a:lnTo>
                  <a:lnTo>
                    <a:pt x="7" y="23"/>
                  </a:lnTo>
                  <a:lnTo>
                    <a:pt x="9" y="22"/>
                  </a:lnTo>
                  <a:lnTo>
                    <a:pt x="12" y="20"/>
                  </a:lnTo>
                  <a:lnTo>
                    <a:pt x="13" y="19"/>
                  </a:lnTo>
                  <a:lnTo>
                    <a:pt x="16" y="18"/>
                  </a:lnTo>
                  <a:lnTo>
                    <a:pt x="18" y="17"/>
                  </a:lnTo>
                  <a:lnTo>
                    <a:pt x="20" y="16"/>
                  </a:lnTo>
                  <a:lnTo>
                    <a:pt x="22" y="15"/>
                  </a:lnTo>
                  <a:lnTo>
                    <a:pt x="25" y="14"/>
                  </a:lnTo>
                  <a:lnTo>
                    <a:pt x="27" y="13"/>
                  </a:lnTo>
                  <a:lnTo>
                    <a:pt x="30" y="12"/>
                  </a:lnTo>
                  <a:lnTo>
                    <a:pt x="32" y="11"/>
                  </a:lnTo>
                  <a:lnTo>
                    <a:pt x="34" y="10"/>
                  </a:lnTo>
                  <a:lnTo>
                    <a:pt x="37" y="9"/>
                  </a:lnTo>
                  <a:lnTo>
                    <a:pt x="40" y="8"/>
                  </a:lnTo>
                  <a:lnTo>
                    <a:pt x="42" y="7"/>
                  </a:lnTo>
                  <a:lnTo>
                    <a:pt x="45" y="6"/>
                  </a:lnTo>
                  <a:lnTo>
                    <a:pt x="43" y="0"/>
                  </a:lnTo>
                </a:path>
              </a:pathLst>
            </a:custGeom>
            <a:solidFill>
              <a:srgbClr val="FF173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8" name="Freeform 52"/>
            <p:cNvSpPr>
              <a:spLocks/>
            </p:cNvSpPr>
            <p:nvPr/>
          </p:nvSpPr>
          <p:spPr bwMode="auto">
            <a:xfrm>
              <a:off x="138" y="588"/>
              <a:ext cx="52" cy="5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3" y="2"/>
                </a:cxn>
                <a:cxn ang="0">
                  <a:pos x="40" y="5"/>
                </a:cxn>
                <a:cxn ang="0">
                  <a:pos x="38" y="7"/>
                </a:cxn>
                <a:cxn ang="0">
                  <a:pos x="35" y="10"/>
                </a:cxn>
                <a:cxn ang="0">
                  <a:pos x="32" y="12"/>
                </a:cxn>
                <a:cxn ang="0">
                  <a:pos x="29" y="15"/>
                </a:cxn>
                <a:cxn ang="0">
                  <a:pos x="26" y="18"/>
                </a:cxn>
                <a:cxn ang="0">
                  <a:pos x="23" y="20"/>
                </a:cxn>
                <a:cxn ang="0">
                  <a:pos x="21" y="23"/>
                </a:cxn>
                <a:cxn ang="0">
                  <a:pos x="18" y="25"/>
                </a:cxn>
                <a:cxn ang="0">
                  <a:pos x="15" y="28"/>
                </a:cxn>
                <a:cxn ang="0">
                  <a:pos x="12" y="31"/>
                </a:cxn>
                <a:cxn ang="0">
                  <a:pos x="9" y="34"/>
                </a:cxn>
                <a:cxn ang="0">
                  <a:pos x="6" y="36"/>
                </a:cxn>
                <a:cxn ang="0">
                  <a:pos x="4" y="39"/>
                </a:cxn>
                <a:cxn ang="0">
                  <a:pos x="1" y="41"/>
                </a:cxn>
                <a:cxn ang="0">
                  <a:pos x="0" y="52"/>
                </a:cxn>
                <a:cxn ang="0">
                  <a:pos x="2" y="49"/>
                </a:cxn>
                <a:cxn ang="0">
                  <a:pos x="5" y="47"/>
                </a:cxn>
                <a:cxn ang="0">
                  <a:pos x="8" y="44"/>
                </a:cxn>
                <a:cxn ang="0">
                  <a:pos x="11" y="41"/>
                </a:cxn>
                <a:cxn ang="0">
                  <a:pos x="14" y="38"/>
                </a:cxn>
                <a:cxn ang="0">
                  <a:pos x="17" y="35"/>
                </a:cxn>
                <a:cxn ang="0">
                  <a:pos x="20" y="32"/>
                </a:cxn>
                <a:cxn ang="0">
                  <a:pos x="23" y="30"/>
                </a:cxn>
                <a:cxn ang="0">
                  <a:pos x="26" y="26"/>
                </a:cxn>
                <a:cxn ang="0">
                  <a:pos x="30" y="23"/>
                </a:cxn>
                <a:cxn ang="0">
                  <a:pos x="33" y="20"/>
                </a:cxn>
                <a:cxn ang="0">
                  <a:pos x="37" y="17"/>
                </a:cxn>
                <a:cxn ang="0">
                  <a:pos x="40" y="14"/>
                </a:cxn>
                <a:cxn ang="0">
                  <a:pos x="44" y="11"/>
                </a:cxn>
                <a:cxn ang="0">
                  <a:pos x="47" y="8"/>
                </a:cxn>
                <a:cxn ang="0">
                  <a:pos x="51" y="5"/>
                </a:cxn>
                <a:cxn ang="0">
                  <a:pos x="46" y="0"/>
                </a:cxn>
              </a:cxnLst>
              <a:rect l="0" t="0" r="r" b="b"/>
              <a:pathLst>
                <a:path w="52" h="53">
                  <a:moveTo>
                    <a:pt x="46" y="0"/>
                  </a:moveTo>
                  <a:lnTo>
                    <a:pt x="43" y="2"/>
                  </a:lnTo>
                  <a:lnTo>
                    <a:pt x="40" y="5"/>
                  </a:lnTo>
                  <a:lnTo>
                    <a:pt x="38" y="7"/>
                  </a:lnTo>
                  <a:lnTo>
                    <a:pt x="35" y="10"/>
                  </a:lnTo>
                  <a:lnTo>
                    <a:pt x="32" y="12"/>
                  </a:lnTo>
                  <a:lnTo>
                    <a:pt x="29" y="15"/>
                  </a:lnTo>
                  <a:lnTo>
                    <a:pt x="26" y="18"/>
                  </a:lnTo>
                  <a:lnTo>
                    <a:pt x="23" y="20"/>
                  </a:lnTo>
                  <a:lnTo>
                    <a:pt x="21" y="23"/>
                  </a:lnTo>
                  <a:lnTo>
                    <a:pt x="18" y="25"/>
                  </a:lnTo>
                  <a:lnTo>
                    <a:pt x="15" y="28"/>
                  </a:lnTo>
                  <a:lnTo>
                    <a:pt x="12" y="31"/>
                  </a:lnTo>
                  <a:lnTo>
                    <a:pt x="9" y="34"/>
                  </a:lnTo>
                  <a:lnTo>
                    <a:pt x="6" y="36"/>
                  </a:lnTo>
                  <a:lnTo>
                    <a:pt x="4" y="39"/>
                  </a:lnTo>
                  <a:lnTo>
                    <a:pt x="1" y="41"/>
                  </a:lnTo>
                  <a:lnTo>
                    <a:pt x="0" y="52"/>
                  </a:lnTo>
                  <a:lnTo>
                    <a:pt x="2" y="49"/>
                  </a:lnTo>
                  <a:lnTo>
                    <a:pt x="5" y="47"/>
                  </a:lnTo>
                  <a:lnTo>
                    <a:pt x="8" y="44"/>
                  </a:lnTo>
                  <a:lnTo>
                    <a:pt x="11" y="41"/>
                  </a:lnTo>
                  <a:lnTo>
                    <a:pt x="14" y="38"/>
                  </a:lnTo>
                  <a:lnTo>
                    <a:pt x="17" y="35"/>
                  </a:lnTo>
                  <a:lnTo>
                    <a:pt x="20" y="32"/>
                  </a:lnTo>
                  <a:lnTo>
                    <a:pt x="23" y="30"/>
                  </a:lnTo>
                  <a:lnTo>
                    <a:pt x="26" y="26"/>
                  </a:lnTo>
                  <a:lnTo>
                    <a:pt x="30" y="23"/>
                  </a:lnTo>
                  <a:lnTo>
                    <a:pt x="33" y="20"/>
                  </a:lnTo>
                  <a:lnTo>
                    <a:pt x="37" y="17"/>
                  </a:lnTo>
                  <a:lnTo>
                    <a:pt x="40" y="14"/>
                  </a:lnTo>
                  <a:lnTo>
                    <a:pt x="44" y="11"/>
                  </a:lnTo>
                  <a:lnTo>
                    <a:pt x="47" y="8"/>
                  </a:lnTo>
                  <a:lnTo>
                    <a:pt x="51" y="5"/>
                  </a:lnTo>
                  <a:lnTo>
                    <a:pt x="46" y="0"/>
                  </a:lnTo>
                </a:path>
              </a:pathLst>
            </a:custGeom>
            <a:solidFill>
              <a:srgbClr val="FF173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135" y="304"/>
              <a:ext cx="127" cy="116"/>
            </a:xfrm>
            <a:custGeom>
              <a:avLst/>
              <a:gdLst/>
              <a:ahLst/>
              <a:cxnLst>
                <a:cxn ang="0">
                  <a:pos x="96" y="71"/>
                </a:cxn>
                <a:cxn ang="0">
                  <a:pos x="96" y="60"/>
                </a:cxn>
                <a:cxn ang="0">
                  <a:pos x="96" y="40"/>
                </a:cxn>
                <a:cxn ang="0">
                  <a:pos x="96" y="20"/>
                </a:cxn>
                <a:cxn ang="0">
                  <a:pos x="96" y="12"/>
                </a:cxn>
                <a:cxn ang="0">
                  <a:pos x="85" y="0"/>
                </a:cxn>
                <a:cxn ang="0">
                  <a:pos x="124" y="0"/>
                </a:cxn>
                <a:cxn ang="0">
                  <a:pos x="112" y="12"/>
                </a:cxn>
                <a:cxn ang="0">
                  <a:pos x="112" y="102"/>
                </a:cxn>
                <a:cxn ang="0">
                  <a:pos x="126" y="115"/>
                </a:cxn>
                <a:cxn ang="0">
                  <a:pos x="74" y="115"/>
                </a:cxn>
                <a:cxn ang="0">
                  <a:pos x="30" y="40"/>
                </a:cxn>
                <a:cxn ang="0">
                  <a:pos x="30" y="51"/>
                </a:cxn>
                <a:cxn ang="0">
                  <a:pos x="30" y="72"/>
                </a:cxn>
                <a:cxn ang="0">
                  <a:pos x="30" y="92"/>
                </a:cxn>
                <a:cxn ang="0">
                  <a:pos x="30" y="102"/>
                </a:cxn>
                <a:cxn ang="0">
                  <a:pos x="41" y="115"/>
                </a:cxn>
                <a:cxn ang="0">
                  <a:pos x="0" y="115"/>
                </a:cxn>
                <a:cxn ang="0">
                  <a:pos x="14" y="102"/>
                </a:cxn>
                <a:cxn ang="0">
                  <a:pos x="14" y="12"/>
                </a:cxn>
                <a:cxn ang="0">
                  <a:pos x="2" y="0"/>
                </a:cxn>
                <a:cxn ang="0">
                  <a:pos x="54" y="0"/>
                </a:cxn>
                <a:cxn ang="0">
                  <a:pos x="96" y="71"/>
                </a:cxn>
              </a:cxnLst>
              <a:rect l="0" t="0" r="r" b="b"/>
              <a:pathLst>
                <a:path w="127" h="116">
                  <a:moveTo>
                    <a:pt x="96" y="71"/>
                  </a:moveTo>
                  <a:lnTo>
                    <a:pt x="96" y="60"/>
                  </a:lnTo>
                  <a:lnTo>
                    <a:pt x="96" y="40"/>
                  </a:lnTo>
                  <a:lnTo>
                    <a:pt x="96" y="20"/>
                  </a:lnTo>
                  <a:lnTo>
                    <a:pt x="96" y="12"/>
                  </a:lnTo>
                  <a:lnTo>
                    <a:pt x="85" y="0"/>
                  </a:lnTo>
                  <a:lnTo>
                    <a:pt x="124" y="0"/>
                  </a:lnTo>
                  <a:lnTo>
                    <a:pt x="112" y="12"/>
                  </a:lnTo>
                  <a:lnTo>
                    <a:pt x="112" y="102"/>
                  </a:lnTo>
                  <a:lnTo>
                    <a:pt x="126" y="115"/>
                  </a:lnTo>
                  <a:lnTo>
                    <a:pt x="74" y="115"/>
                  </a:lnTo>
                  <a:lnTo>
                    <a:pt x="30" y="40"/>
                  </a:lnTo>
                  <a:lnTo>
                    <a:pt x="30" y="51"/>
                  </a:lnTo>
                  <a:lnTo>
                    <a:pt x="30" y="72"/>
                  </a:lnTo>
                  <a:lnTo>
                    <a:pt x="30" y="92"/>
                  </a:lnTo>
                  <a:lnTo>
                    <a:pt x="30" y="102"/>
                  </a:lnTo>
                  <a:lnTo>
                    <a:pt x="41" y="115"/>
                  </a:lnTo>
                  <a:lnTo>
                    <a:pt x="0" y="115"/>
                  </a:lnTo>
                  <a:lnTo>
                    <a:pt x="14" y="102"/>
                  </a:lnTo>
                  <a:lnTo>
                    <a:pt x="14" y="12"/>
                  </a:lnTo>
                  <a:lnTo>
                    <a:pt x="2" y="0"/>
                  </a:lnTo>
                  <a:lnTo>
                    <a:pt x="54" y="0"/>
                  </a:lnTo>
                  <a:lnTo>
                    <a:pt x="96" y="7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0" name="Freeform 54"/>
            <p:cNvSpPr>
              <a:spLocks/>
            </p:cNvSpPr>
            <p:nvPr/>
          </p:nvSpPr>
          <p:spPr bwMode="auto">
            <a:xfrm>
              <a:off x="438" y="299"/>
              <a:ext cx="100" cy="127"/>
            </a:xfrm>
            <a:custGeom>
              <a:avLst/>
              <a:gdLst/>
              <a:ahLst/>
              <a:cxnLst>
                <a:cxn ang="0">
                  <a:pos x="75" y="8"/>
                </a:cxn>
                <a:cxn ang="0">
                  <a:pos x="66" y="5"/>
                </a:cxn>
                <a:cxn ang="0">
                  <a:pos x="56" y="4"/>
                </a:cxn>
                <a:cxn ang="0">
                  <a:pos x="46" y="4"/>
                </a:cxn>
                <a:cxn ang="0">
                  <a:pos x="36" y="5"/>
                </a:cxn>
                <a:cxn ang="0">
                  <a:pos x="28" y="8"/>
                </a:cxn>
                <a:cxn ang="0">
                  <a:pos x="16" y="14"/>
                </a:cxn>
                <a:cxn ang="0">
                  <a:pos x="4" y="27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7" y="62"/>
                </a:cxn>
                <a:cxn ang="0">
                  <a:pos x="12" y="67"/>
                </a:cxn>
                <a:cxn ang="0">
                  <a:pos x="19" y="72"/>
                </a:cxn>
                <a:cxn ang="0">
                  <a:pos x="26" y="75"/>
                </a:cxn>
                <a:cxn ang="0">
                  <a:pos x="34" y="78"/>
                </a:cxn>
                <a:cxn ang="0">
                  <a:pos x="44" y="82"/>
                </a:cxn>
                <a:cxn ang="0">
                  <a:pos x="52" y="85"/>
                </a:cxn>
                <a:cxn ang="0">
                  <a:pos x="58" y="88"/>
                </a:cxn>
                <a:cxn ang="0">
                  <a:pos x="62" y="92"/>
                </a:cxn>
                <a:cxn ang="0">
                  <a:pos x="62" y="98"/>
                </a:cxn>
                <a:cxn ang="0">
                  <a:pos x="56" y="103"/>
                </a:cxn>
                <a:cxn ang="0">
                  <a:pos x="47" y="106"/>
                </a:cxn>
                <a:cxn ang="0">
                  <a:pos x="40" y="106"/>
                </a:cxn>
                <a:cxn ang="0">
                  <a:pos x="33" y="105"/>
                </a:cxn>
                <a:cxn ang="0">
                  <a:pos x="24" y="103"/>
                </a:cxn>
                <a:cxn ang="0">
                  <a:pos x="14" y="100"/>
                </a:cxn>
                <a:cxn ang="0">
                  <a:pos x="5" y="94"/>
                </a:cxn>
                <a:cxn ang="0">
                  <a:pos x="2" y="126"/>
                </a:cxn>
                <a:cxn ang="0">
                  <a:pos x="22" y="118"/>
                </a:cxn>
                <a:cxn ang="0">
                  <a:pos x="32" y="121"/>
                </a:cxn>
                <a:cxn ang="0">
                  <a:pos x="42" y="122"/>
                </a:cxn>
                <a:cxn ang="0">
                  <a:pos x="53" y="122"/>
                </a:cxn>
                <a:cxn ang="0">
                  <a:pos x="63" y="121"/>
                </a:cxn>
                <a:cxn ang="0">
                  <a:pos x="74" y="118"/>
                </a:cxn>
                <a:cxn ang="0">
                  <a:pos x="83" y="112"/>
                </a:cxn>
                <a:cxn ang="0">
                  <a:pos x="92" y="106"/>
                </a:cxn>
                <a:cxn ang="0">
                  <a:pos x="97" y="97"/>
                </a:cxn>
                <a:cxn ang="0">
                  <a:pos x="99" y="85"/>
                </a:cxn>
                <a:cxn ang="0">
                  <a:pos x="96" y="72"/>
                </a:cxn>
                <a:cxn ang="0">
                  <a:pos x="89" y="61"/>
                </a:cxn>
                <a:cxn ang="0">
                  <a:pos x="78" y="54"/>
                </a:cxn>
                <a:cxn ang="0">
                  <a:pos x="71" y="50"/>
                </a:cxn>
                <a:cxn ang="0">
                  <a:pos x="65" y="48"/>
                </a:cxn>
                <a:cxn ang="0">
                  <a:pos x="57" y="45"/>
                </a:cxn>
                <a:cxn ang="0">
                  <a:pos x="50" y="42"/>
                </a:cxn>
                <a:cxn ang="0">
                  <a:pos x="43" y="39"/>
                </a:cxn>
                <a:cxn ang="0">
                  <a:pos x="39" y="37"/>
                </a:cxn>
                <a:cxn ang="0">
                  <a:pos x="34" y="30"/>
                </a:cxn>
                <a:cxn ang="0">
                  <a:pos x="39" y="23"/>
                </a:cxn>
                <a:cxn ang="0">
                  <a:pos x="52" y="20"/>
                </a:cxn>
                <a:cxn ang="0">
                  <a:pos x="60" y="21"/>
                </a:cxn>
                <a:cxn ang="0">
                  <a:pos x="69" y="23"/>
                </a:cxn>
                <a:cxn ang="0">
                  <a:pos x="78" y="27"/>
                </a:cxn>
                <a:cxn ang="0">
                  <a:pos x="85" y="32"/>
                </a:cxn>
                <a:cxn ang="0">
                  <a:pos x="88" y="35"/>
                </a:cxn>
              </a:cxnLst>
              <a:rect l="0" t="0" r="r" b="b"/>
              <a:pathLst>
                <a:path w="100" h="127">
                  <a:moveTo>
                    <a:pt x="88" y="35"/>
                  </a:moveTo>
                  <a:lnTo>
                    <a:pt x="87" y="0"/>
                  </a:lnTo>
                  <a:lnTo>
                    <a:pt x="75" y="8"/>
                  </a:lnTo>
                  <a:lnTo>
                    <a:pt x="72" y="7"/>
                  </a:lnTo>
                  <a:lnTo>
                    <a:pt x="69" y="6"/>
                  </a:lnTo>
                  <a:lnTo>
                    <a:pt x="66" y="5"/>
                  </a:lnTo>
                  <a:lnTo>
                    <a:pt x="62" y="5"/>
                  </a:lnTo>
                  <a:lnTo>
                    <a:pt x="59" y="4"/>
                  </a:lnTo>
                  <a:lnTo>
                    <a:pt x="56" y="4"/>
                  </a:lnTo>
                  <a:lnTo>
                    <a:pt x="53" y="4"/>
                  </a:lnTo>
                  <a:lnTo>
                    <a:pt x="49" y="4"/>
                  </a:lnTo>
                  <a:lnTo>
                    <a:pt x="46" y="4"/>
                  </a:lnTo>
                  <a:lnTo>
                    <a:pt x="42" y="4"/>
                  </a:lnTo>
                  <a:lnTo>
                    <a:pt x="39" y="5"/>
                  </a:lnTo>
                  <a:lnTo>
                    <a:pt x="36" y="5"/>
                  </a:lnTo>
                  <a:lnTo>
                    <a:pt x="33" y="6"/>
                  </a:lnTo>
                  <a:lnTo>
                    <a:pt x="30" y="7"/>
                  </a:lnTo>
                  <a:lnTo>
                    <a:pt x="28" y="8"/>
                  </a:lnTo>
                  <a:lnTo>
                    <a:pt x="25" y="9"/>
                  </a:lnTo>
                  <a:lnTo>
                    <a:pt x="21" y="11"/>
                  </a:lnTo>
                  <a:lnTo>
                    <a:pt x="16" y="14"/>
                  </a:lnTo>
                  <a:lnTo>
                    <a:pt x="11" y="18"/>
                  </a:lnTo>
                  <a:lnTo>
                    <a:pt x="7" y="23"/>
                  </a:lnTo>
                  <a:lnTo>
                    <a:pt x="4" y="27"/>
                  </a:lnTo>
                  <a:lnTo>
                    <a:pt x="1" y="33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48"/>
                  </a:lnTo>
                  <a:lnTo>
                    <a:pt x="1" y="52"/>
                  </a:lnTo>
                  <a:lnTo>
                    <a:pt x="2" y="54"/>
                  </a:lnTo>
                  <a:lnTo>
                    <a:pt x="4" y="57"/>
                  </a:lnTo>
                  <a:lnTo>
                    <a:pt x="5" y="59"/>
                  </a:lnTo>
                  <a:lnTo>
                    <a:pt x="7" y="62"/>
                  </a:lnTo>
                  <a:lnTo>
                    <a:pt x="8" y="63"/>
                  </a:lnTo>
                  <a:lnTo>
                    <a:pt x="10" y="65"/>
                  </a:lnTo>
                  <a:lnTo>
                    <a:pt x="12" y="67"/>
                  </a:lnTo>
                  <a:lnTo>
                    <a:pt x="14" y="69"/>
                  </a:lnTo>
                  <a:lnTo>
                    <a:pt x="16" y="70"/>
                  </a:lnTo>
                  <a:lnTo>
                    <a:pt x="19" y="72"/>
                  </a:lnTo>
                  <a:lnTo>
                    <a:pt x="21" y="72"/>
                  </a:lnTo>
                  <a:lnTo>
                    <a:pt x="24" y="73"/>
                  </a:lnTo>
                  <a:lnTo>
                    <a:pt x="26" y="75"/>
                  </a:lnTo>
                  <a:lnTo>
                    <a:pt x="28" y="76"/>
                  </a:lnTo>
                  <a:lnTo>
                    <a:pt x="32" y="77"/>
                  </a:lnTo>
                  <a:lnTo>
                    <a:pt x="34" y="78"/>
                  </a:lnTo>
                  <a:lnTo>
                    <a:pt x="38" y="79"/>
                  </a:lnTo>
                  <a:lnTo>
                    <a:pt x="41" y="81"/>
                  </a:lnTo>
                  <a:lnTo>
                    <a:pt x="44" y="82"/>
                  </a:lnTo>
                  <a:lnTo>
                    <a:pt x="46" y="83"/>
                  </a:lnTo>
                  <a:lnTo>
                    <a:pt x="49" y="84"/>
                  </a:lnTo>
                  <a:lnTo>
                    <a:pt x="52" y="85"/>
                  </a:lnTo>
                  <a:lnTo>
                    <a:pt x="54" y="86"/>
                  </a:lnTo>
                  <a:lnTo>
                    <a:pt x="56" y="87"/>
                  </a:lnTo>
                  <a:lnTo>
                    <a:pt x="58" y="88"/>
                  </a:lnTo>
                  <a:lnTo>
                    <a:pt x="60" y="90"/>
                  </a:lnTo>
                  <a:lnTo>
                    <a:pt x="61" y="91"/>
                  </a:lnTo>
                  <a:lnTo>
                    <a:pt x="62" y="92"/>
                  </a:lnTo>
                  <a:lnTo>
                    <a:pt x="62" y="94"/>
                  </a:lnTo>
                  <a:lnTo>
                    <a:pt x="63" y="96"/>
                  </a:lnTo>
                  <a:lnTo>
                    <a:pt x="62" y="98"/>
                  </a:lnTo>
                  <a:lnTo>
                    <a:pt x="60" y="100"/>
                  </a:lnTo>
                  <a:lnTo>
                    <a:pt x="59" y="102"/>
                  </a:lnTo>
                  <a:lnTo>
                    <a:pt x="56" y="103"/>
                  </a:lnTo>
                  <a:lnTo>
                    <a:pt x="53" y="104"/>
                  </a:lnTo>
                  <a:lnTo>
                    <a:pt x="50" y="105"/>
                  </a:lnTo>
                  <a:lnTo>
                    <a:pt x="47" y="106"/>
                  </a:lnTo>
                  <a:lnTo>
                    <a:pt x="44" y="106"/>
                  </a:lnTo>
                  <a:lnTo>
                    <a:pt x="42" y="106"/>
                  </a:lnTo>
                  <a:lnTo>
                    <a:pt x="40" y="106"/>
                  </a:lnTo>
                  <a:lnTo>
                    <a:pt x="38" y="106"/>
                  </a:lnTo>
                  <a:lnTo>
                    <a:pt x="36" y="105"/>
                  </a:lnTo>
                  <a:lnTo>
                    <a:pt x="33" y="105"/>
                  </a:lnTo>
                  <a:lnTo>
                    <a:pt x="30" y="105"/>
                  </a:lnTo>
                  <a:lnTo>
                    <a:pt x="27" y="104"/>
                  </a:lnTo>
                  <a:lnTo>
                    <a:pt x="24" y="103"/>
                  </a:lnTo>
                  <a:lnTo>
                    <a:pt x="21" y="102"/>
                  </a:lnTo>
                  <a:lnTo>
                    <a:pt x="18" y="101"/>
                  </a:lnTo>
                  <a:lnTo>
                    <a:pt x="14" y="100"/>
                  </a:lnTo>
                  <a:lnTo>
                    <a:pt x="11" y="98"/>
                  </a:lnTo>
                  <a:lnTo>
                    <a:pt x="8" y="96"/>
                  </a:lnTo>
                  <a:lnTo>
                    <a:pt x="5" y="94"/>
                  </a:lnTo>
                  <a:lnTo>
                    <a:pt x="2" y="92"/>
                  </a:lnTo>
                  <a:lnTo>
                    <a:pt x="0" y="89"/>
                  </a:lnTo>
                  <a:lnTo>
                    <a:pt x="2" y="126"/>
                  </a:lnTo>
                  <a:lnTo>
                    <a:pt x="16" y="116"/>
                  </a:lnTo>
                  <a:lnTo>
                    <a:pt x="19" y="118"/>
                  </a:lnTo>
                  <a:lnTo>
                    <a:pt x="22" y="118"/>
                  </a:lnTo>
                  <a:lnTo>
                    <a:pt x="25" y="119"/>
                  </a:lnTo>
                  <a:lnTo>
                    <a:pt x="28" y="120"/>
                  </a:lnTo>
                  <a:lnTo>
                    <a:pt x="32" y="121"/>
                  </a:lnTo>
                  <a:lnTo>
                    <a:pt x="36" y="121"/>
                  </a:lnTo>
                  <a:lnTo>
                    <a:pt x="39" y="122"/>
                  </a:lnTo>
                  <a:lnTo>
                    <a:pt x="42" y="122"/>
                  </a:lnTo>
                  <a:lnTo>
                    <a:pt x="46" y="122"/>
                  </a:lnTo>
                  <a:lnTo>
                    <a:pt x="49" y="122"/>
                  </a:lnTo>
                  <a:lnTo>
                    <a:pt x="53" y="122"/>
                  </a:lnTo>
                  <a:lnTo>
                    <a:pt x="56" y="122"/>
                  </a:lnTo>
                  <a:lnTo>
                    <a:pt x="60" y="121"/>
                  </a:lnTo>
                  <a:lnTo>
                    <a:pt x="63" y="121"/>
                  </a:lnTo>
                  <a:lnTo>
                    <a:pt x="66" y="120"/>
                  </a:lnTo>
                  <a:lnTo>
                    <a:pt x="70" y="119"/>
                  </a:lnTo>
                  <a:lnTo>
                    <a:pt x="74" y="118"/>
                  </a:lnTo>
                  <a:lnTo>
                    <a:pt x="77" y="116"/>
                  </a:lnTo>
                  <a:lnTo>
                    <a:pt x="80" y="115"/>
                  </a:lnTo>
                  <a:lnTo>
                    <a:pt x="83" y="112"/>
                  </a:lnTo>
                  <a:lnTo>
                    <a:pt x="86" y="110"/>
                  </a:lnTo>
                  <a:lnTo>
                    <a:pt x="89" y="108"/>
                  </a:lnTo>
                  <a:lnTo>
                    <a:pt x="92" y="106"/>
                  </a:lnTo>
                  <a:lnTo>
                    <a:pt x="94" y="103"/>
                  </a:lnTo>
                  <a:lnTo>
                    <a:pt x="96" y="100"/>
                  </a:lnTo>
                  <a:lnTo>
                    <a:pt x="97" y="97"/>
                  </a:lnTo>
                  <a:lnTo>
                    <a:pt x="98" y="93"/>
                  </a:lnTo>
                  <a:lnTo>
                    <a:pt x="99" y="89"/>
                  </a:lnTo>
                  <a:lnTo>
                    <a:pt x="99" y="85"/>
                  </a:lnTo>
                  <a:lnTo>
                    <a:pt x="99" y="81"/>
                  </a:lnTo>
                  <a:lnTo>
                    <a:pt x="98" y="76"/>
                  </a:lnTo>
                  <a:lnTo>
                    <a:pt x="96" y="72"/>
                  </a:lnTo>
                  <a:lnTo>
                    <a:pt x="94" y="68"/>
                  </a:lnTo>
                  <a:lnTo>
                    <a:pt x="91" y="64"/>
                  </a:lnTo>
                  <a:lnTo>
                    <a:pt x="89" y="61"/>
                  </a:lnTo>
                  <a:lnTo>
                    <a:pt x="85" y="59"/>
                  </a:lnTo>
                  <a:lnTo>
                    <a:pt x="81" y="56"/>
                  </a:lnTo>
                  <a:lnTo>
                    <a:pt x="78" y="54"/>
                  </a:lnTo>
                  <a:lnTo>
                    <a:pt x="75" y="52"/>
                  </a:lnTo>
                  <a:lnTo>
                    <a:pt x="72" y="51"/>
                  </a:lnTo>
                  <a:lnTo>
                    <a:pt x="71" y="50"/>
                  </a:lnTo>
                  <a:lnTo>
                    <a:pt x="69" y="50"/>
                  </a:lnTo>
                  <a:lnTo>
                    <a:pt x="67" y="48"/>
                  </a:lnTo>
                  <a:lnTo>
                    <a:pt x="65" y="48"/>
                  </a:lnTo>
                  <a:lnTo>
                    <a:pt x="62" y="47"/>
                  </a:lnTo>
                  <a:lnTo>
                    <a:pt x="60" y="46"/>
                  </a:lnTo>
                  <a:lnTo>
                    <a:pt x="57" y="45"/>
                  </a:lnTo>
                  <a:lnTo>
                    <a:pt x="55" y="44"/>
                  </a:lnTo>
                  <a:lnTo>
                    <a:pt x="53" y="43"/>
                  </a:lnTo>
                  <a:lnTo>
                    <a:pt x="50" y="42"/>
                  </a:lnTo>
                  <a:lnTo>
                    <a:pt x="48" y="41"/>
                  </a:lnTo>
                  <a:lnTo>
                    <a:pt x="45" y="40"/>
                  </a:lnTo>
                  <a:lnTo>
                    <a:pt x="43" y="39"/>
                  </a:lnTo>
                  <a:lnTo>
                    <a:pt x="41" y="38"/>
                  </a:lnTo>
                  <a:lnTo>
                    <a:pt x="40" y="38"/>
                  </a:lnTo>
                  <a:lnTo>
                    <a:pt x="39" y="37"/>
                  </a:lnTo>
                  <a:lnTo>
                    <a:pt x="36" y="35"/>
                  </a:lnTo>
                  <a:lnTo>
                    <a:pt x="35" y="33"/>
                  </a:lnTo>
                  <a:lnTo>
                    <a:pt x="34" y="30"/>
                  </a:lnTo>
                  <a:lnTo>
                    <a:pt x="35" y="28"/>
                  </a:lnTo>
                  <a:lnTo>
                    <a:pt x="36" y="25"/>
                  </a:lnTo>
                  <a:lnTo>
                    <a:pt x="39" y="23"/>
                  </a:lnTo>
                  <a:lnTo>
                    <a:pt x="43" y="21"/>
                  </a:lnTo>
                  <a:lnTo>
                    <a:pt x="49" y="20"/>
                  </a:lnTo>
                  <a:lnTo>
                    <a:pt x="52" y="20"/>
                  </a:lnTo>
                  <a:lnTo>
                    <a:pt x="54" y="20"/>
                  </a:lnTo>
                  <a:lnTo>
                    <a:pt x="57" y="20"/>
                  </a:lnTo>
                  <a:lnTo>
                    <a:pt x="60" y="21"/>
                  </a:lnTo>
                  <a:lnTo>
                    <a:pt x="63" y="21"/>
                  </a:lnTo>
                  <a:lnTo>
                    <a:pt x="67" y="23"/>
                  </a:lnTo>
                  <a:lnTo>
                    <a:pt x="69" y="23"/>
                  </a:lnTo>
                  <a:lnTo>
                    <a:pt x="72" y="24"/>
                  </a:lnTo>
                  <a:lnTo>
                    <a:pt x="75" y="26"/>
                  </a:lnTo>
                  <a:lnTo>
                    <a:pt x="78" y="27"/>
                  </a:lnTo>
                  <a:lnTo>
                    <a:pt x="80" y="29"/>
                  </a:lnTo>
                  <a:lnTo>
                    <a:pt x="83" y="30"/>
                  </a:lnTo>
                  <a:lnTo>
                    <a:pt x="85" y="32"/>
                  </a:lnTo>
                  <a:lnTo>
                    <a:pt x="86" y="33"/>
                  </a:lnTo>
                  <a:lnTo>
                    <a:pt x="88" y="34"/>
                  </a:lnTo>
                  <a:lnTo>
                    <a:pt x="88" y="35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1" name="Freeform 55"/>
            <p:cNvSpPr>
              <a:spLocks/>
            </p:cNvSpPr>
            <p:nvPr/>
          </p:nvSpPr>
          <p:spPr bwMode="auto">
            <a:xfrm>
              <a:off x="283" y="304"/>
              <a:ext cx="140" cy="116"/>
            </a:xfrm>
            <a:custGeom>
              <a:avLst/>
              <a:gdLst/>
              <a:ahLst/>
              <a:cxnLst>
                <a:cxn ang="0">
                  <a:pos x="28" y="51"/>
                </a:cxn>
                <a:cxn ang="0">
                  <a:pos x="30" y="43"/>
                </a:cxn>
                <a:cxn ang="0">
                  <a:pos x="32" y="36"/>
                </a:cxn>
                <a:cxn ang="0">
                  <a:pos x="34" y="29"/>
                </a:cxn>
                <a:cxn ang="0">
                  <a:pos x="36" y="23"/>
                </a:cxn>
                <a:cxn ang="0">
                  <a:pos x="38" y="18"/>
                </a:cxn>
                <a:cxn ang="0">
                  <a:pos x="39" y="15"/>
                </a:cxn>
                <a:cxn ang="0">
                  <a:pos x="39" y="12"/>
                </a:cxn>
                <a:cxn ang="0">
                  <a:pos x="39" y="12"/>
                </a:cxn>
                <a:cxn ang="0">
                  <a:pos x="28" y="0"/>
                </a:cxn>
                <a:cxn ang="0">
                  <a:pos x="84" y="0"/>
                </a:cxn>
                <a:cxn ang="0">
                  <a:pos x="125" y="102"/>
                </a:cxn>
                <a:cxn ang="0">
                  <a:pos x="139" y="115"/>
                </a:cxn>
                <a:cxn ang="0">
                  <a:pos x="65" y="115"/>
                </a:cxn>
                <a:cxn ang="0">
                  <a:pos x="78" y="102"/>
                </a:cxn>
                <a:cxn ang="0">
                  <a:pos x="74" y="89"/>
                </a:cxn>
                <a:cxn ang="0">
                  <a:pos x="33" y="89"/>
                </a:cxn>
                <a:cxn ang="0">
                  <a:pos x="28" y="103"/>
                </a:cxn>
                <a:cxn ang="0">
                  <a:pos x="38" y="115"/>
                </a:cxn>
                <a:cxn ang="0">
                  <a:pos x="0" y="115"/>
                </a:cxn>
                <a:cxn ang="0">
                  <a:pos x="14" y="102"/>
                </a:cxn>
                <a:cxn ang="0">
                  <a:pos x="14" y="100"/>
                </a:cxn>
                <a:cxn ang="0">
                  <a:pos x="15" y="97"/>
                </a:cxn>
                <a:cxn ang="0">
                  <a:pos x="16" y="92"/>
                </a:cxn>
                <a:cxn ang="0">
                  <a:pos x="18" y="85"/>
                </a:cxn>
                <a:cxn ang="0">
                  <a:pos x="20" y="77"/>
                </a:cxn>
                <a:cxn ang="0">
                  <a:pos x="23" y="69"/>
                </a:cxn>
                <a:cxn ang="0">
                  <a:pos x="25" y="60"/>
                </a:cxn>
                <a:cxn ang="0">
                  <a:pos x="28" y="51"/>
                </a:cxn>
                <a:cxn ang="0">
                  <a:pos x="44" y="51"/>
                </a:cxn>
                <a:cxn ang="0">
                  <a:pos x="43" y="54"/>
                </a:cxn>
                <a:cxn ang="0">
                  <a:pos x="42" y="58"/>
                </a:cxn>
                <a:cxn ang="0">
                  <a:pos x="41" y="61"/>
                </a:cxn>
                <a:cxn ang="0">
                  <a:pos x="40" y="64"/>
                </a:cxn>
                <a:cxn ang="0">
                  <a:pos x="39" y="67"/>
                </a:cxn>
                <a:cxn ang="0">
                  <a:pos x="39" y="69"/>
                </a:cxn>
                <a:cxn ang="0">
                  <a:pos x="38" y="71"/>
                </a:cxn>
                <a:cxn ang="0">
                  <a:pos x="38" y="71"/>
                </a:cxn>
                <a:cxn ang="0">
                  <a:pos x="66" y="71"/>
                </a:cxn>
                <a:cxn ang="0">
                  <a:pos x="50" y="30"/>
                </a:cxn>
                <a:cxn ang="0">
                  <a:pos x="50" y="30"/>
                </a:cxn>
                <a:cxn ang="0">
                  <a:pos x="49" y="32"/>
                </a:cxn>
                <a:cxn ang="0">
                  <a:pos x="49" y="34"/>
                </a:cxn>
                <a:cxn ang="0">
                  <a:pos x="48" y="37"/>
                </a:cxn>
                <a:cxn ang="0">
                  <a:pos x="47" y="40"/>
                </a:cxn>
                <a:cxn ang="0">
                  <a:pos x="46" y="43"/>
                </a:cxn>
                <a:cxn ang="0">
                  <a:pos x="45" y="47"/>
                </a:cxn>
                <a:cxn ang="0">
                  <a:pos x="44" y="51"/>
                </a:cxn>
                <a:cxn ang="0">
                  <a:pos x="28" y="51"/>
                </a:cxn>
              </a:cxnLst>
              <a:rect l="0" t="0" r="r" b="b"/>
              <a:pathLst>
                <a:path w="140" h="116">
                  <a:moveTo>
                    <a:pt x="28" y="51"/>
                  </a:moveTo>
                  <a:lnTo>
                    <a:pt x="30" y="43"/>
                  </a:lnTo>
                  <a:lnTo>
                    <a:pt x="32" y="36"/>
                  </a:lnTo>
                  <a:lnTo>
                    <a:pt x="34" y="29"/>
                  </a:lnTo>
                  <a:lnTo>
                    <a:pt x="36" y="23"/>
                  </a:lnTo>
                  <a:lnTo>
                    <a:pt x="38" y="18"/>
                  </a:lnTo>
                  <a:lnTo>
                    <a:pt x="39" y="15"/>
                  </a:lnTo>
                  <a:lnTo>
                    <a:pt x="39" y="12"/>
                  </a:lnTo>
                  <a:lnTo>
                    <a:pt x="39" y="12"/>
                  </a:lnTo>
                  <a:lnTo>
                    <a:pt x="28" y="0"/>
                  </a:lnTo>
                  <a:lnTo>
                    <a:pt x="84" y="0"/>
                  </a:lnTo>
                  <a:lnTo>
                    <a:pt x="125" y="102"/>
                  </a:lnTo>
                  <a:lnTo>
                    <a:pt x="139" y="115"/>
                  </a:lnTo>
                  <a:lnTo>
                    <a:pt x="65" y="115"/>
                  </a:lnTo>
                  <a:lnTo>
                    <a:pt x="78" y="102"/>
                  </a:lnTo>
                  <a:lnTo>
                    <a:pt x="74" y="89"/>
                  </a:lnTo>
                  <a:lnTo>
                    <a:pt x="33" y="89"/>
                  </a:lnTo>
                  <a:lnTo>
                    <a:pt x="28" y="103"/>
                  </a:lnTo>
                  <a:lnTo>
                    <a:pt x="38" y="115"/>
                  </a:lnTo>
                  <a:lnTo>
                    <a:pt x="0" y="115"/>
                  </a:lnTo>
                  <a:lnTo>
                    <a:pt x="14" y="102"/>
                  </a:lnTo>
                  <a:lnTo>
                    <a:pt x="14" y="100"/>
                  </a:lnTo>
                  <a:lnTo>
                    <a:pt x="15" y="97"/>
                  </a:lnTo>
                  <a:lnTo>
                    <a:pt x="16" y="92"/>
                  </a:lnTo>
                  <a:lnTo>
                    <a:pt x="18" y="85"/>
                  </a:lnTo>
                  <a:lnTo>
                    <a:pt x="20" y="77"/>
                  </a:lnTo>
                  <a:lnTo>
                    <a:pt x="23" y="69"/>
                  </a:lnTo>
                  <a:lnTo>
                    <a:pt x="25" y="60"/>
                  </a:lnTo>
                  <a:lnTo>
                    <a:pt x="28" y="51"/>
                  </a:lnTo>
                  <a:lnTo>
                    <a:pt x="44" y="51"/>
                  </a:lnTo>
                  <a:lnTo>
                    <a:pt x="43" y="54"/>
                  </a:lnTo>
                  <a:lnTo>
                    <a:pt x="42" y="58"/>
                  </a:lnTo>
                  <a:lnTo>
                    <a:pt x="41" y="61"/>
                  </a:lnTo>
                  <a:lnTo>
                    <a:pt x="40" y="64"/>
                  </a:lnTo>
                  <a:lnTo>
                    <a:pt x="39" y="67"/>
                  </a:lnTo>
                  <a:lnTo>
                    <a:pt x="39" y="69"/>
                  </a:lnTo>
                  <a:lnTo>
                    <a:pt x="38" y="71"/>
                  </a:lnTo>
                  <a:lnTo>
                    <a:pt x="38" y="71"/>
                  </a:lnTo>
                  <a:lnTo>
                    <a:pt x="66" y="71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9" y="32"/>
                  </a:lnTo>
                  <a:lnTo>
                    <a:pt x="49" y="34"/>
                  </a:lnTo>
                  <a:lnTo>
                    <a:pt x="48" y="37"/>
                  </a:lnTo>
                  <a:lnTo>
                    <a:pt x="47" y="40"/>
                  </a:lnTo>
                  <a:lnTo>
                    <a:pt x="46" y="43"/>
                  </a:lnTo>
                  <a:lnTo>
                    <a:pt x="45" y="47"/>
                  </a:lnTo>
                  <a:lnTo>
                    <a:pt x="44" y="51"/>
                  </a:lnTo>
                  <a:lnTo>
                    <a:pt x="28" y="5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2" name="Freeform 56"/>
            <p:cNvSpPr>
              <a:spLocks/>
            </p:cNvSpPr>
            <p:nvPr/>
          </p:nvSpPr>
          <p:spPr bwMode="auto">
            <a:xfrm>
              <a:off x="553" y="304"/>
              <a:ext cx="138" cy="116"/>
            </a:xfrm>
            <a:custGeom>
              <a:avLst/>
              <a:gdLst/>
              <a:ahLst/>
              <a:cxnLst>
                <a:cxn ang="0">
                  <a:pos x="28" y="51"/>
                </a:cxn>
                <a:cxn ang="0">
                  <a:pos x="30" y="43"/>
                </a:cxn>
                <a:cxn ang="0">
                  <a:pos x="32" y="36"/>
                </a:cxn>
                <a:cxn ang="0">
                  <a:pos x="34" y="29"/>
                </a:cxn>
                <a:cxn ang="0">
                  <a:pos x="35" y="23"/>
                </a:cxn>
                <a:cxn ang="0">
                  <a:pos x="37" y="18"/>
                </a:cxn>
                <a:cxn ang="0">
                  <a:pos x="38" y="15"/>
                </a:cxn>
                <a:cxn ang="0">
                  <a:pos x="39" y="12"/>
                </a:cxn>
                <a:cxn ang="0">
                  <a:pos x="39" y="12"/>
                </a:cxn>
                <a:cxn ang="0">
                  <a:pos x="27" y="0"/>
                </a:cxn>
                <a:cxn ang="0">
                  <a:pos x="83" y="0"/>
                </a:cxn>
                <a:cxn ang="0">
                  <a:pos x="124" y="102"/>
                </a:cxn>
                <a:cxn ang="0">
                  <a:pos x="137" y="115"/>
                </a:cxn>
                <a:cxn ang="0">
                  <a:pos x="64" y="115"/>
                </a:cxn>
                <a:cxn ang="0">
                  <a:pos x="77" y="102"/>
                </a:cxn>
                <a:cxn ang="0">
                  <a:pos x="73" y="89"/>
                </a:cxn>
                <a:cxn ang="0">
                  <a:pos x="32" y="89"/>
                </a:cxn>
                <a:cxn ang="0">
                  <a:pos x="28" y="103"/>
                </a:cxn>
                <a:cxn ang="0">
                  <a:pos x="38" y="115"/>
                </a:cxn>
                <a:cxn ang="0">
                  <a:pos x="0" y="115"/>
                </a:cxn>
                <a:cxn ang="0">
                  <a:pos x="13" y="102"/>
                </a:cxn>
                <a:cxn ang="0">
                  <a:pos x="13" y="100"/>
                </a:cxn>
                <a:cxn ang="0">
                  <a:pos x="15" y="97"/>
                </a:cxn>
                <a:cxn ang="0">
                  <a:pos x="16" y="92"/>
                </a:cxn>
                <a:cxn ang="0">
                  <a:pos x="18" y="85"/>
                </a:cxn>
                <a:cxn ang="0">
                  <a:pos x="20" y="77"/>
                </a:cxn>
                <a:cxn ang="0">
                  <a:pos x="22" y="69"/>
                </a:cxn>
                <a:cxn ang="0">
                  <a:pos x="25" y="60"/>
                </a:cxn>
                <a:cxn ang="0">
                  <a:pos x="28" y="51"/>
                </a:cxn>
                <a:cxn ang="0">
                  <a:pos x="43" y="51"/>
                </a:cxn>
                <a:cxn ang="0">
                  <a:pos x="42" y="54"/>
                </a:cxn>
                <a:cxn ang="0">
                  <a:pos x="41" y="58"/>
                </a:cxn>
                <a:cxn ang="0">
                  <a:pos x="40" y="61"/>
                </a:cxn>
                <a:cxn ang="0">
                  <a:pos x="39" y="64"/>
                </a:cxn>
                <a:cxn ang="0">
                  <a:pos x="38" y="67"/>
                </a:cxn>
                <a:cxn ang="0">
                  <a:pos x="38" y="69"/>
                </a:cxn>
                <a:cxn ang="0">
                  <a:pos x="38" y="71"/>
                </a:cxn>
                <a:cxn ang="0">
                  <a:pos x="38" y="71"/>
                </a:cxn>
                <a:cxn ang="0">
                  <a:pos x="65" y="71"/>
                </a:cxn>
                <a:cxn ang="0">
                  <a:pos x="49" y="30"/>
                </a:cxn>
                <a:cxn ang="0">
                  <a:pos x="49" y="30"/>
                </a:cxn>
                <a:cxn ang="0">
                  <a:pos x="48" y="32"/>
                </a:cxn>
                <a:cxn ang="0">
                  <a:pos x="48" y="34"/>
                </a:cxn>
                <a:cxn ang="0">
                  <a:pos x="47" y="37"/>
                </a:cxn>
                <a:cxn ang="0">
                  <a:pos x="47" y="40"/>
                </a:cxn>
                <a:cxn ang="0">
                  <a:pos x="45" y="43"/>
                </a:cxn>
                <a:cxn ang="0">
                  <a:pos x="44" y="47"/>
                </a:cxn>
                <a:cxn ang="0">
                  <a:pos x="43" y="51"/>
                </a:cxn>
                <a:cxn ang="0">
                  <a:pos x="28" y="51"/>
                </a:cxn>
              </a:cxnLst>
              <a:rect l="0" t="0" r="r" b="b"/>
              <a:pathLst>
                <a:path w="138" h="116">
                  <a:moveTo>
                    <a:pt x="28" y="51"/>
                  </a:moveTo>
                  <a:lnTo>
                    <a:pt x="30" y="43"/>
                  </a:lnTo>
                  <a:lnTo>
                    <a:pt x="32" y="36"/>
                  </a:lnTo>
                  <a:lnTo>
                    <a:pt x="34" y="29"/>
                  </a:lnTo>
                  <a:lnTo>
                    <a:pt x="35" y="23"/>
                  </a:lnTo>
                  <a:lnTo>
                    <a:pt x="37" y="18"/>
                  </a:lnTo>
                  <a:lnTo>
                    <a:pt x="38" y="15"/>
                  </a:lnTo>
                  <a:lnTo>
                    <a:pt x="39" y="12"/>
                  </a:lnTo>
                  <a:lnTo>
                    <a:pt x="39" y="12"/>
                  </a:lnTo>
                  <a:lnTo>
                    <a:pt x="27" y="0"/>
                  </a:lnTo>
                  <a:lnTo>
                    <a:pt x="83" y="0"/>
                  </a:lnTo>
                  <a:lnTo>
                    <a:pt x="124" y="102"/>
                  </a:lnTo>
                  <a:lnTo>
                    <a:pt x="137" y="115"/>
                  </a:lnTo>
                  <a:lnTo>
                    <a:pt x="64" y="115"/>
                  </a:lnTo>
                  <a:lnTo>
                    <a:pt x="77" y="102"/>
                  </a:lnTo>
                  <a:lnTo>
                    <a:pt x="73" y="89"/>
                  </a:lnTo>
                  <a:lnTo>
                    <a:pt x="32" y="89"/>
                  </a:lnTo>
                  <a:lnTo>
                    <a:pt x="28" y="103"/>
                  </a:lnTo>
                  <a:lnTo>
                    <a:pt x="38" y="115"/>
                  </a:lnTo>
                  <a:lnTo>
                    <a:pt x="0" y="115"/>
                  </a:lnTo>
                  <a:lnTo>
                    <a:pt x="13" y="102"/>
                  </a:lnTo>
                  <a:lnTo>
                    <a:pt x="13" y="100"/>
                  </a:lnTo>
                  <a:lnTo>
                    <a:pt x="15" y="97"/>
                  </a:lnTo>
                  <a:lnTo>
                    <a:pt x="16" y="92"/>
                  </a:lnTo>
                  <a:lnTo>
                    <a:pt x="18" y="85"/>
                  </a:lnTo>
                  <a:lnTo>
                    <a:pt x="20" y="77"/>
                  </a:lnTo>
                  <a:lnTo>
                    <a:pt x="22" y="69"/>
                  </a:lnTo>
                  <a:lnTo>
                    <a:pt x="25" y="60"/>
                  </a:lnTo>
                  <a:lnTo>
                    <a:pt x="28" y="51"/>
                  </a:lnTo>
                  <a:lnTo>
                    <a:pt x="43" y="51"/>
                  </a:lnTo>
                  <a:lnTo>
                    <a:pt x="42" y="54"/>
                  </a:lnTo>
                  <a:lnTo>
                    <a:pt x="41" y="58"/>
                  </a:lnTo>
                  <a:lnTo>
                    <a:pt x="40" y="61"/>
                  </a:lnTo>
                  <a:lnTo>
                    <a:pt x="39" y="64"/>
                  </a:lnTo>
                  <a:lnTo>
                    <a:pt x="38" y="67"/>
                  </a:lnTo>
                  <a:lnTo>
                    <a:pt x="38" y="69"/>
                  </a:lnTo>
                  <a:lnTo>
                    <a:pt x="38" y="71"/>
                  </a:lnTo>
                  <a:lnTo>
                    <a:pt x="38" y="71"/>
                  </a:lnTo>
                  <a:lnTo>
                    <a:pt x="65" y="71"/>
                  </a:lnTo>
                  <a:lnTo>
                    <a:pt x="49" y="30"/>
                  </a:lnTo>
                  <a:lnTo>
                    <a:pt x="49" y="30"/>
                  </a:lnTo>
                  <a:lnTo>
                    <a:pt x="48" y="32"/>
                  </a:lnTo>
                  <a:lnTo>
                    <a:pt x="48" y="34"/>
                  </a:lnTo>
                  <a:lnTo>
                    <a:pt x="47" y="37"/>
                  </a:lnTo>
                  <a:lnTo>
                    <a:pt x="47" y="40"/>
                  </a:lnTo>
                  <a:lnTo>
                    <a:pt x="45" y="43"/>
                  </a:lnTo>
                  <a:lnTo>
                    <a:pt x="44" y="47"/>
                  </a:lnTo>
                  <a:lnTo>
                    <a:pt x="43" y="51"/>
                  </a:lnTo>
                  <a:lnTo>
                    <a:pt x="28" y="51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3" name="Freeform 57"/>
            <p:cNvSpPr>
              <a:spLocks/>
            </p:cNvSpPr>
            <p:nvPr/>
          </p:nvSpPr>
          <p:spPr bwMode="auto">
            <a:xfrm>
              <a:off x="141" y="79"/>
              <a:ext cx="675" cy="556"/>
            </a:xfrm>
            <a:custGeom>
              <a:avLst/>
              <a:gdLst/>
              <a:ahLst/>
              <a:cxnLst>
                <a:cxn ang="0">
                  <a:pos x="663" y="26"/>
                </a:cxn>
                <a:cxn ang="0">
                  <a:pos x="641" y="64"/>
                </a:cxn>
                <a:cxn ang="0">
                  <a:pos x="613" y="100"/>
                </a:cxn>
                <a:cxn ang="0">
                  <a:pos x="580" y="135"/>
                </a:cxn>
                <a:cxn ang="0">
                  <a:pos x="542" y="169"/>
                </a:cxn>
                <a:cxn ang="0">
                  <a:pos x="500" y="201"/>
                </a:cxn>
                <a:cxn ang="0">
                  <a:pos x="456" y="233"/>
                </a:cxn>
                <a:cxn ang="0">
                  <a:pos x="411" y="263"/>
                </a:cxn>
                <a:cxn ang="0">
                  <a:pos x="364" y="294"/>
                </a:cxn>
                <a:cxn ang="0">
                  <a:pos x="316" y="324"/>
                </a:cxn>
                <a:cxn ang="0">
                  <a:pos x="270" y="353"/>
                </a:cxn>
                <a:cxn ang="0">
                  <a:pos x="242" y="371"/>
                </a:cxn>
                <a:cxn ang="0">
                  <a:pos x="215" y="389"/>
                </a:cxn>
                <a:cxn ang="0">
                  <a:pos x="187" y="407"/>
                </a:cxn>
                <a:cxn ang="0">
                  <a:pos x="161" y="426"/>
                </a:cxn>
                <a:cxn ang="0">
                  <a:pos x="135" y="445"/>
                </a:cxn>
                <a:cxn ang="0">
                  <a:pos x="110" y="464"/>
                </a:cxn>
                <a:cxn ang="0">
                  <a:pos x="86" y="483"/>
                </a:cxn>
                <a:cxn ang="0">
                  <a:pos x="63" y="501"/>
                </a:cxn>
                <a:cxn ang="0">
                  <a:pos x="41" y="519"/>
                </a:cxn>
                <a:cxn ang="0">
                  <a:pos x="20" y="537"/>
                </a:cxn>
                <a:cxn ang="0">
                  <a:pos x="3" y="553"/>
                </a:cxn>
                <a:cxn ang="0">
                  <a:pos x="2" y="553"/>
                </a:cxn>
                <a:cxn ang="0">
                  <a:pos x="6" y="548"/>
                </a:cxn>
                <a:cxn ang="0">
                  <a:pos x="22" y="530"/>
                </a:cxn>
                <a:cxn ang="0">
                  <a:pos x="48" y="503"/>
                </a:cxn>
                <a:cxn ang="0">
                  <a:pos x="76" y="477"/>
                </a:cxn>
                <a:cxn ang="0">
                  <a:pos x="103" y="455"/>
                </a:cxn>
                <a:cxn ang="0">
                  <a:pos x="130" y="433"/>
                </a:cxn>
                <a:cxn ang="0">
                  <a:pos x="155" y="414"/>
                </a:cxn>
                <a:cxn ang="0">
                  <a:pos x="181" y="396"/>
                </a:cxn>
                <a:cxn ang="0">
                  <a:pos x="204" y="380"/>
                </a:cxn>
                <a:cxn ang="0">
                  <a:pos x="226" y="365"/>
                </a:cxn>
                <a:cxn ang="0">
                  <a:pos x="247" y="353"/>
                </a:cxn>
                <a:cxn ang="0">
                  <a:pos x="265" y="341"/>
                </a:cxn>
                <a:cxn ang="0">
                  <a:pos x="292" y="323"/>
                </a:cxn>
                <a:cxn ang="0">
                  <a:pos x="318" y="307"/>
                </a:cxn>
                <a:cxn ang="0">
                  <a:pos x="343" y="292"/>
                </a:cxn>
                <a:cxn ang="0">
                  <a:pos x="368" y="276"/>
                </a:cxn>
                <a:cxn ang="0">
                  <a:pos x="394" y="260"/>
                </a:cxn>
                <a:cxn ang="0">
                  <a:pos x="421" y="241"/>
                </a:cxn>
                <a:cxn ang="0">
                  <a:pos x="451" y="220"/>
                </a:cxn>
                <a:cxn ang="0">
                  <a:pos x="485" y="194"/>
                </a:cxn>
                <a:cxn ang="0">
                  <a:pos x="522" y="164"/>
                </a:cxn>
                <a:cxn ang="0">
                  <a:pos x="565" y="127"/>
                </a:cxn>
                <a:cxn ang="0">
                  <a:pos x="674" y="0"/>
                </a:cxn>
              </a:cxnLst>
              <a:rect l="0" t="0" r="r" b="b"/>
              <a:pathLst>
                <a:path w="675" h="556">
                  <a:moveTo>
                    <a:pt x="674" y="0"/>
                  </a:moveTo>
                  <a:lnTo>
                    <a:pt x="669" y="13"/>
                  </a:lnTo>
                  <a:lnTo>
                    <a:pt x="663" y="26"/>
                  </a:lnTo>
                  <a:lnTo>
                    <a:pt x="656" y="39"/>
                  </a:lnTo>
                  <a:lnTo>
                    <a:pt x="650" y="51"/>
                  </a:lnTo>
                  <a:lnTo>
                    <a:pt x="641" y="64"/>
                  </a:lnTo>
                  <a:lnTo>
                    <a:pt x="633" y="76"/>
                  </a:lnTo>
                  <a:lnTo>
                    <a:pt x="623" y="88"/>
                  </a:lnTo>
                  <a:lnTo>
                    <a:pt x="613" y="100"/>
                  </a:lnTo>
                  <a:lnTo>
                    <a:pt x="603" y="111"/>
                  </a:lnTo>
                  <a:lnTo>
                    <a:pt x="591" y="123"/>
                  </a:lnTo>
                  <a:lnTo>
                    <a:pt x="580" y="135"/>
                  </a:lnTo>
                  <a:lnTo>
                    <a:pt x="567" y="146"/>
                  </a:lnTo>
                  <a:lnTo>
                    <a:pt x="555" y="158"/>
                  </a:lnTo>
                  <a:lnTo>
                    <a:pt x="542" y="169"/>
                  </a:lnTo>
                  <a:lnTo>
                    <a:pt x="529" y="179"/>
                  </a:lnTo>
                  <a:lnTo>
                    <a:pt x="515" y="190"/>
                  </a:lnTo>
                  <a:lnTo>
                    <a:pt x="500" y="201"/>
                  </a:lnTo>
                  <a:lnTo>
                    <a:pt x="486" y="212"/>
                  </a:lnTo>
                  <a:lnTo>
                    <a:pt x="471" y="223"/>
                  </a:lnTo>
                  <a:lnTo>
                    <a:pt x="456" y="233"/>
                  </a:lnTo>
                  <a:lnTo>
                    <a:pt x="441" y="243"/>
                  </a:lnTo>
                  <a:lnTo>
                    <a:pt x="426" y="254"/>
                  </a:lnTo>
                  <a:lnTo>
                    <a:pt x="411" y="263"/>
                  </a:lnTo>
                  <a:lnTo>
                    <a:pt x="394" y="274"/>
                  </a:lnTo>
                  <a:lnTo>
                    <a:pt x="379" y="284"/>
                  </a:lnTo>
                  <a:lnTo>
                    <a:pt x="364" y="294"/>
                  </a:lnTo>
                  <a:lnTo>
                    <a:pt x="347" y="304"/>
                  </a:lnTo>
                  <a:lnTo>
                    <a:pt x="332" y="314"/>
                  </a:lnTo>
                  <a:lnTo>
                    <a:pt x="316" y="324"/>
                  </a:lnTo>
                  <a:lnTo>
                    <a:pt x="300" y="333"/>
                  </a:lnTo>
                  <a:lnTo>
                    <a:pt x="285" y="343"/>
                  </a:lnTo>
                  <a:lnTo>
                    <a:pt x="270" y="353"/>
                  </a:lnTo>
                  <a:lnTo>
                    <a:pt x="261" y="359"/>
                  </a:lnTo>
                  <a:lnTo>
                    <a:pt x="251" y="365"/>
                  </a:lnTo>
                  <a:lnTo>
                    <a:pt x="242" y="371"/>
                  </a:lnTo>
                  <a:lnTo>
                    <a:pt x="233" y="377"/>
                  </a:lnTo>
                  <a:lnTo>
                    <a:pt x="224" y="383"/>
                  </a:lnTo>
                  <a:lnTo>
                    <a:pt x="215" y="389"/>
                  </a:lnTo>
                  <a:lnTo>
                    <a:pt x="206" y="395"/>
                  </a:lnTo>
                  <a:lnTo>
                    <a:pt x="197" y="401"/>
                  </a:lnTo>
                  <a:lnTo>
                    <a:pt x="187" y="407"/>
                  </a:lnTo>
                  <a:lnTo>
                    <a:pt x="179" y="413"/>
                  </a:lnTo>
                  <a:lnTo>
                    <a:pt x="170" y="420"/>
                  </a:lnTo>
                  <a:lnTo>
                    <a:pt x="161" y="426"/>
                  </a:lnTo>
                  <a:lnTo>
                    <a:pt x="152" y="433"/>
                  </a:lnTo>
                  <a:lnTo>
                    <a:pt x="144" y="439"/>
                  </a:lnTo>
                  <a:lnTo>
                    <a:pt x="135" y="445"/>
                  </a:lnTo>
                  <a:lnTo>
                    <a:pt x="127" y="452"/>
                  </a:lnTo>
                  <a:lnTo>
                    <a:pt x="118" y="458"/>
                  </a:lnTo>
                  <a:lnTo>
                    <a:pt x="110" y="464"/>
                  </a:lnTo>
                  <a:lnTo>
                    <a:pt x="102" y="470"/>
                  </a:lnTo>
                  <a:lnTo>
                    <a:pt x="93" y="476"/>
                  </a:lnTo>
                  <a:lnTo>
                    <a:pt x="86" y="483"/>
                  </a:lnTo>
                  <a:lnTo>
                    <a:pt x="78" y="489"/>
                  </a:lnTo>
                  <a:lnTo>
                    <a:pt x="70" y="495"/>
                  </a:lnTo>
                  <a:lnTo>
                    <a:pt x="63" y="501"/>
                  </a:lnTo>
                  <a:lnTo>
                    <a:pt x="55" y="508"/>
                  </a:lnTo>
                  <a:lnTo>
                    <a:pt x="48" y="513"/>
                  </a:lnTo>
                  <a:lnTo>
                    <a:pt x="41" y="519"/>
                  </a:lnTo>
                  <a:lnTo>
                    <a:pt x="34" y="525"/>
                  </a:lnTo>
                  <a:lnTo>
                    <a:pt x="27" y="532"/>
                  </a:lnTo>
                  <a:lnTo>
                    <a:pt x="20" y="537"/>
                  </a:lnTo>
                  <a:lnTo>
                    <a:pt x="14" y="543"/>
                  </a:lnTo>
                  <a:lnTo>
                    <a:pt x="8" y="549"/>
                  </a:lnTo>
                  <a:lnTo>
                    <a:pt x="3" y="553"/>
                  </a:lnTo>
                  <a:lnTo>
                    <a:pt x="0" y="555"/>
                  </a:lnTo>
                  <a:lnTo>
                    <a:pt x="0" y="554"/>
                  </a:lnTo>
                  <a:lnTo>
                    <a:pt x="2" y="553"/>
                  </a:lnTo>
                  <a:lnTo>
                    <a:pt x="4" y="551"/>
                  </a:lnTo>
                  <a:lnTo>
                    <a:pt x="5" y="549"/>
                  </a:lnTo>
                  <a:lnTo>
                    <a:pt x="6" y="548"/>
                  </a:lnTo>
                  <a:lnTo>
                    <a:pt x="4" y="549"/>
                  </a:lnTo>
                  <a:lnTo>
                    <a:pt x="13" y="540"/>
                  </a:lnTo>
                  <a:lnTo>
                    <a:pt x="22" y="530"/>
                  </a:lnTo>
                  <a:lnTo>
                    <a:pt x="31" y="521"/>
                  </a:lnTo>
                  <a:lnTo>
                    <a:pt x="39" y="512"/>
                  </a:lnTo>
                  <a:lnTo>
                    <a:pt x="48" y="503"/>
                  </a:lnTo>
                  <a:lnTo>
                    <a:pt x="58" y="494"/>
                  </a:lnTo>
                  <a:lnTo>
                    <a:pt x="66" y="486"/>
                  </a:lnTo>
                  <a:lnTo>
                    <a:pt x="76" y="477"/>
                  </a:lnTo>
                  <a:lnTo>
                    <a:pt x="85" y="470"/>
                  </a:lnTo>
                  <a:lnTo>
                    <a:pt x="94" y="462"/>
                  </a:lnTo>
                  <a:lnTo>
                    <a:pt x="103" y="455"/>
                  </a:lnTo>
                  <a:lnTo>
                    <a:pt x="112" y="447"/>
                  </a:lnTo>
                  <a:lnTo>
                    <a:pt x="120" y="441"/>
                  </a:lnTo>
                  <a:lnTo>
                    <a:pt x="130" y="433"/>
                  </a:lnTo>
                  <a:lnTo>
                    <a:pt x="139" y="427"/>
                  </a:lnTo>
                  <a:lnTo>
                    <a:pt x="147" y="420"/>
                  </a:lnTo>
                  <a:lnTo>
                    <a:pt x="155" y="414"/>
                  </a:lnTo>
                  <a:lnTo>
                    <a:pt x="164" y="408"/>
                  </a:lnTo>
                  <a:lnTo>
                    <a:pt x="172" y="402"/>
                  </a:lnTo>
                  <a:lnTo>
                    <a:pt x="181" y="396"/>
                  </a:lnTo>
                  <a:lnTo>
                    <a:pt x="189" y="391"/>
                  </a:lnTo>
                  <a:lnTo>
                    <a:pt x="197" y="385"/>
                  </a:lnTo>
                  <a:lnTo>
                    <a:pt x="204" y="380"/>
                  </a:lnTo>
                  <a:lnTo>
                    <a:pt x="212" y="375"/>
                  </a:lnTo>
                  <a:lnTo>
                    <a:pt x="219" y="370"/>
                  </a:lnTo>
                  <a:lnTo>
                    <a:pt x="226" y="365"/>
                  </a:lnTo>
                  <a:lnTo>
                    <a:pt x="233" y="361"/>
                  </a:lnTo>
                  <a:lnTo>
                    <a:pt x="240" y="357"/>
                  </a:lnTo>
                  <a:lnTo>
                    <a:pt x="247" y="353"/>
                  </a:lnTo>
                  <a:lnTo>
                    <a:pt x="253" y="348"/>
                  </a:lnTo>
                  <a:lnTo>
                    <a:pt x="259" y="345"/>
                  </a:lnTo>
                  <a:lnTo>
                    <a:pt x="265" y="341"/>
                  </a:lnTo>
                  <a:lnTo>
                    <a:pt x="274" y="335"/>
                  </a:lnTo>
                  <a:lnTo>
                    <a:pt x="283" y="329"/>
                  </a:lnTo>
                  <a:lnTo>
                    <a:pt x="292" y="323"/>
                  </a:lnTo>
                  <a:lnTo>
                    <a:pt x="300" y="317"/>
                  </a:lnTo>
                  <a:lnTo>
                    <a:pt x="309" y="312"/>
                  </a:lnTo>
                  <a:lnTo>
                    <a:pt x="318" y="307"/>
                  </a:lnTo>
                  <a:lnTo>
                    <a:pt x="326" y="302"/>
                  </a:lnTo>
                  <a:lnTo>
                    <a:pt x="334" y="297"/>
                  </a:lnTo>
                  <a:lnTo>
                    <a:pt x="343" y="292"/>
                  </a:lnTo>
                  <a:lnTo>
                    <a:pt x="351" y="287"/>
                  </a:lnTo>
                  <a:lnTo>
                    <a:pt x="359" y="282"/>
                  </a:lnTo>
                  <a:lnTo>
                    <a:pt x="368" y="276"/>
                  </a:lnTo>
                  <a:lnTo>
                    <a:pt x="376" y="271"/>
                  </a:lnTo>
                  <a:lnTo>
                    <a:pt x="385" y="265"/>
                  </a:lnTo>
                  <a:lnTo>
                    <a:pt x="394" y="260"/>
                  </a:lnTo>
                  <a:lnTo>
                    <a:pt x="403" y="254"/>
                  </a:lnTo>
                  <a:lnTo>
                    <a:pt x="412" y="247"/>
                  </a:lnTo>
                  <a:lnTo>
                    <a:pt x="421" y="241"/>
                  </a:lnTo>
                  <a:lnTo>
                    <a:pt x="431" y="234"/>
                  </a:lnTo>
                  <a:lnTo>
                    <a:pt x="441" y="227"/>
                  </a:lnTo>
                  <a:lnTo>
                    <a:pt x="451" y="220"/>
                  </a:lnTo>
                  <a:lnTo>
                    <a:pt x="463" y="212"/>
                  </a:lnTo>
                  <a:lnTo>
                    <a:pt x="473" y="203"/>
                  </a:lnTo>
                  <a:lnTo>
                    <a:pt x="485" y="194"/>
                  </a:lnTo>
                  <a:lnTo>
                    <a:pt x="497" y="185"/>
                  </a:lnTo>
                  <a:lnTo>
                    <a:pt x="510" y="174"/>
                  </a:lnTo>
                  <a:lnTo>
                    <a:pt x="522" y="164"/>
                  </a:lnTo>
                  <a:lnTo>
                    <a:pt x="536" y="152"/>
                  </a:lnTo>
                  <a:lnTo>
                    <a:pt x="550" y="140"/>
                  </a:lnTo>
                  <a:lnTo>
                    <a:pt x="565" y="127"/>
                  </a:lnTo>
                  <a:lnTo>
                    <a:pt x="580" y="114"/>
                  </a:lnTo>
                  <a:lnTo>
                    <a:pt x="596" y="99"/>
                  </a:lnTo>
                  <a:lnTo>
                    <a:pt x="674" y="0"/>
                  </a:lnTo>
                </a:path>
              </a:pathLst>
            </a:custGeom>
            <a:solidFill>
              <a:srgbClr val="FF173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4" name="Freeform 58"/>
            <p:cNvSpPr>
              <a:spLocks/>
            </p:cNvSpPr>
            <p:nvPr/>
          </p:nvSpPr>
          <p:spPr bwMode="auto">
            <a:xfrm>
              <a:off x="342" y="167"/>
              <a:ext cx="235" cy="371"/>
            </a:xfrm>
            <a:custGeom>
              <a:avLst/>
              <a:gdLst/>
              <a:ahLst/>
              <a:cxnLst>
                <a:cxn ang="0">
                  <a:pos x="156" y="363"/>
                </a:cxn>
                <a:cxn ang="0">
                  <a:pos x="184" y="367"/>
                </a:cxn>
                <a:cxn ang="0">
                  <a:pos x="205" y="363"/>
                </a:cxn>
                <a:cxn ang="0">
                  <a:pos x="220" y="352"/>
                </a:cxn>
                <a:cxn ang="0">
                  <a:pos x="227" y="335"/>
                </a:cxn>
                <a:cxn ang="0">
                  <a:pos x="230" y="313"/>
                </a:cxn>
                <a:cxn ang="0">
                  <a:pos x="227" y="287"/>
                </a:cxn>
                <a:cxn ang="0">
                  <a:pos x="218" y="258"/>
                </a:cxn>
                <a:cxn ang="0">
                  <a:pos x="207" y="228"/>
                </a:cxn>
                <a:cxn ang="0">
                  <a:pos x="191" y="197"/>
                </a:cxn>
                <a:cxn ang="0">
                  <a:pos x="172" y="167"/>
                </a:cxn>
                <a:cxn ang="0">
                  <a:pos x="161" y="150"/>
                </a:cxn>
                <a:cxn ang="0">
                  <a:pos x="148" y="135"/>
                </a:cxn>
                <a:cxn ang="0">
                  <a:pos x="137" y="119"/>
                </a:cxn>
                <a:cxn ang="0">
                  <a:pos x="124" y="105"/>
                </a:cxn>
                <a:cxn ang="0">
                  <a:pos x="112" y="92"/>
                </a:cxn>
                <a:cxn ang="0">
                  <a:pos x="99" y="80"/>
                </a:cxn>
                <a:cxn ang="0">
                  <a:pos x="87" y="68"/>
                </a:cxn>
                <a:cxn ang="0">
                  <a:pos x="75" y="57"/>
                </a:cxn>
                <a:cxn ang="0">
                  <a:pos x="64" y="47"/>
                </a:cxn>
                <a:cxn ang="0">
                  <a:pos x="53" y="39"/>
                </a:cxn>
                <a:cxn ang="0">
                  <a:pos x="38" y="28"/>
                </a:cxn>
                <a:cxn ang="0">
                  <a:pos x="21" y="15"/>
                </a:cxn>
                <a:cxn ang="0">
                  <a:pos x="10" y="7"/>
                </a:cxn>
                <a:cxn ang="0">
                  <a:pos x="3" y="2"/>
                </a:cxn>
                <a:cxn ang="0">
                  <a:pos x="1" y="1"/>
                </a:cxn>
                <a:cxn ang="0">
                  <a:pos x="9" y="4"/>
                </a:cxn>
                <a:cxn ang="0">
                  <a:pos x="34" y="20"/>
                </a:cxn>
                <a:cxn ang="0">
                  <a:pos x="60" y="37"/>
                </a:cxn>
                <a:cxn ang="0">
                  <a:pos x="84" y="57"/>
                </a:cxn>
                <a:cxn ang="0">
                  <a:pos x="107" y="80"/>
                </a:cxn>
                <a:cxn ang="0">
                  <a:pos x="129" y="103"/>
                </a:cxn>
                <a:cxn ang="0">
                  <a:pos x="150" y="127"/>
                </a:cxn>
                <a:cxn ang="0">
                  <a:pos x="168" y="152"/>
                </a:cxn>
                <a:cxn ang="0">
                  <a:pos x="184" y="177"/>
                </a:cxn>
                <a:cxn ang="0">
                  <a:pos x="199" y="201"/>
                </a:cxn>
                <a:cxn ang="0">
                  <a:pos x="211" y="225"/>
                </a:cxn>
                <a:cxn ang="0">
                  <a:pos x="218" y="240"/>
                </a:cxn>
                <a:cxn ang="0">
                  <a:pos x="223" y="257"/>
                </a:cxn>
                <a:cxn ang="0">
                  <a:pos x="229" y="276"/>
                </a:cxn>
                <a:cxn ang="0">
                  <a:pos x="233" y="297"/>
                </a:cxn>
                <a:cxn ang="0">
                  <a:pos x="234" y="317"/>
                </a:cxn>
                <a:cxn ang="0">
                  <a:pos x="232" y="337"/>
                </a:cxn>
                <a:cxn ang="0">
                  <a:pos x="226" y="353"/>
                </a:cxn>
                <a:cxn ang="0">
                  <a:pos x="214" y="364"/>
                </a:cxn>
                <a:cxn ang="0">
                  <a:pos x="195" y="370"/>
                </a:cxn>
                <a:cxn ang="0">
                  <a:pos x="169" y="368"/>
                </a:cxn>
                <a:cxn ang="0">
                  <a:pos x="133" y="357"/>
                </a:cxn>
              </a:cxnLst>
              <a:rect l="0" t="0" r="r" b="b"/>
              <a:pathLst>
                <a:path w="235" h="371">
                  <a:moveTo>
                    <a:pt x="133" y="355"/>
                  </a:moveTo>
                  <a:lnTo>
                    <a:pt x="145" y="360"/>
                  </a:lnTo>
                  <a:lnTo>
                    <a:pt x="156" y="363"/>
                  </a:lnTo>
                  <a:lnTo>
                    <a:pt x="166" y="365"/>
                  </a:lnTo>
                  <a:lnTo>
                    <a:pt x="176" y="366"/>
                  </a:lnTo>
                  <a:lnTo>
                    <a:pt x="184" y="367"/>
                  </a:lnTo>
                  <a:lnTo>
                    <a:pt x="192" y="366"/>
                  </a:lnTo>
                  <a:lnTo>
                    <a:pt x="199" y="365"/>
                  </a:lnTo>
                  <a:lnTo>
                    <a:pt x="205" y="363"/>
                  </a:lnTo>
                  <a:lnTo>
                    <a:pt x="211" y="360"/>
                  </a:lnTo>
                  <a:lnTo>
                    <a:pt x="215" y="357"/>
                  </a:lnTo>
                  <a:lnTo>
                    <a:pt x="220" y="352"/>
                  </a:lnTo>
                  <a:lnTo>
                    <a:pt x="223" y="347"/>
                  </a:lnTo>
                  <a:lnTo>
                    <a:pt x="226" y="341"/>
                  </a:lnTo>
                  <a:lnTo>
                    <a:pt x="227" y="335"/>
                  </a:lnTo>
                  <a:lnTo>
                    <a:pt x="229" y="328"/>
                  </a:lnTo>
                  <a:lnTo>
                    <a:pt x="230" y="320"/>
                  </a:lnTo>
                  <a:lnTo>
                    <a:pt x="230" y="313"/>
                  </a:lnTo>
                  <a:lnTo>
                    <a:pt x="229" y="305"/>
                  </a:lnTo>
                  <a:lnTo>
                    <a:pt x="228" y="296"/>
                  </a:lnTo>
                  <a:lnTo>
                    <a:pt x="227" y="287"/>
                  </a:lnTo>
                  <a:lnTo>
                    <a:pt x="225" y="278"/>
                  </a:lnTo>
                  <a:lnTo>
                    <a:pt x="222" y="268"/>
                  </a:lnTo>
                  <a:lnTo>
                    <a:pt x="218" y="258"/>
                  </a:lnTo>
                  <a:lnTo>
                    <a:pt x="215" y="248"/>
                  </a:lnTo>
                  <a:lnTo>
                    <a:pt x="211" y="238"/>
                  </a:lnTo>
                  <a:lnTo>
                    <a:pt x="207" y="228"/>
                  </a:lnTo>
                  <a:lnTo>
                    <a:pt x="202" y="218"/>
                  </a:lnTo>
                  <a:lnTo>
                    <a:pt x="197" y="207"/>
                  </a:lnTo>
                  <a:lnTo>
                    <a:pt x="191" y="197"/>
                  </a:lnTo>
                  <a:lnTo>
                    <a:pt x="185" y="187"/>
                  </a:lnTo>
                  <a:lnTo>
                    <a:pt x="179" y="177"/>
                  </a:lnTo>
                  <a:lnTo>
                    <a:pt x="172" y="167"/>
                  </a:lnTo>
                  <a:lnTo>
                    <a:pt x="168" y="161"/>
                  </a:lnTo>
                  <a:lnTo>
                    <a:pt x="164" y="156"/>
                  </a:lnTo>
                  <a:lnTo>
                    <a:pt x="161" y="150"/>
                  </a:lnTo>
                  <a:lnTo>
                    <a:pt x="156" y="145"/>
                  </a:lnTo>
                  <a:lnTo>
                    <a:pt x="153" y="139"/>
                  </a:lnTo>
                  <a:lnTo>
                    <a:pt x="148" y="135"/>
                  </a:lnTo>
                  <a:lnTo>
                    <a:pt x="145" y="130"/>
                  </a:lnTo>
                  <a:lnTo>
                    <a:pt x="141" y="125"/>
                  </a:lnTo>
                  <a:lnTo>
                    <a:pt x="137" y="119"/>
                  </a:lnTo>
                  <a:lnTo>
                    <a:pt x="132" y="115"/>
                  </a:lnTo>
                  <a:lnTo>
                    <a:pt x="128" y="110"/>
                  </a:lnTo>
                  <a:lnTo>
                    <a:pt x="124" y="105"/>
                  </a:lnTo>
                  <a:lnTo>
                    <a:pt x="120" y="101"/>
                  </a:lnTo>
                  <a:lnTo>
                    <a:pt x="115" y="96"/>
                  </a:lnTo>
                  <a:lnTo>
                    <a:pt x="112" y="92"/>
                  </a:lnTo>
                  <a:lnTo>
                    <a:pt x="107" y="87"/>
                  </a:lnTo>
                  <a:lnTo>
                    <a:pt x="103" y="83"/>
                  </a:lnTo>
                  <a:lnTo>
                    <a:pt x="99" y="80"/>
                  </a:lnTo>
                  <a:lnTo>
                    <a:pt x="95" y="75"/>
                  </a:lnTo>
                  <a:lnTo>
                    <a:pt x="91" y="72"/>
                  </a:lnTo>
                  <a:lnTo>
                    <a:pt x="87" y="68"/>
                  </a:lnTo>
                  <a:lnTo>
                    <a:pt x="83" y="64"/>
                  </a:lnTo>
                  <a:lnTo>
                    <a:pt x="79" y="61"/>
                  </a:lnTo>
                  <a:lnTo>
                    <a:pt x="75" y="57"/>
                  </a:lnTo>
                  <a:lnTo>
                    <a:pt x="71" y="54"/>
                  </a:lnTo>
                  <a:lnTo>
                    <a:pt x="68" y="50"/>
                  </a:lnTo>
                  <a:lnTo>
                    <a:pt x="64" y="47"/>
                  </a:lnTo>
                  <a:lnTo>
                    <a:pt x="60" y="44"/>
                  </a:lnTo>
                  <a:lnTo>
                    <a:pt x="56" y="42"/>
                  </a:lnTo>
                  <a:lnTo>
                    <a:pt x="53" y="39"/>
                  </a:lnTo>
                  <a:lnTo>
                    <a:pt x="50" y="36"/>
                  </a:lnTo>
                  <a:lnTo>
                    <a:pt x="46" y="34"/>
                  </a:lnTo>
                  <a:lnTo>
                    <a:pt x="38" y="28"/>
                  </a:lnTo>
                  <a:lnTo>
                    <a:pt x="32" y="23"/>
                  </a:lnTo>
                  <a:lnTo>
                    <a:pt x="26" y="19"/>
                  </a:lnTo>
                  <a:lnTo>
                    <a:pt x="21" y="15"/>
                  </a:lnTo>
                  <a:lnTo>
                    <a:pt x="17" y="12"/>
                  </a:lnTo>
                  <a:lnTo>
                    <a:pt x="13" y="10"/>
                  </a:lnTo>
                  <a:lnTo>
                    <a:pt x="10" y="7"/>
                  </a:lnTo>
                  <a:lnTo>
                    <a:pt x="7" y="6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9" y="4"/>
                  </a:lnTo>
                  <a:lnTo>
                    <a:pt x="17" y="9"/>
                  </a:lnTo>
                  <a:lnTo>
                    <a:pt x="26" y="14"/>
                  </a:lnTo>
                  <a:lnTo>
                    <a:pt x="34" y="20"/>
                  </a:lnTo>
                  <a:lnTo>
                    <a:pt x="43" y="26"/>
                  </a:lnTo>
                  <a:lnTo>
                    <a:pt x="52" y="31"/>
                  </a:lnTo>
                  <a:lnTo>
                    <a:pt x="60" y="37"/>
                  </a:lnTo>
                  <a:lnTo>
                    <a:pt x="68" y="44"/>
                  </a:lnTo>
                  <a:lnTo>
                    <a:pt x="76" y="51"/>
                  </a:lnTo>
                  <a:lnTo>
                    <a:pt x="84" y="57"/>
                  </a:lnTo>
                  <a:lnTo>
                    <a:pt x="92" y="65"/>
                  </a:lnTo>
                  <a:lnTo>
                    <a:pt x="100" y="72"/>
                  </a:lnTo>
                  <a:lnTo>
                    <a:pt x="107" y="80"/>
                  </a:lnTo>
                  <a:lnTo>
                    <a:pt x="115" y="87"/>
                  </a:lnTo>
                  <a:lnTo>
                    <a:pt x="122" y="95"/>
                  </a:lnTo>
                  <a:lnTo>
                    <a:pt x="129" y="103"/>
                  </a:lnTo>
                  <a:lnTo>
                    <a:pt x="136" y="111"/>
                  </a:lnTo>
                  <a:lnTo>
                    <a:pt x="143" y="119"/>
                  </a:lnTo>
                  <a:lnTo>
                    <a:pt x="150" y="127"/>
                  </a:lnTo>
                  <a:lnTo>
                    <a:pt x="156" y="136"/>
                  </a:lnTo>
                  <a:lnTo>
                    <a:pt x="162" y="144"/>
                  </a:lnTo>
                  <a:lnTo>
                    <a:pt x="168" y="152"/>
                  </a:lnTo>
                  <a:lnTo>
                    <a:pt x="174" y="161"/>
                  </a:lnTo>
                  <a:lnTo>
                    <a:pt x="179" y="169"/>
                  </a:lnTo>
                  <a:lnTo>
                    <a:pt x="184" y="177"/>
                  </a:lnTo>
                  <a:lnTo>
                    <a:pt x="190" y="185"/>
                  </a:lnTo>
                  <a:lnTo>
                    <a:pt x="194" y="193"/>
                  </a:lnTo>
                  <a:lnTo>
                    <a:pt x="199" y="201"/>
                  </a:lnTo>
                  <a:lnTo>
                    <a:pt x="204" y="209"/>
                  </a:lnTo>
                  <a:lnTo>
                    <a:pt x="207" y="217"/>
                  </a:lnTo>
                  <a:lnTo>
                    <a:pt x="211" y="225"/>
                  </a:lnTo>
                  <a:lnTo>
                    <a:pt x="215" y="232"/>
                  </a:lnTo>
                  <a:lnTo>
                    <a:pt x="216" y="236"/>
                  </a:lnTo>
                  <a:lnTo>
                    <a:pt x="218" y="240"/>
                  </a:lnTo>
                  <a:lnTo>
                    <a:pt x="220" y="246"/>
                  </a:lnTo>
                  <a:lnTo>
                    <a:pt x="222" y="251"/>
                  </a:lnTo>
                  <a:lnTo>
                    <a:pt x="223" y="257"/>
                  </a:lnTo>
                  <a:lnTo>
                    <a:pt x="225" y="263"/>
                  </a:lnTo>
                  <a:lnTo>
                    <a:pt x="227" y="269"/>
                  </a:lnTo>
                  <a:lnTo>
                    <a:pt x="229" y="276"/>
                  </a:lnTo>
                  <a:lnTo>
                    <a:pt x="230" y="283"/>
                  </a:lnTo>
                  <a:lnTo>
                    <a:pt x="232" y="290"/>
                  </a:lnTo>
                  <a:lnTo>
                    <a:pt x="233" y="297"/>
                  </a:lnTo>
                  <a:lnTo>
                    <a:pt x="233" y="303"/>
                  </a:lnTo>
                  <a:lnTo>
                    <a:pt x="234" y="311"/>
                  </a:lnTo>
                  <a:lnTo>
                    <a:pt x="234" y="317"/>
                  </a:lnTo>
                  <a:lnTo>
                    <a:pt x="234" y="324"/>
                  </a:lnTo>
                  <a:lnTo>
                    <a:pt x="233" y="330"/>
                  </a:lnTo>
                  <a:lnTo>
                    <a:pt x="232" y="337"/>
                  </a:lnTo>
                  <a:lnTo>
                    <a:pt x="231" y="342"/>
                  </a:lnTo>
                  <a:lnTo>
                    <a:pt x="228" y="348"/>
                  </a:lnTo>
                  <a:lnTo>
                    <a:pt x="226" y="353"/>
                  </a:lnTo>
                  <a:lnTo>
                    <a:pt x="223" y="357"/>
                  </a:lnTo>
                  <a:lnTo>
                    <a:pt x="218" y="361"/>
                  </a:lnTo>
                  <a:lnTo>
                    <a:pt x="214" y="364"/>
                  </a:lnTo>
                  <a:lnTo>
                    <a:pt x="209" y="367"/>
                  </a:lnTo>
                  <a:lnTo>
                    <a:pt x="202" y="369"/>
                  </a:lnTo>
                  <a:lnTo>
                    <a:pt x="195" y="370"/>
                  </a:lnTo>
                  <a:lnTo>
                    <a:pt x="187" y="370"/>
                  </a:lnTo>
                  <a:lnTo>
                    <a:pt x="179" y="369"/>
                  </a:lnTo>
                  <a:lnTo>
                    <a:pt x="169" y="368"/>
                  </a:lnTo>
                  <a:lnTo>
                    <a:pt x="158" y="365"/>
                  </a:lnTo>
                  <a:lnTo>
                    <a:pt x="146" y="361"/>
                  </a:lnTo>
                  <a:lnTo>
                    <a:pt x="133" y="357"/>
                  </a:lnTo>
                  <a:lnTo>
                    <a:pt x="133" y="355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5" name="Freeform 59"/>
            <p:cNvSpPr>
              <a:spLocks/>
            </p:cNvSpPr>
            <p:nvPr/>
          </p:nvSpPr>
          <p:spPr bwMode="auto">
            <a:xfrm>
              <a:off x="313" y="193"/>
              <a:ext cx="21" cy="19"/>
            </a:xfrm>
            <a:custGeom>
              <a:avLst/>
              <a:gdLst/>
              <a:ahLst/>
              <a:cxnLst>
                <a:cxn ang="0">
                  <a:pos x="6" y="8"/>
                </a:cxn>
                <a:cxn ang="0">
                  <a:pos x="6" y="7"/>
                </a:cxn>
                <a:cxn ang="0">
                  <a:pos x="7" y="6"/>
                </a:cxn>
                <a:cxn ang="0">
                  <a:pos x="8" y="6"/>
                </a:cxn>
                <a:cxn ang="0">
                  <a:pos x="9" y="5"/>
                </a:cxn>
                <a:cxn ang="0">
                  <a:pos x="10" y="0"/>
                </a:cxn>
                <a:cxn ang="0">
                  <a:pos x="11" y="5"/>
                </a:cxn>
                <a:cxn ang="0">
                  <a:pos x="12" y="6"/>
                </a:cxn>
                <a:cxn ang="0">
                  <a:pos x="13" y="7"/>
                </a:cxn>
                <a:cxn ang="0">
                  <a:pos x="13" y="7"/>
                </a:cxn>
                <a:cxn ang="0">
                  <a:pos x="14" y="8"/>
                </a:cxn>
                <a:cxn ang="0">
                  <a:pos x="20" y="9"/>
                </a:cxn>
                <a:cxn ang="0">
                  <a:pos x="14" y="10"/>
                </a:cxn>
                <a:cxn ang="0">
                  <a:pos x="13" y="11"/>
                </a:cxn>
                <a:cxn ang="0">
                  <a:pos x="13" y="12"/>
                </a:cxn>
                <a:cxn ang="0">
                  <a:pos x="12" y="12"/>
                </a:cxn>
                <a:cxn ang="0">
                  <a:pos x="11" y="13"/>
                </a:cxn>
                <a:cxn ang="0">
                  <a:pos x="10" y="18"/>
                </a:cxn>
                <a:cxn ang="0">
                  <a:pos x="9" y="13"/>
                </a:cxn>
                <a:cxn ang="0">
                  <a:pos x="8" y="12"/>
                </a:cxn>
                <a:cxn ang="0">
                  <a:pos x="7" y="12"/>
                </a:cxn>
                <a:cxn ang="0">
                  <a:pos x="6" y="11"/>
                </a:cxn>
                <a:cxn ang="0">
                  <a:pos x="6" y="10"/>
                </a:cxn>
                <a:cxn ang="0">
                  <a:pos x="0" y="9"/>
                </a:cxn>
                <a:cxn ang="0">
                  <a:pos x="6" y="8"/>
                </a:cxn>
              </a:cxnLst>
              <a:rect l="0" t="0" r="r" b="b"/>
              <a:pathLst>
                <a:path w="21" h="19">
                  <a:moveTo>
                    <a:pt x="6" y="8"/>
                  </a:moveTo>
                  <a:lnTo>
                    <a:pt x="6" y="7"/>
                  </a:lnTo>
                  <a:lnTo>
                    <a:pt x="7" y="6"/>
                  </a:lnTo>
                  <a:lnTo>
                    <a:pt x="8" y="6"/>
                  </a:lnTo>
                  <a:lnTo>
                    <a:pt x="9" y="5"/>
                  </a:lnTo>
                  <a:lnTo>
                    <a:pt x="10" y="0"/>
                  </a:lnTo>
                  <a:lnTo>
                    <a:pt x="11" y="5"/>
                  </a:lnTo>
                  <a:lnTo>
                    <a:pt x="12" y="6"/>
                  </a:lnTo>
                  <a:lnTo>
                    <a:pt x="13" y="7"/>
                  </a:lnTo>
                  <a:lnTo>
                    <a:pt x="13" y="7"/>
                  </a:lnTo>
                  <a:lnTo>
                    <a:pt x="14" y="8"/>
                  </a:lnTo>
                  <a:lnTo>
                    <a:pt x="20" y="9"/>
                  </a:lnTo>
                  <a:lnTo>
                    <a:pt x="14" y="10"/>
                  </a:lnTo>
                  <a:lnTo>
                    <a:pt x="13" y="11"/>
                  </a:lnTo>
                  <a:lnTo>
                    <a:pt x="13" y="12"/>
                  </a:lnTo>
                  <a:lnTo>
                    <a:pt x="12" y="12"/>
                  </a:lnTo>
                  <a:lnTo>
                    <a:pt x="11" y="13"/>
                  </a:lnTo>
                  <a:lnTo>
                    <a:pt x="10" y="18"/>
                  </a:lnTo>
                  <a:lnTo>
                    <a:pt x="9" y="13"/>
                  </a:lnTo>
                  <a:lnTo>
                    <a:pt x="8" y="12"/>
                  </a:lnTo>
                  <a:lnTo>
                    <a:pt x="7" y="12"/>
                  </a:lnTo>
                  <a:lnTo>
                    <a:pt x="6" y="11"/>
                  </a:lnTo>
                  <a:lnTo>
                    <a:pt x="6" y="10"/>
                  </a:lnTo>
                  <a:lnTo>
                    <a:pt x="0" y="9"/>
                  </a:lnTo>
                  <a:lnTo>
                    <a:pt x="6" y="8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6" name="Freeform 60"/>
            <p:cNvSpPr>
              <a:spLocks/>
            </p:cNvSpPr>
            <p:nvPr/>
          </p:nvSpPr>
          <p:spPr bwMode="auto">
            <a:xfrm>
              <a:off x="639" y="449"/>
              <a:ext cx="19" cy="18"/>
            </a:xfrm>
            <a:custGeom>
              <a:avLst/>
              <a:gdLst/>
              <a:ahLst/>
              <a:cxnLst>
                <a:cxn ang="0">
                  <a:pos x="6" y="7"/>
                </a:cxn>
                <a:cxn ang="0">
                  <a:pos x="6" y="6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8" y="5"/>
                </a:cxn>
                <a:cxn ang="0">
                  <a:pos x="9" y="0"/>
                </a:cxn>
                <a:cxn ang="0">
                  <a:pos x="10" y="5"/>
                </a:cxn>
                <a:cxn ang="0">
                  <a:pos x="11" y="6"/>
                </a:cxn>
                <a:cxn ang="0">
                  <a:pos x="12" y="6"/>
                </a:cxn>
                <a:cxn ang="0">
                  <a:pos x="12" y="7"/>
                </a:cxn>
                <a:cxn ang="0">
                  <a:pos x="13" y="8"/>
                </a:cxn>
                <a:cxn ang="0">
                  <a:pos x="18" y="8"/>
                </a:cxn>
                <a:cxn ang="0">
                  <a:pos x="13" y="10"/>
                </a:cxn>
                <a:cxn ang="0">
                  <a:pos x="12" y="10"/>
                </a:cxn>
                <a:cxn ang="0">
                  <a:pos x="12" y="11"/>
                </a:cxn>
                <a:cxn ang="0">
                  <a:pos x="11" y="11"/>
                </a:cxn>
                <a:cxn ang="0">
                  <a:pos x="10" y="12"/>
                </a:cxn>
                <a:cxn ang="0">
                  <a:pos x="9" y="17"/>
                </a:cxn>
                <a:cxn ang="0">
                  <a:pos x="8" y="12"/>
                </a:cxn>
                <a:cxn ang="0">
                  <a:pos x="7" y="11"/>
                </a:cxn>
                <a:cxn ang="0">
                  <a:pos x="6" y="11"/>
                </a:cxn>
                <a:cxn ang="0">
                  <a:pos x="6" y="10"/>
                </a:cxn>
                <a:cxn ang="0">
                  <a:pos x="6" y="9"/>
                </a:cxn>
                <a:cxn ang="0">
                  <a:pos x="0" y="8"/>
                </a:cxn>
                <a:cxn ang="0">
                  <a:pos x="6" y="7"/>
                </a:cxn>
              </a:cxnLst>
              <a:rect l="0" t="0" r="r" b="b"/>
              <a:pathLst>
                <a:path w="19" h="18">
                  <a:moveTo>
                    <a:pt x="6" y="7"/>
                  </a:moveTo>
                  <a:lnTo>
                    <a:pt x="6" y="6"/>
                  </a:lnTo>
                  <a:lnTo>
                    <a:pt x="7" y="6"/>
                  </a:lnTo>
                  <a:lnTo>
                    <a:pt x="7" y="6"/>
                  </a:lnTo>
                  <a:lnTo>
                    <a:pt x="8" y="5"/>
                  </a:lnTo>
                  <a:lnTo>
                    <a:pt x="9" y="0"/>
                  </a:lnTo>
                  <a:lnTo>
                    <a:pt x="10" y="5"/>
                  </a:lnTo>
                  <a:lnTo>
                    <a:pt x="11" y="6"/>
                  </a:lnTo>
                  <a:lnTo>
                    <a:pt x="12" y="6"/>
                  </a:lnTo>
                  <a:lnTo>
                    <a:pt x="12" y="7"/>
                  </a:lnTo>
                  <a:lnTo>
                    <a:pt x="13" y="8"/>
                  </a:lnTo>
                  <a:lnTo>
                    <a:pt x="18" y="8"/>
                  </a:lnTo>
                  <a:lnTo>
                    <a:pt x="13" y="10"/>
                  </a:lnTo>
                  <a:lnTo>
                    <a:pt x="12" y="10"/>
                  </a:lnTo>
                  <a:lnTo>
                    <a:pt x="12" y="11"/>
                  </a:lnTo>
                  <a:lnTo>
                    <a:pt x="11" y="11"/>
                  </a:lnTo>
                  <a:lnTo>
                    <a:pt x="10" y="12"/>
                  </a:lnTo>
                  <a:lnTo>
                    <a:pt x="9" y="17"/>
                  </a:lnTo>
                  <a:lnTo>
                    <a:pt x="8" y="12"/>
                  </a:lnTo>
                  <a:lnTo>
                    <a:pt x="7" y="11"/>
                  </a:lnTo>
                  <a:lnTo>
                    <a:pt x="6" y="11"/>
                  </a:lnTo>
                  <a:lnTo>
                    <a:pt x="6" y="10"/>
                  </a:lnTo>
                  <a:lnTo>
                    <a:pt x="6" y="9"/>
                  </a:lnTo>
                  <a:lnTo>
                    <a:pt x="0" y="8"/>
                  </a:lnTo>
                  <a:lnTo>
                    <a:pt x="6" y="7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7" name="Freeform 61"/>
            <p:cNvSpPr>
              <a:spLocks/>
            </p:cNvSpPr>
            <p:nvPr/>
          </p:nvSpPr>
          <p:spPr bwMode="auto">
            <a:xfrm>
              <a:off x="279" y="580"/>
              <a:ext cx="19" cy="20"/>
            </a:xfrm>
            <a:custGeom>
              <a:avLst/>
              <a:gdLst/>
              <a:ahLst/>
              <a:cxnLst>
                <a:cxn ang="0">
                  <a:pos x="6" y="8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8" y="6"/>
                </a:cxn>
                <a:cxn ang="0">
                  <a:pos x="8" y="6"/>
                </a:cxn>
                <a:cxn ang="0">
                  <a:pos x="9" y="0"/>
                </a:cxn>
                <a:cxn ang="0">
                  <a:pos x="10" y="6"/>
                </a:cxn>
                <a:cxn ang="0">
                  <a:pos x="11" y="6"/>
                </a:cxn>
                <a:cxn ang="0">
                  <a:pos x="12" y="7"/>
                </a:cxn>
                <a:cxn ang="0">
                  <a:pos x="12" y="8"/>
                </a:cxn>
                <a:cxn ang="0">
                  <a:pos x="13" y="8"/>
                </a:cxn>
                <a:cxn ang="0">
                  <a:pos x="18" y="10"/>
                </a:cxn>
                <a:cxn ang="0">
                  <a:pos x="13" y="11"/>
                </a:cxn>
                <a:cxn ang="0">
                  <a:pos x="12" y="12"/>
                </a:cxn>
                <a:cxn ang="0">
                  <a:pos x="12" y="12"/>
                </a:cxn>
                <a:cxn ang="0">
                  <a:pos x="11" y="13"/>
                </a:cxn>
                <a:cxn ang="0">
                  <a:pos x="10" y="13"/>
                </a:cxn>
                <a:cxn ang="0">
                  <a:pos x="9" y="19"/>
                </a:cxn>
                <a:cxn ang="0">
                  <a:pos x="8" y="13"/>
                </a:cxn>
                <a:cxn ang="0">
                  <a:pos x="7" y="13"/>
                </a:cxn>
                <a:cxn ang="0">
                  <a:pos x="7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0" y="10"/>
                </a:cxn>
                <a:cxn ang="0">
                  <a:pos x="6" y="8"/>
                </a:cxn>
              </a:cxnLst>
              <a:rect l="0" t="0" r="r" b="b"/>
              <a:pathLst>
                <a:path w="19" h="20">
                  <a:moveTo>
                    <a:pt x="6" y="8"/>
                  </a:moveTo>
                  <a:lnTo>
                    <a:pt x="6" y="7"/>
                  </a:lnTo>
                  <a:lnTo>
                    <a:pt x="7" y="7"/>
                  </a:lnTo>
                  <a:lnTo>
                    <a:pt x="8" y="6"/>
                  </a:lnTo>
                  <a:lnTo>
                    <a:pt x="8" y="6"/>
                  </a:lnTo>
                  <a:lnTo>
                    <a:pt x="9" y="0"/>
                  </a:lnTo>
                  <a:lnTo>
                    <a:pt x="10" y="6"/>
                  </a:lnTo>
                  <a:lnTo>
                    <a:pt x="11" y="6"/>
                  </a:lnTo>
                  <a:lnTo>
                    <a:pt x="12" y="7"/>
                  </a:lnTo>
                  <a:lnTo>
                    <a:pt x="12" y="8"/>
                  </a:lnTo>
                  <a:lnTo>
                    <a:pt x="13" y="8"/>
                  </a:lnTo>
                  <a:lnTo>
                    <a:pt x="18" y="10"/>
                  </a:lnTo>
                  <a:lnTo>
                    <a:pt x="13" y="11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1" y="13"/>
                  </a:lnTo>
                  <a:lnTo>
                    <a:pt x="10" y="13"/>
                  </a:lnTo>
                  <a:lnTo>
                    <a:pt x="9" y="19"/>
                  </a:lnTo>
                  <a:lnTo>
                    <a:pt x="8" y="13"/>
                  </a:lnTo>
                  <a:lnTo>
                    <a:pt x="7" y="13"/>
                  </a:lnTo>
                  <a:lnTo>
                    <a:pt x="7" y="12"/>
                  </a:lnTo>
                  <a:lnTo>
                    <a:pt x="6" y="12"/>
                  </a:lnTo>
                  <a:lnTo>
                    <a:pt x="6" y="11"/>
                  </a:lnTo>
                  <a:lnTo>
                    <a:pt x="0" y="10"/>
                  </a:lnTo>
                  <a:lnTo>
                    <a:pt x="6" y="8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8" name="Freeform 62"/>
            <p:cNvSpPr>
              <a:spLocks/>
            </p:cNvSpPr>
            <p:nvPr/>
          </p:nvSpPr>
          <p:spPr bwMode="auto">
            <a:xfrm>
              <a:off x="609" y="516"/>
              <a:ext cx="21" cy="21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7" y="8"/>
                </a:cxn>
                <a:cxn ang="0">
                  <a:pos x="7" y="7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0" y="0"/>
                </a:cxn>
                <a:cxn ang="0">
                  <a:pos x="11" y="6"/>
                </a:cxn>
                <a:cxn ang="0">
                  <a:pos x="12" y="6"/>
                </a:cxn>
                <a:cxn ang="0">
                  <a:pos x="13" y="7"/>
                </a:cxn>
                <a:cxn ang="0">
                  <a:pos x="14" y="8"/>
                </a:cxn>
                <a:cxn ang="0">
                  <a:pos x="14" y="9"/>
                </a:cxn>
                <a:cxn ang="0">
                  <a:pos x="20" y="10"/>
                </a:cxn>
                <a:cxn ang="0">
                  <a:pos x="14" y="11"/>
                </a:cxn>
                <a:cxn ang="0">
                  <a:pos x="13" y="12"/>
                </a:cxn>
                <a:cxn ang="0">
                  <a:pos x="13" y="12"/>
                </a:cxn>
                <a:cxn ang="0">
                  <a:pos x="12" y="14"/>
                </a:cxn>
                <a:cxn ang="0">
                  <a:pos x="11" y="14"/>
                </a:cxn>
                <a:cxn ang="0">
                  <a:pos x="10" y="20"/>
                </a:cxn>
                <a:cxn ang="0">
                  <a:pos x="9" y="14"/>
                </a:cxn>
                <a:cxn ang="0">
                  <a:pos x="8" y="13"/>
                </a:cxn>
                <a:cxn ang="0">
                  <a:pos x="7" y="12"/>
                </a:cxn>
                <a:cxn ang="0">
                  <a:pos x="7" y="11"/>
                </a:cxn>
                <a:cxn ang="0">
                  <a:pos x="6" y="11"/>
                </a:cxn>
                <a:cxn ang="0">
                  <a:pos x="0" y="10"/>
                </a:cxn>
                <a:cxn ang="0">
                  <a:pos x="6" y="9"/>
                </a:cxn>
              </a:cxnLst>
              <a:rect l="0" t="0" r="r" b="b"/>
              <a:pathLst>
                <a:path w="21" h="21">
                  <a:moveTo>
                    <a:pt x="6" y="9"/>
                  </a:moveTo>
                  <a:lnTo>
                    <a:pt x="7" y="8"/>
                  </a:lnTo>
                  <a:lnTo>
                    <a:pt x="7" y="7"/>
                  </a:lnTo>
                  <a:lnTo>
                    <a:pt x="8" y="6"/>
                  </a:lnTo>
                  <a:lnTo>
                    <a:pt x="9" y="6"/>
                  </a:lnTo>
                  <a:lnTo>
                    <a:pt x="10" y="0"/>
                  </a:lnTo>
                  <a:lnTo>
                    <a:pt x="11" y="6"/>
                  </a:lnTo>
                  <a:lnTo>
                    <a:pt x="12" y="6"/>
                  </a:lnTo>
                  <a:lnTo>
                    <a:pt x="13" y="7"/>
                  </a:lnTo>
                  <a:lnTo>
                    <a:pt x="14" y="8"/>
                  </a:lnTo>
                  <a:lnTo>
                    <a:pt x="14" y="9"/>
                  </a:lnTo>
                  <a:lnTo>
                    <a:pt x="20" y="10"/>
                  </a:lnTo>
                  <a:lnTo>
                    <a:pt x="14" y="11"/>
                  </a:lnTo>
                  <a:lnTo>
                    <a:pt x="13" y="12"/>
                  </a:lnTo>
                  <a:lnTo>
                    <a:pt x="13" y="12"/>
                  </a:lnTo>
                  <a:lnTo>
                    <a:pt x="12" y="14"/>
                  </a:lnTo>
                  <a:lnTo>
                    <a:pt x="11" y="14"/>
                  </a:lnTo>
                  <a:lnTo>
                    <a:pt x="10" y="20"/>
                  </a:lnTo>
                  <a:lnTo>
                    <a:pt x="9" y="14"/>
                  </a:lnTo>
                  <a:lnTo>
                    <a:pt x="8" y="13"/>
                  </a:lnTo>
                  <a:lnTo>
                    <a:pt x="7" y="12"/>
                  </a:lnTo>
                  <a:lnTo>
                    <a:pt x="7" y="11"/>
                  </a:lnTo>
                  <a:lnTo>
                    <a:pt x="6" y="11"/>
                  </a:lnTo>
                  <a:lnTo>
                    <a:pt x="0" y="10"/>
                  </a:lnTo>
                  <a:lnTo>
                    <a:pt x="6" y="9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9" name="Freeform 63"/>
            <p:cNvSpPr>
              <a:spLocks/>
            </p:cNvSpPr>
            <p:nvPr/>
          </p:nvSpPr>
          <p:spPr bwMode="auto">
            <a:xfrm>
              <a:off x="458" y="99"/>
              <a:ext cx="21" cy="22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6" y="8"/>
                </a:cxn>
                <a:cxn ang="0">
                  <a:pos x="7" y="7"/>
                </a:cxn>
                <a:cxn ang="0">
                  <a:pos x="8" y="7"/>
                </a:cxn>
                <a:cxn ang="0">
                  <a:pos x="9" y="6"/>
                </a:cxn>
                <a:cxn ang="0">
                  <a:pos x="9" y="0"/>
                </a:cxn>
                <a:cxn ang="0">
                  <a:pos x="11" y="6"/>
                </a:cxn>
                <a:cxn ang="0">
                  <a:pos x="12" y="7"/>
                </a:cxn>
                <a:cxn ang="0">
                  <a:pos x="13" y="7"/>
                </a:cxn>
                <a:cxn ang="0">
                  <a:pos x="13" y="9"/>
                </a:cxn>
                <a:cxn ang="0">
                  <a:pos x="14" y="9"/>
                </a:cxn>
                <a:cxn ang="0">
                  <a:pos x="20" y="10"/>
                </a:cxn>
                <a:cxn ang="0">
                  <a:pos x="14" y="11"/>
                </a:cxn>
                <a:cxn ang="0">
                  <a:pos x="13" y="12"/>
                </a:cxn>
                <a:cxn ang="0">
                  <a:pos x="13" y="13"/>
                </a:cxn>
                <a:cxn ang="0">
                  <a:pos x="12" y="14"/>
                </a:cxn>
                <a:cxn ang="0">
                  <a:pos x="11" y="14"/>
                </a:cxn>
                <a:cxn ang="0">
                  <a:pos x="9" y="21"/>
                </a:cxn>
                <a:cxn ang="0">
                  <a:pos x="9" y="14"/>
                </a:cxn>
                <a:cxn ang="0">
                  <a:pos x="8" y="14"/>
                </a:cxn>
                <a:cxn ang="0">
                  <a:pos x="7" y="13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0" y="10"/>
                </a:cxn>
                <a:cxn ang="0">
                  <a:pos x="6" y="9"/>
                </a:cxn>
              </a:cxnLst>
              <a:rect l="0" t="0" r="r" b="b"/>
              <a:pathLst>
                <a:path w="21" h="22">
                  <a:moveTo>
                    <a:pt x="6" y="9"/>
                  </a:moveTo>
                  <a:lnTo>
                    <a:pt x="6" y="8"/>
                  </a:lnTo>
                  <a:lnTo>
                    <a:pt x="7" y="7"/>
                  </a:lnTo>
                  <a:lnTo>
                    <a:pt x="8" y="7"/>
                  </a:lnTo>
                  <a:lnTo>
                    <a:pt x="9" y="6"/>
                  </a:lnTo>
                  <a:lnTo>
                    <a:pt x="9" y="0"/>
                  </a:lnTo>
                  <a:lnTo>
                    <a:pt x="11" y="6"/>
                  </a:lnTo>
                  <a:lnTo>
                    <a:pt x="12" y="7"/>
                  </a:lnTo>
                  <a:lnTo>
                    <a:pt x="13" y="7"/>
                  </a:lnTo>
                  <a:lnTo>
                    <a:pt x="13" y="9"/>
                  </a:lnTo>
                  <a:lnTo>
                    <a:pt x="14" y="9"/>
                  </a:lnTo>
                  <a:lnTo>
                    <a:pt x="20" y="10"/>
                  </a:lnTo>
                  <a:lnTo>
                    <a:pt x="14" y="11"/>
                  </a:lnTo>
                  <a:lnTo>
                    <a:pt x="13" y="12"/>
                  </a:lnTo>
                  <a:lnTo>
                    <a:pt x="13" y="13"/>
                  </a:lnTo>
                  <a:lnTo>
                    <a:pt x="12" y="14"/>
                  </a:lnTo>
                  <a:lnTo>
                    <a:pt x="11" y="14"/>
                  </a:lnTo>
                  <a:lnTo>
                    <a:pt x="9" y="21"/>
                  </a:lnTo>
                  <a:lnTo>
                    <a:pt x="9" y="14"/>
                  </a:lnTo>
                  <a:lnTo>
                    <a:pt x="8" y="14"/>
                  </a:lnTo>
                  <a:lnTo>
                    <a:pt x="7" y="13"/>
                  </a:lnTo>
                  <a:lnTo>
                    <a:pt x="6" y="12"/>
                  </a:lnTo>
                  <a:lnTo>
                    <a:pt x="6" y="11"/>
                  </a:lnTo>
                  <a:lnTo>
                    <a:pt x="0" y="10"/>
                  </a:lnTo>
                  <a:lnTo>
                    <a:pt x="6" y="9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60" name="Group 64"/>
          <p:cNvGrpSpPr>
            <a:grpSpLocks/>
          </p:cNvGrpSpPr>
          <p:nvPr/>
        </p:nvGrpSpPr>
        <p:grpSpPr bwMode="auto">
          <a:xfrm>
            <a:off x="-228600" y="381000"/>
            <a:ext cx="2590800" cy="1066800"/>
            <a:chOff x="192" y="1152"/>
            <a:chExt cx="4128" cy="1754"/>
          </a:xfrm>
        </p:grpSpPr>
        <p:pic>
          <p:nvPicPr>
            <p:cNvPr id="4161" name="Picture 65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248" y="1152"/>
              <a:ext cx="3072" cy="17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162" name="WordArt 66"/>
            <p:cNvSpPr>
              <a:spLocks noChangeArrowheads="1" noChangeShapeType="1" noTextEdit="1"/>
            </p:cNvSpPr>
            <p:nvPr userDrawn="1"/>
          </p:nvSpPr>
          <p:spPr bwMode="auto">
            <a:xfrm rot="-2517363">
              <a:off x="192" y="1536"/>
              <a:ext cx="3096" cy="784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71431"/>
                </a:avLst>
              </a:prstTxWarp>
            </a:bodyPr>
            <a:lstStyle/>
            <a:p>
              <a:pPr algn="ctr"/>
              <a:r>
                <a:rPr lang="en-US" sz="2000" kern="10" spc="40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Information Sciences &amp; Technology</a:t>
              </a:r>
            </a:p>
          </p:txBody>
        </p:sp>
      </p:grpSp>
      <p:sp>
        <p:nvSpPr>
          <p:cNvPr id="4163" name="Line 67"/>
          <p:cNvSpPr>
            <a:spLocks noChangeShapeType="1"/>
          </p:cNvSpPr>
          <p:nvPr/>
        </p:nvSpPr>
        <p:spPr bwMode="auto">
          <a:xfrm>
            <a:off x="2362200" y="1371600"/>
            <a:ext cx="6477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r>
              <a:rPr lang="en-US"/>
              <a:t>JPF for Beginners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3124200"/>
          </a:xfrm>
        </p:spPr>
        <p:txBody>
          <a:bodyPr/>
          <a:lstStyle/>
          <a:p>
            <a:endParaRPr lang="en-US" sz="2800" i="1" baseline="70000">
              <a:solidFill>
                <a:schemeClr val="accent1"/>
              </a:solidFill>
            </a:endParaRPr>
          </a:p>
          <a:p>
            <a:r>
              <a:rPr lang="en-US"/>
              <a:t>David Bushnell</a:t>
            </a:r>
          </a:p>
          <a:p>
            <a:r>
              <a:rPr lang="en-US" sz="2800"/>
              <a:t>david.h.bushnell@nasa.gov</a:t>
            </a:r>
          </a:p>
          <a:p>
            <a:endParaRPr lang="en-US" sz="2800"/>
          </a:p>
          <a:p>
            <a:r>
              <a:rPr lang="en-US"/>
              <a:t>JPF Workshop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5791200" cy="685800"/>
          </a:xfrm>
        </p:spPr>
        <p:txBody>
          <a:bodyPr/>
          <a:lstStyle/>
          <a:p>
            <a:r>
              <a:rPr lang="en-US" sz="4000"/>
              <a:t>Installing JPF for Eclipse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Downloading JPF in Eclipse: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Create a new project (</a:t>
            </a:r>
            <a:r>
              <a:rPr lang="en-US" sz="2400" i="1"/>
              <a:t>not</a:t>
            </a:r>
            <a:r>
              <a:rPr lang="en-US" sz="2400"/>
              <a:t> a Java project)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 the SVN </a:t>
            </a:r>
            <a:r>
              <a:rPr lang="en-US" sz="2400">
                <a:sym typeface="Wingdings" pitchFamily="2" charset="2"/>
              </a:rPr>
              <a:t> “Checkout Projects from SVN” wizard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 sz="2400"/>
              <a:t>Repository URL: </a:t>
            </a:r>
            <a:r>
              <a:rPr lang="en-US" sz="1800">
                <a:solidFill>
                  <a:schemeClr val="accent2"/>
                </a:solidFill>
              </a:rPr>
              <a:t>https://javapathfinder.svn.sourceforge.net/svnroot/javapathfinder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Select “trunk” as your folder, </a:t>
            </a:r>
            <a:r>
              <a:rPr lang="en-US" sz="2400" i="1"/>
              <a:t>not</a:t>
            </a:r>
            <a:r>
              <a:rPr lang="en-US" sz="2400"/>
              <a:t> “tags” or “branches”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Anything for project name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 defaults for everything else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Can have many copies of JPF, each as a different Eclipse project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Configuring JPF	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4495800" cy="4495800"/>
          </a:xfrm>
        </p:spPr>
        <p:txBody>
          <a:bodyPr/>
          <a:lstStyle/>
          <a:p>
            <a:r>
              <a:rPr lang="en-US" b="1"/>
              <a:t>Bad News</a:t>
            </a:r>
            <a:r>
              <a:rPr lang="en-US"/>
              <a:t>: JPF has </a:t>
            </a:r>
            <a:r>
              <a:rPr lang="en-US" i="1"/>
              <a:t>lots</a:t>
            </a:r>
            <a:r>
              <a:rPr lang="en-US"/>
              <a:t> of config options</a:t>
            </a:r>
          </a:p>
          <a:p>
            <a:r>
              <a:rPr lang="en-US" b="1"/>
              <a:t>Good News</a:t>
            </a:r>
            <a:r>
              <a:rPr lang="en-US"/>
              <a:t>: The defaults are mostly ok.  You seldom need to set more than 4 or 5.  </a:t>
            </a:r>
          </a:p>
        </p:txBody>
      </p:sp>
      <p:pic>
        <p:nvPicPr>
          <p:cNvPr id="20484" name="Picture 4" descr="too-many-opt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778000"/>
            <a:ext cx="4038600" cy="453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Configuring JPF	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54102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Config hierarchy: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Command line args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(written as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+vm.classpath=.</a:t>
            </a:r>
            <a:r>
              <a:rPr lang="en-US" sz="2400">
                <a:cs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 </a:t>
            </a:r>
            <a:r>
              <a:rPr lang="en-US" sz="2400" i="1"/>
              <a:t>take precedence over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 sz="2400"/>
              <a:t>jpf.properties values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i="1"/>
              <a:t>	</a:t>
            </a:r>
            <a:r>
              <a:rPr lang="en-US" sz="2400"/>
              <a:t>(written as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vm.classpath=.</a:t>
            </a:r>
            <a:r>
              <a:rPr lang="en-US" sz="2400">
                <a:cs typeface="Courier New" pitchFamily="49" charset="0"/>
              </a:rPr>
              <a:t>)</a:t>
            </a:r>
            <a:r>
              <a:rPr lang="en-US" sz="2400" i="1"/>
              <a:t> take precedence over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 sz="2400"/>
              <a:t>default.properties values</a:t>
            </a:r>
          </a:p>
          <a:p>
            <a:pPr>
              <a:lnSpc>
                <a:spcPct val="90000"/>
              </a:lnSpc>
            </a:pPr>
            <a:r>
              <a:rPr lang="en-US" sz="2800"/>
              <a:t>Command line trick: comment out config options with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+_some.config.option=...</a:t>
            </a:r>
          </a:p>
        </p:txBody>
      </p:sp>
      <p:pic>
        <p:nvPicPr>
          <p:cNvPr id="56328" name="Picture 8" descr="rectangle-cmd-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514600"/>
            <a:ext cx="2419350" cy="573088"/>
          </a:xfrm>
          <a:prstGeom prst="rect">
            <a:avLst/>
          </a:prstGeom>
          <a:noFill/>
        </p:spPr>
      </p:pic>
      <p:pic>
        <p:nvPicPr>
          <p:cNvPr id="56329" name="Picture 9" descr="rectangle-jpf-pro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657600"/>
            <a:ext cx="2419350" cy="573088"/>
          </a:xfrm>
          <a:prstGeom prst="rect">
            <a:avLst/>
          </a:prstGeom>
          <a:noFill/>
        </p:spPr>
      </p:pic>
      <p:pic>
        <p:nvPicPr>
          <p:cNvPr id="56330" name="Picture 10" descr="rectangle-default-prop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4724400"/>
            <a:ext cx="2419350" cy="573088"/>
          </a:xfrm>
          <a:prstGeom prst="rect">
            <a:avLst/>
          </a:prstGeom>
          <a:noFill/>
        </p:spPr>
      </p:pic>
      <p:cxnSp>
        <p:nvCxnSpPr>
          <p:cNvPr id="56332" name="AutoShape 12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7686675" y="3087688"/>
            <a:ext cx="0" cy="5699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6333" name="AutoShape 13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7686675" y="4230688"/>
            <a:ext cx="0" cy="4937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81000"/>
            <a:ext cx="5105400" cy="685800"/>
          </a:xfrm>
        </p:spPr>
        <p:txBody>
          <a:bodyPr/>
          <a:lstStyle/>
          <a:p>
            <a:r>
              <a:rPr lang="en-US" sz="4000"/>
              <a:t>Configuring JPF	</a:t>
            </a:r>
            <a:br>
              <a:rPr lang="en-US" sz="4000"/>
            </a:br>
            <a:r>
              <a:rPr lang="en-US" sz="4000"/>
              <a:t>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Rules:</a:t>
            </a:r>
          </a:p>
          <a:p>
            <a:pPr lvl="1">
              <a:lnSpc>
                <a:spcPct val="90000"/>
              </a:lnSpc>
            </a:pPr>
            <a:r>
              <a:rPr lang="en-US" sz="2000" i="1">
                <a:solidFill>
                  <a:srgbClr val="FF3300"/>
                </a:solidFill>
              </a:rPr>
              <a:t>Never change</a:t>
            </a:r>
            <a:r>
              <a:rPr lang="en-US" sz="2000"/>
              <a:t> default.properties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jpf.properties is for values common to a project.  Copy it to your project’s top-level directory and change your copy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(</a:t>
            </a:r>
            <a:r>
              <a:rPr lang="en-US" sz="2000" i="1">
                <a:solidFill>
                  <a:srgbClr val="FF3300"/>
                </a:solidFill>
              </a:rPr>
              <a:t>do not change</a:t>
            </a:r>
            <a:r>
              <a:rPr lang="en-US" sz="2000"/>
              <a:t> the jpf.properties file in your JPF project)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Set the command line args for values specific to a single run</a:t>
            </a:r>
          </a:p>
          <a:p>
            <a:pPr>
              <a:lnSpc>
                <a:spcPct val="90000"/>
              </a:lnSpc>
            </a:pPr>
            <a:r>
              <a:rPr lang="en-US" sz="2400"/>
              <a:t>In practice, in Eclipse: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Ignore jpf.properties.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Set everything with the command line using Eclipse’s launch configurations</a:t>
            </a:r>
          </a:p>
          <a:p>
            <a:pPr>
              <a:lnSpc>
                <a:spcPct val="90000"/>
              </a:lnSpc>
            </a:pPr>
            <a:r>
              <a:rPr lang="en-US" sz="2400"/>
              <a:t>For details on most core config properties, look in default.properties and jpf.properties</a:t>
            </a:r>
          </a:p>
          <a:p>
            <a:pPr lvl="1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81000"/>
            <a:ext cx="5105400" cy="685800"/>
          </a:xfrm>
        </p:spPr>
        <p:txBody>
          <a:bodyPr/>
          <a:lstStyle/>
          <a:p>
            <a:r>
              <a:rPr lang="en-US" sz="4000"/>
              <a:t>Configuring JPF	</a:t>
            </a:r>
            <a:br>
              <a:rPr lang="en-US" sz="4000"/>
            </a:br>
            <a:r>
              <a:rPr lang="en-US" sz="4000"/>
              <a:t>(3)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Common config properties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jpf.basedir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Where JPF is located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vm.classpath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Where your compiled code is located, a classpath.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Usually set to “</a:t>
            </a:r>
            <a:r>
              <a:rPr lang="en-US" sz="2000" b="1"/>
              <a:t>.</a:t>
            </a:r>
            <a:r>
              <a:rPr lang="en-US" sz="2000"/>
              <a:t>”, i.e.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vm.classpath=.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vm.sourcepath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Where your source code is located.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Defaults to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vm.classpath</a:t>
            </a:r>
            <a:r>
              <a:rPr lang="en-US" sz="2000"/>
              <a:t>, so you don’t usually need to set it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search.class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The search strategy to use (a class).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Defaults to </a:t>
            </a:r>
            <a:r>
              <a:rPr lang="en-US" sz="2000" b="1">
                <a:latin typeface="Courier New" pitchFamily="49" charset="0"/>
              </a:rPr>
              <a:t>gov.nasa.jpf.search.DFSearch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Look in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src/gov/nasa/jpf/search</a:t>
            </a:r>
            <a:r>
              <a:rPr lang="en-US" sz="2000">
                <a:cs typeface="Courier New" pitchFamily="49" charset="0"/>
              </a:rPr>
              <a:t> for others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endParaRPr lang="en-US" sz="2400" b="1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81000"/>
            <a:ext cx="5105400" cy="685800"/>
          </a:xfrm>
        </p:spPr>
        <p:txBody>
          <a:bodyPr/>
          <a:lstStyle/>
          <a:p>
            <a:r>
              <a:rPr lang="en-US" sz="4000"/>
              <a:t>Configuring JPF	</a:t>
            </a:r>
            <a:br>
              <a:rPr lang="en-US" sz="4000"/>
            </a:br>
            <a:r>
              <a:rPr lang="en-US" sz="4000"/>
              <a:t>(4)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9248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Some other common config properties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vm.storage.class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Class used to hash/store states (if not set, states are not matched)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For small problems, can set to empty,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	vm.storage.class=</a:t>
            </a:r>
            <a:endParaRPr lang="en-US" sz="1800"/>
          </a:p>
          <a:p>
            <a:pPr lvl="1">
              <a:lnSpc>
                <a:spcPct val="80000"/>
              </a:lnSpc>
            </a:pPr>
            <a:r>
              <a:rPr lang="en-US" sz="2400"/>
              <a:t>search.multiple_errors</a:t>
            </a:r>
          </a:p>
          <a:p>
            <a:pPr lvl="2">
              <a:lnSpc>
                <a:spcPct val="80000"/>
              </a:lnSpc>
            </a:pPr>
            <a:r>
              <a:rPr lang="en-US" sz="1800" b="1"/>
              <a:t>true/false:</a:t>
            </a:r>
            <a:r>
              <a:rPr lang="en-US" sz="1800"/>
              <a:t> Quit after the first error or keep going?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jpf.report.xxx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Lots of options to configure the reporting subsystem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/>
              <a:t>	See default.properties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jpf.report.console.finished</a:t>
            </a:r>
          </a:p>
          <a:p>
            <a:pPr lvl="3">
              <a:lnSpc>
                <a:spcPct val="80000"/>
              </a:lnSpc>
            </a:pPr>
            <a:r>
              <a:rPr lang="en-US" sz="1600"/>
              <a:t>What to report when JPF exits.  Defaults to some statistics.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jpf.report.console.show_code</a:t>
            </a:r>
          </a:p>
          <a:p>
            <a:pPr lvl="3">
              <a:lnSpc>
                <a:spcPct val="80000"/>
              </a:lnSpc>
            </a:pPr>
            <a:r>
              <a:rPr lang="en-US" sz="1600" b="1"/>
              <a:t>true/false:</a:t>
            </a:r>
            <a:r>
              <a:rPr lang="en-US" sz="1600"/>
              <a:t> Show the bytecode in error traces?</a:t>
            </a:r>
            <a:endParaRPr lang="en-US" sz="1600" b="1"/>
          </a:p>
          <a:p>
            <a:pPr lvl="1">
              <a:lnSpc>
                <a:spcPct val="80000"/>
              </a:lnSpc>
            </a:pPr>
            <a:r>
              <a:rPr lang="en-US" sz="2400"/>
              <a:t>jpf.listener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A “</a:t>
            </a:r>
            <a:r>
              <a:rPr lang="en-US" sz="1800" b="1"/>
              <a:t>:</a:t>
            </a:r>
            <a:r>
              <a:rPr lang="en-US" sz="1800"/>
              <a:t>” separated list of Listener classes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/>
              <a:t>Using JPF in Eclipse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Create an Eclipse Java project</a:t>
            </a:r>
          </a:p>
          <a:p>
            <a:r>
              <a:rPr lang="en-US"/>
              <a:t>Write your Java code</a:t>
            </a:r>
          </a:p>
          <a:p>
            <a:r>
              <a:rPr lang="en-US"/>
              <a:t>Create an Eclipse run configuration that:</a:t>
            </a:r>
          </a:p>
          <a:p>
            <a:pPr lvl="1"/>
            <a:r>
              <a:rPr lang="en-US"/>
              <a:t>Has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gov.nasa.jpf.JPF</a:t>
            </a:r>
            <a:r>
              <a:rPr lang="en-US"/>
              <a:t> as its “Main class”</a:t>
            </a:r>
          </a:p>
          <a:p>
            <a:pPr lvl="1"/>
            <a:r>
              <a:rPr lang="en-US"/>
              <a:t>Has the right JPF config args</a:t>
            </a:r>
          </a:p>
          <a:p>
            <a:pPr lvl="1"/>
            <a:r>
              <a:rPr lang="en-US"/>
              <a:t>Has your JPF project in its classpath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Running JPF </a:t>
            </a:r>
            <a:br>
              <a:rPr lang="en-US" sz="4000"/>
            </a:br>
            <a:r>
              <a:rPr lang="en-US" sz="4000"/>
              <a:t>Race Detection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048000"/>
            <a:ext cx="8458200" cy="3048000"/>
          </a:xfrm>
        </p:spPr>
        <p:txBody>
          <a:bodyPr/>
          <a:lstStyle/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DEMO</a:t>
            </a:r>
          </a:p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MyRaceCondition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81000"/>
            <a:ext cx="5791200" cy="685800"/>
          </a:xfrm>
        </p:spPr>
        <p:txBody>
          <a:bodyPr/>
          <a:lstStyle/>
          <a:p>
            <a:r>
              <a:rPr lang="en-US" sz="4000"/>
              <a:t>Create an Eclipse Project</a:t>
            </a:r>
            <a:br>
              <a:rPr lang="en-US" sz="4000"/>
            </a:br>
            <a:r>
              <a:rPr lang="en-US" sz="4000"/>
              <a:t>(1)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4114800" cy="2743200"/>
          </a:xfrm>
        </p:spPr>
        <p:txBody>
          <a:bodyPr/>
          <a:lstStyle/>
          <a:p>
            <a:r>
              <a:rPr lang="en-US"/>
              <a:t>Create a Java Eclipse project</a:t>
            </a:r>
          </a:p>
          <a:p>
            <a:endParaRPr lang="en-US"/>
          </a:p>
        </p:txBody>
      </p:sp>
      <p:pic>
        <p:nvPicPr>
          <p:cNvPr id="24582" name="Picture 6" descr="eclipse-project-with-jpf-2-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600200"/>
            <a:ext cx="4562475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81000"/>
            <a:ext cx="5791200" cy="685800"/>
          </a:xfrm>
        </p:spPr>
        <p:txBody>
          <a:bodyPr/>
          <a:lstStyle/>
          <a:p>
            <a:r>
              <a:rPr lang="en-US" sz="4000"/>
              <a:t>Create an Eclipse Project</a:t>
            </a:r>
            <a:br>
              <a:rPr lang="en-US" sz="4000"/>
            </a:br>
            <a:r>
              <a:rPr lang="en-US" sz="4000"/>
              <a:t>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886200" cy="2743200"/>
          </a:xfrm>
        </p:spPr>
        <p:txBody>
          <a:bodyPr/>
          <a:lstStyle/>
          <a:p>
            <a:r>
              <a:rPr lang="en-US"/>
              <a:t>Add your JPF project to the Java build settings</a:t>
            </a:r>
          </a:p>
          <a:p>
            <a:endParaRPr lang="en-US"/>
          </a:p>
        </p:txBody>
      </p:sp>
      <p:pic>
        <p:nvPicPr>
          <p:cNvPr id="25607" name="Picture 7" descr="eclipse-project-with-jpf-3-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828800"/>
            <a:ext cx="4191000" cy="3714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is JPF?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6172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An </a:t>
            </a:r>
            <a:r>
              <a:rPr lang="en-US" sz="2800" i="1"/>
              <a:t>explicit state model checker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Focus is on finding bugs in Java programs</a:t>
            </a:r>
          </a:p>
          <a:p>
            <a:pPr>
              <a:lnSpc>
                <a:spcPct val="90000"/>
              </a:lnSpc>
            </a:pPr>
            <a:r>
              <a:rPr lang="en-US" sz="2800"/>
              <a:t>A </a:t>
            </a:r>
            <a:r>
              <a:rPr lang="en-US" sz="2800" i="1"/>
              <a:t>framework</a:t>
            </a:r>
            <a:r>
              <a:rPr lang="en-US" sz="2800"/>
              <a:t> for runtime Java verification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Model checking	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Symbolic execution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UML state chart modeling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Numeric Verification (int overflow, fp over/underflow, …)</a:t>
            </a:r>
          </a:p>
          <a:p>
            <a:pPr lvl="1">
              <a:lnSpc>
                <a:spcPct val="90000"/>
              </a:lnSpc>
            </a:pPr>
            <a:r>
              <a:rPr lang="en-US" sz="2400" i="1"/>
              <a:t>... ad infinitum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  <p:pic>
        <p:nvPicPr>
          <p:cNvPr id="6151" name="Picture 7" descr="Framework_complexity_of_the_Pater_Noster_lighthouse-260-38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981200"/>
            <a:ext cx="269875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5562600" cy="685800"/>
          </a:xfrm>
        </p:spPr>
        <p:txBody>
          <a:bodyPr/>
          <a:lstStyle/>
          <a:p>
            <a:r>
              <a:rPr lang="en-US" sz="4000"/>
              <a:t>Write Your Java Code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3886200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MyRaceCondition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  private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Pair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  String x = "x";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  String y = "y";</a:t>
            </a:r>
          </a:p>
          <a:p>
            <a:pPr>
              <a:lnSpc>
                <a:spcPct val="80000"/>
              </a:lnSpc>
            </a:pPr>
            <a:endParaRPr lang="en-US" sz="12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    public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update()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    x = x + y + x;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  private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RC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Thread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  Pair p;</a:t>
            </a:r>
          </a:p>
          <a:p>
            <a:pPr>
              <a:lnSpc>
                <a:spcPct val="80000"/>
              </a:lnSpc>
            </a:pPr>
            <a:endParaRPr lang="en-US" sz="12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    public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run()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    p.update();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2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638800" y="1752600"/>
            <a:ext cx="1958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648200" y="2057400"/>
            <a:ext cx="41910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120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main(String[] args) {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Pair p =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Pair();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 rc1 =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RC();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 rc2 =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RC();</a:t>
            </a:r>
          </a:p>
          <a:p>
            <a:endParaRPr lang="en-US" sz="1200">
              <a:latin typeface="Courier New" pitchFamily="49" charset="0"/>
              <a:cs typeface="Courier New" pitchFamily="49" charset="0"/>
            </a:endParaRP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rc1.p = p;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rc2.p = p;</a:t>
            </a:r>
          </a:p>
          <a:p>
            <a:endParaRPr lang="en-US" sz="1200">
              <a:latin typeface="Courier New" pitchFamily="49" charset="0"/>
              <a:cs typeface="Courier New" pitchFamily="49" charset="0"/>
            </a:endParaRP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rc1.start();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rc2.start();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rc1.join();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rc2.join();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  System.out.println(</a:t>
            </a:r>
            <a:r>
              <a:rPr lang="en-US" sz="1200"/>
              <a:t>"x: " + p.x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20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6172200" cy="685800"/>
          </a:xfrm>
        </p:spPr>
        <p:txBody>
          <a:bodyPr/>
          <a:lstStyle/>
          <a:p>
            <a:r>
              <a:rPr lang="en-US" sz="4000"/>
              <a:t>Create Eclipse Run Config</a:t>
            </a:r>
            <a:br>
              <a:rPr lang="en-US" sz="4000"/>
            </a:br>
            <a:r>
              <a:rPr lang="en-US" sz="4000"/>
              <a:t>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09800"/>
            <a:ext cx="3733800" cy="4114800"/>
          </a:xfrm>
        </p:spPr>
        <p:txBody>
          <a:bodyPr/>
          <a:lstStyle/>
          <a:p>
            <a:r>
              <a:rPr lang="en-US" sz="2400" b="1">
                <a:latin typeface="Courier New" pitchFamily="49" charset="0"/>
                <a:cs typeface="Courier New" pitchFamily="49" charset="0"/>
              </a:rPr>
              <a:t>gov.nasa.jpf.JPF </a:t>
            </a:r>
            <a:r>
              <a:rPr lang="en-US" sz="2400">
                <a:cs typeface="Courier New" pitchFamily="49" charset="0"/>
              </a:rPr>
              <a:t>is the Main class</a:t>
            </a:r>
            <a:endParaRPr lang="en-US" sz="2400" b="1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7652" name="Picture 4" descr="run-racecondition-main-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6700" y="1981200"/>
            <a:ext cx="5067300" cy="4591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6172200" cy="685800"/>
          </a:xfrm>
        </p:spPr>
        <p:txBody>
          <a:bodyPr/>
          <a:lstStyle/>
          <a:p>
            <a:r>
              <a:rPr lang="en-US" sz="4000"/>
              <a:t>Create Eclipse Run Config</a:t>
            </a:r>
            <a:br>
              <a:rPr lang="en-US" sz="4000"/>
            </a:br>
            <a:r>
              <a:rPr lang="en-US" sz="4000"/>
              <a:t>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09800"/>
            <a:ext cx="3810000" cy="4114800"/>
          </a:xfrm>
        </p:spPr>
        <p:txBody>
          <a:bodyPr/>
          <a:lstStyle/>
          <a:p>
            <a:r>
              <a:rPr lang="en-US" sz="2400">
                <a:cs typeface="Courier New" pitchFamily="49" charset="0"/>
              </a:rPr>
              <a:t>Set your arguments</a:t>
            </a:r>
          </a:p>
          <a:p>
            <a:r>
              <a:rPr lang="en-US" sz="2400">
                <a:cs typeface="Courier New" pitchFamily="49" charset="0"/>
              </a:rPr>
              <a:t>For race conditions: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 jpf.listener=...RaceDetector</a:t>
            </a:r>
          </a:p>
          <a:p>
            <a:r>
              <a:rPr lang="en-US" sz="2400">
                <a:cs typeface="Courier New" pitchFamily="49" charset="0"/>
              </a:rPr>
              <a:t>Last arg should be the class you are checking</a:t>
            </a:r>
          </a:p>
        </p:txBody>
      </p:sp>
      <p:pic>
        <p:nvPicPr>
          <p:cNvPr id="28677" name="Picture 5" descr="run-racecondition-args-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6700" y="1828800"/>
            <a:ext cx="5067300" cy="4667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6172200" cy="685800"/>
          </a:xfrm>
        </p:spPr>
        <p:txBody>
          <a:bodyPr/>
          <a:lstStyle/>
          <a:p>
            <a:r>
              <a:rPr lang="en-US" sz="4000"/>
              <a:t>Create Eclipse Run Config</a:t>
            </a:r>
            <a:br>
              <a:rPr lang="en-US" sz="4000"/>
            </a:br>
            <a:r>
              <a:rPr lang="en-US" sz="4000"/>
              <a:t>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09800"/>
            <a:ext cx="3429000" cy="4114800"/>
          </a:xfrm>
        </p:spPr>
        <p:txBody>
          <a:bodyPr/>
          <a:lstStyle/>
          <a:p>
            <a:r>
              <a:rPr lang="en-US" sz="2400">
                <a:cs typeface="Courier New" pitchFamily="49" charset="0"/>
              </a:rPr>
              <a:t>Add your JPF project in the Classpath tab</a:t>
            </a:r>
          </a:p>
          <a:p>
            <a:r>
              <a:rPr lang="en-US" sz="2400">
                <a:cs typeface="Courier New" pitchFamily="49" charset="0"/>
              </a:rPr>
              <a:t>Run</a:t>
            </a:r>
          </a:p>
        </p:txBody>
      </p:sp>
      <p:pic>
        <p:nvPicPr>
          <p:cNvPr id="30725" name="Picture 5" descr="run-racecondition-classpath-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524000"/>
            <a:ext cx="5276850" cy="508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6172200" cy="685800"/>
          </a:xfrm>
        </p:spPr>
        <p:txBody>
          <a:bodyPr/>
          <a:lstStyle/>
          <a:p>
            <a:r>
              <a:rPr lang="en-US" sz="4000"/>
              <a:t>Race Detection Results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01000" cy="5410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>
                <a:cs typeface="Courier New" pitchFamily="49" charset="0"/>
              </a:rPr>
              <a:t>Results: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potential race detected: </a:t>
            </a:r>
            <a:r>
              <a:rPr lang="en-US" sz="12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MyRaceCondition$Pair@216.x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	read from thread: "Thread-1", holding locks {} in MyRaceCondition$Pair.update(</a:t>
            </a:r>
            <a:r>
              <a:rPr lang="en-US" sz="12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MyRaceCondition.java:7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	write from thread: "Thread-0", holding locks {} in MyRaceCondition$Pair.update(</a:t>
            </a:r>
            <a:r>
              <a:rPr lang="en-US" sz="12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MyRaceCondition.java:7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2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====================================================== error #1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gov.nasa.jpf.tools.RaceDetector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potential field race:</a:t>
            </a:r>
            <a:r>
              <a:rPr lang="en-US" sz="1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MyRaceCondition$Pair@216.x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... etc ...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------------------------------------------------------ transition #9 thread: 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gov.nasa.jpf.jvm.choice.ThreadChoiceFromSet {&gt;Thread-0,Thread-1}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MyRaceCondition.java:7         : x = x + y + x;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MyRaceCondition.java:8         :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MyRaceCondition.java:16        :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... etc ...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------------------------------------------------------ transition #11 thread: 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gov.nasa.jpf.jvm.choice.ThreadChoiceFromSet {main,&gt;Thread-1}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MyRaceCondition.java:15        : p.update();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------------------------------------------------------ transition #12 thread: 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gov.nasa.jpf.jvm.choice.ThreadChoiceFromSet {main,&gt;Thread-1}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MyRaceCondition.java:15        : p.update();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>
                <a:latin typeface="Courier New" pitchFamily="49" charset="0"/>
                <a:cs typeface="Courier New" pitchFamily="49" charset="0"/>
              </a:rPr>
              <a:t>  MyRaceCondition.java:7         : x = x + y + x;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Detecting Deadlock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048000"/>
            <a:ext cx="8458200" cy="3048000"/>
          </a:xfrm>
        </p:spPr>
        <p:txBody>
          <a:bodyPr/>
          <a:lstStyle/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DEMO</a:t>
            </a:r>
          </a:p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MyRaceCondition2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5562600" cy="685800"/>
          </a:xfrm>
        </p:spPr>
        <p:txBody>
          <a:bodyPr/>
          <a:lstStyle/>
          <a:p>
            <a:r>
              <a:rPr lang="en-US" sz="4000"/>
              <a:t>Detecting Deadlock</a:t>
            </a:r>
            <a:br>
              <a:rPr lang="en-US" sz="4000"/>
            </a:br>
            <a:r>
              <a:rPr lang="en-US" sz="4000"/>
              <a:t>(1)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191000" cy="4953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100" b="1">
                <a:latin typeface="Courier New" pitchFamily="49" charset="0"/>
                <a:cs typeface="Courier New" pitchFamily="49" charset="0"/>
              </a:rPr>
              <a:t>public class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MyRaceCondition2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private static class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Pair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x = "x";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1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y = "y";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z = "";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public void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update()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  x = x + y + x;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}}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1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private static class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RC1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Thread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Pair p;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1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public void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run()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10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synchronized (p.x)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        synchronized (p.y)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      p.update();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    }}}}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1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private static class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RC2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Thread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Pair p;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1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public void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run()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10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synchronized (p.y)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        synchronized (p.x)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      p.update();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100">
                <a:latin typeface="Courier New" pitchFamily="49" charset="0"/>
                <a:cs typeface="Courier New" pitchFamily="49" charset="0"/>
              </a:rPr>
              <a:t>        }}}}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638800" y="1752600"/>
            <a:ext cx="1958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648200" y="2057400"/>
            <a:ext cx="4191000" cy="296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1200">
              <a:latin typeface="Courier New" pitchFamily="49" charset="0"/>
              <a:cs typeface="Courier New" pitchFamily="49" charset="0"/>
            </a:endParaRPr>
          </a:p>
          <a:p>
            <a:r>
              <a:rPr lang="en-US" sz="11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main(String[] args)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throws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Exception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Pair p =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Pair();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RC1 rc1 =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RC1();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RC2 rc2 = </a:t>
            </a:r>
            <a:r>
              <a:rPr lang="en-US" sz="1100" b="1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 RC2();</a:t>
            </a:r>
          </a:p>
          <a:p>
            <a:endParaRPr lang="en-US" sz="1100">
              <a:latin typeface="Courier New" pitchFamily="49" charset="0"/>
              <a:cs typeface="Courier New" pitchFamily="49" charset="0"/>
            </a:endParaRP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rc1.p = p;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rc2.p = p;</a:t>
            </a:r>
          </a:p>
          <a:p>
            <a:endParaRPr lang="en-US" sz="1100">
              <a:latin typeface="Courier New" pitchFamily="49" charset="0"/>
              <a:cs typeface="Courier New" pitchFamily="49" charset="0"/>
            </a:endParaRP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rc1.start();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rc2.start();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rc1.join();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rc2.join();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System.</a:t>
            </a:r>
            <a:r>
              <a:rPr lang="en-US" sz="1100" i="1">
                <a:latin typeface="Courier New" pitchFamily="49" charset="0"/>
                <a:cs typeface="Courier New" pitchFamily="49" charset="0"/>
              </a:rPr>
              <a:t>out</a:t>
            </a:r>
            <a:r>
              <a:rPr lang="en-US" sz="1100">
                <a:latin typeface="Courier New" pitchFamily="49" charset="0"/>
                <a:cs typeface="Courier New" pitchFamily="49" charset="0"/>
              </a:rPr>
              <a:t>.println("x: " + p.x);</a:t>
            </a:r>
          </a:p>
          <a:p>
            <a:r>
              <a:rPr lang="en-US" sz="1100">
                <a:latin typeface="Courier New" pitchFamily="49" charset="0"/>
                <a:cs typeface="Courier New" pitchFamily="49" charset="0"/>
              </a:rPr>
              <a:t>  }}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Detecting Deadlock</a:t>
            </a:r>
            <a:br>
              <a:rPr lang="en-US" sz="4000"/>
            </a:br>
            <a:r>
              <a:rPr lang="en-US" sz="4000"/>
              <a:t>(2)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3886200" cy="4114800"/>
          </a:xfrm>
        </p:spPr>
        <p:txBody>
          <a:bodyPr/>
          <a:lstStyle/>
          <a:p>
            <a:r>
              <a:rPr lang="en-US"/>
              <a:t>Run changes:</a:t>
            </a:r>
          </a:p>
          <a:p>
            <a:pPr lvl="1"/>
            <a:r>
              <a:rPr lang="en-US"/>
              <a:t>no jpf.listener needed</a:t>
            </a:r>
          </a:p>
          <a:p>
            <a:pPr lvl="1"/>
            <a:r>
              <a:rPr lang="en-US"/>
              <a:t>test class: MyRaceCondition2</a:t>
            </a:r>
          </a:p>
        </p:txBody>
      </p:sp>
      <p:pic>
        <p:nvPicPr>
          <p:cNvPr id="31748" name="Picture 4" descr="run-deadlock-arg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752600"/>
            <a:ext cx="4886325" cy="447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6172200" cy="685800"/>
          </a:xfrm>
        </p:spPr>
        <p:txBody>
          <a:bodyPr/>
          <a:lstStyle/>
          <a:p>
            <a:r>
              <a:rPr lang="en-US" sz="4000"/>
              <a:t>Detecting Deadlock</a:t>
            </a:r>
            <a:br>
              <a:rPr lang="en-US" sz="4000"/>
            </a:br>
            <a:r>
              <a:rPr lang="en-US" sz="4000"/>
              <a:t>(3)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01000" cy="5410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cs typeface="Courier New" pitchFamily="49" charset="0"/>
              </a:rPr>
              <a:t>Results:</a:t>
            </a:r>
            <a:endParaRPr lang="en-US" sz="100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====================================================== error #1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gov.nasa.jpf.jvm.NotDeadlockedProperty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deadlock encountered: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thread index=0,name=main,status=WAITING,this=java.lang.Thread@0,target=null,priority=5,lockCount=1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thread index=1,name=Thread-0,status=BLOCKED,this=MyRaceCondition2$RC1@226,priority=5,lockCount=0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thread index=2,name=Thread-1,status=BLOCKED,this=MyRaceCondition2$RC2@247,priority=5,lockCount=0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00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... etc ...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00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====================================================== snapshot #1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thread index=0,name=main,status=WAITING,this=java.lang.Thread@0,target=null,priority=5,lockCount=1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waiting on: MyRaceCondition2$RC1@226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call stack: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at java.lang.Thread.join(Thread.java:197)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at MyRaceCondition2.main(</a:t>
            </a:r>
            <a:r>
              <a:rPr lang="en-US" sz="10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MyRaceCondition2.java:47</a:t>
            </a: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00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thread index=1,name=Thread-0,status=BLOCKED,this=MyRaceCondition2$RC1@226,priority=5,lockCount=0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owned locks:java.lang.String@217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blocked on: java.lang.String@219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call stack: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at MyRaceCondition2$RC1.run(</a:t>
            </a:r>
            <a:r>
              <a:rPr lang="en-US" sz="10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MyRaceCondition2.java:18</a:t>
            </a: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00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thread index=2,name=Thread-1,status=BLOCKED,this=MyRaceCondition2$RC2@247,priority=5,lockCount=0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owned locks:java.lang.String@219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blocked on: java.lang.String@217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call stack: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at MyRaceCondition2$RC2.run(</a:t>
            </a:r>
            <a:r>
              <a:rPr lang="en-US" sz="1000" b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MyRaceCondition2.java:30</a:t>
            </a: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00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00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====================================================== search finished: 4/29/08 10:38 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715000" cy="685800"/>
          </a:xfrm>
        </p:spPr>
        <p:txBody>
          <a:bodyPr/>
          <a:lstStyle/>
          <a:p>
            <a:r>
              <a:rPr lang="en-US" sz="4000"/>
              <a:t>Verify: Controlling JPF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/>
              <a:t>The class </a:t>
            </a:r>
            <a:r>
              <a:rPr lang="en-US">
                <a:latin typeface="Courier New" pitchFamily="49" charset="0"/>
                <a:cs typeface="Courier New" pitchFamily="49" charset="0"/>
              </a:rPr>
              <a:t>gov.nasa.jpf.jvm.Verify</a:t>
            </a:r>
            <a:r>
              <a:rPr lang="en-US"/>
              <a:t> lets you control simple aspects of JPF</a:t>
            </a:r>
          </a:p>
          <a:p>
            <a:pPr lvl="1"/>
            <a:r>
              <a:rPr lang="en-US"/>
              <a:t>Calls to </a:t>
            </a:r>
            <a:r>
              <a:rPr lang="en-US">
                <a:latin typeface="Courier New" pitchFamily="49" charset="0"/>
                <a:cs typeface="Courier New" pitchFamily="49" charset="0"/>
              </a:rPr>
              <a:t>Verify</a:t>
            </a:r>
            <a:r>
              <a:rPr lang="en-US"/>
              <a:t> methods are specially recognized and handled by JPF</a:t>
            </a:r>
          </a:p>
          <a:p>
            <a:pPr lvl="1"/>
            <a:r>
              <a:rPr lang="en-US"/>
              <a:t>Search and backtracking</a:t>
            </a:r>
          </a:p>
          <a:p>
            <a:pPr lvl="1"/>
            <a:r>
              <a:rPr lang="en-US"/>
              <a:t>Counters</a:t>
            </a:r>
          </a:p>
          <a:p>
            <a:pPr lvl="1"/>
            <a:r>
              <a:rPr lang="en-US"/>
              <a:t>Logging</a:t>
            </a:r>
          </a:p>
          <a:p>
            <a:pPr lvl="1"/>
            <a:r>
              <a:rPr lang="en-US"/>
              <a:t>Attributes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457200"/>
            <a:ext cx="5943600" cy="685800"/>
          </a:xfrm>
        </p:spPr>
        <p:txBody>
          <a:bodyPr/>
          <a:lstStyle/>
          <a:p>
            <a:r>
              <a:rPr lang="en-US" sz="4000"/>
              <a:t>What is Model Checking?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Systematically verifying that a model satisfies a set of properties</a:t>
            </a:r>
          </a:p>
          <a:p>
            <a:pPr lvl="1"/>
            <a:r>
              <a:rPr lang="en-US" sz="2400"/>
              <a:t>Formal Model: UML state charts, Java programs, Promela models, …</a:t>
            </a:r>
          </a:p>
          <a:p>
            <a:pPr lvl="1"/>
            <a:r>
              <a:rPr lang="en-US" sz="2400"/>
              <a:t>Properties: Temporal Logic (xTL), code assertions, …</a:t>
            </a:r>
          </a:p>
          <a:p>
            <a:r>
              <a:rPr lang="en-US" sz="2800"/>
              <a:t>In JPF:</a:t>
            </a:r>
          </a:p>
          <a:p>
            <a:pPr lvl="1"/>
            <a:r>
              <a:rPr lang="en-US" sz="2400"/>
              <a:t>The models are Java programs</a:t>
            </a:r>
          </a:p>
          <a:p>
            <a:pPr lvl="1"/>
            <a:r>
              <a:rPr lang="en-US" sz="2400"/>
              <a:t>The properties can be assertions, gov.nasa.jpf.Property objects, or JPF listener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Verify: Search</a:t>
            </a:r>
            <a:br>
              <a:rPr lang="en-US" sz="4000"/>
            </a:br>
            <a:r>
              <a:rPr lang="en-US" sz="4000"/>
              <a:t>(1)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Choice Generators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When you need JPF to try alternatives: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Verify.getInt, getDouble, getBoolean,...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When JPF hits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Verify.getXxx()</a:t>
            </a:r>
            <a:r>
              <a:rPr lang="en-US" sz="2400"/>
              <a:t>it branches the execution tree and executes one branch for each value</a:t>
            </a:r>
          </a:p>
        </p:txBody>
      </p:sp>
      <p:sp>
        <p:nvSpPr>
          <p:cNvPr id="36880" name="AutoShape 16"/>
          <p:cNvSpPr>
            <a:spLocks noChangeArrowheads="1"/>
          </p:cNvSpPr>
          <p:nvPr/>
        </p:nvSpPr>
        <p:spPr bwMode="auto">
          <a:xfrm>
            <a:off x="5665788" y="2374900"/>
            <a:ext cx="2298700" cy="573088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/>
              <a:t>int x = Verify.getInt(-1,1);    </a:t>
            </a:r>
          </a:p>
          <a:p>
            <a:pPr algn="ctr"/>
            <a:r>
              <a:rPr lang="en-US" sz="1400"/>
              <a:t>System.out.println(x);</a:t>
            </a:r>
          </a:p>
        </p:txBody>
      </p:sp>
      <p:sp>
        <p:nvSpPr>
          <p:cNvPr id="36881" name="AutoShape 17"/>
          <p:cNvSpPr>
            <a:spLocks noChangeArrowheads="1"/>
          </p:cNvSpPr>
          <p:nvPr/>
        </p:nvSpPr>
        <p:spPr bwMode="auto">
          <a:xfrm>
            <a:off x="5889625" y="3822700"/>
            <a:ext cx="1917700" cy="573088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400"/>
              <a:t>[x == 0]    </a:t>
            </a:r>
          </a:p>
          <a:p>
            <a:pPr algn="ctr"/>
            <a:r>
              <a:rPr lang="en-US" sz="1400"/>
              <a:t>System.out.println(x);</a:t>
            </a:r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>
            <a:off x="7032625" y="4660900"/>
            <a:ext cx="1917700" cy="573088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400"/>
              <a:t>[x == 1]    </a:t>
            </a:r>
          </a:p>
          <a:p>
            <a:pPr algn="ctr"/>
            <a:r>
              <a:rPr lang="en-US" sz="1400"/>
              <a:t>System.out.println(x);</a:t>
            </a:r>
          </a:p>
        </p:txBody>
      </p:sp>
      <p:sp>
        <p:nvSpPr>
          <p:cNvPr id="36883" name="AutoShape 19"/>
          <p:cNvSpPr>
            <a:spLocks noChangeArrowheads="1"/>
          </p:cNvSpPr>
          <p:nvPr/>
        </p:nvSpPr>
        <p:spPr bwMode="auto">
          <a:xfrm>
            <a:off x="4764088" y="4660900"/>
            <a:ext cx="1917700" cy="573088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400"/>
              <a:t>[x == -1]    </a:t>
            </a:r>
          </a:p>
          <a:p>
            <a:pPr algn="ctr"/>
            <a:r>
              <a:rPr lang="en-US" sz="1400"/>
              <a:t>System.out.println(x);</a:t>
            </a:r>
          </a:p>
        </p:txBody>
      </p:sp>
      <p:cxnSp>
        <p:nvCxnSpPr>
          <p:cNvPr id="36884" name="AutoShape 20"/>
          <p:cNvCxnSpPr>
            <a:cxnSpLocks noChangeShapeType="1"/>
            <a:stCxn id="36880" idx="2"/>
          </p:cNvCxnSpPr>
          <p:nvPr/>
        </p:nvCxnSpPr>
        <p:spPr bwMode="auto">
          <a:xfrm>
            <a:off x="6815138" y="2947988"/>
            <a:ext cx="0" cy="8747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6885" name="AutoShape 21"/>
          <p:cNvCxnSpPr>
            <a:cxnSpLocks noChangeShapeType="1"/>
            <a:stCxn id="36880" idx="2"/>
            <a:endCxn id="36883" idx="0"/>
          </p:cNvCxnSpPr>
          <p:nvPr/>
        </p:nvCxnSpPr>
        <p:spPr bwMode="auto">
          <a:xfrm rot="5400000">
            <a:off x="5412582" y="3258344"/>
            <a:ext cx="1712912" cy="1092200"/>
          </a:xfrm>
          <a:prstGeom prst="bentConnector3">
            <a:avLst>
              <a:gd name="adj1" fmla="val 2724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6886" name="AutoShape 22"/>
          <p:cNvCxnSpPr>
            <a:cxnSpLocks noChangeShapeType="1"/>
          </p:cNvCxnSpPr>
          <p:nvPr/>
        </p:nvCxnSpPr>
        <p:spPr bwMode="auto">
          <a:xfrm rot="16200000" flipH="1">
            <a:off x="6535737" y="3244851"/>
            <a:ext cx="1712913" cy="1154112"/>
          </a:xfrm>
          <a:prstGeom prst="bentConnector3">
            <a:avLst>
              <a:gd name="adj1" fmla="val 2631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Verify: Search</a:t>
            </a:r>
            <a:br>
              <a:rPr lang="en-US" sz="4000"/>
            </a:br>
            <a:r>
              <a:rPr lang="en-US" sz="4000"/>
              <a:t>(2)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8531225" cy="4114800"/>
          </a:xfrm>
        </p:spPr>
        <p:txBody>
          <a:bodyPr/>
          <a:lstStyle/>
          <a:p>
            <a:r>
              <a:rPr lang="en-US" sz="2800"/>
              <a:t>Choice Generator Variations</a:t>
            </a:r>
          </a:p>
          <a:p>
            <a:pPr lvl="1"/>
            <a:r>
              <a:rPr lang="en-US" sz="2400"/>
              <a:t>Your code:</a:t>
            </a:r>
          </a:p>
          <a:p>
            <a:pPr lvl="1"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double y = Verify.getDouble(“Tag”);</a:t>
            </a:r>
          </a:p>
          <a:p>
            <a:pPr lvl="1"/>
            <a:r>
              <a:rPr lang="en-US" sz="2400">
                <a:cs typeface="Courier New" pitchFamily="49" charset="0"/>
              </a:rPr>
              <a:t>Your run config:</a:t>
            </a:r>
          </a:p>
          <a:p>
            <a:pPr lvl="1">
              <a:buFontTx/>
              <a:buNone/>
            </a:pPr>
            <a:r>
              <a:rPr lang="en-US" sz="2400">
                <a:cs typeface="Courier New" pitchFamily="49" charset="0"/>
              </a:rPr>
              <a:t>	</a:t>
            </a:r>
            <a:r>
              <a:rPr lang="en-US" sz="1800">
                <a:cs typeface="Courier New" pitchFamily="49" charset="0"/>
              </a:rPr>
              <a:t>+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Tag.class=gov.nasa.jpf.jvm.choice.DoubleChoiceFromSet</a:t>
            </a:r>
          </a:p>
          <a:p>
            <a:pPr lvl="1">
              <a:buFontTx/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	+Tag.values=-1.0:0.0:123.0</a:t>
            </a:r>
          </a:p>
          <a:p>
            <a:pPr lvl="1"/>
            <a:r>
              <a:rPr lang="en-US" sz="2400"/>
              <a:t>Result: your code runs with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y==-1.0</a:t>
            </a:r>
            <a:r>
              <a:rPr lang="en-US" sz="2400"/>
              <a:t>,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y==0.0</a:t>
            </a:r>
            <a:r>
              <a:rPr lang="en-US" sz="2400"/>
              <a:t>, and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y==123.0</a:t>
            </a:r>
          </a:p>
          <a:p>
            <a:pPr lvl="1"/>
            <a:r>
              <a:rPr lang="en-US" sz="2400">
                <a:cs typeface="Courier New" pitchFamily="49" charset="0"/>
              </a:rPr>
              <a:t>Other choice generators: see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gov.nasa.jpf.jvm.choice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Verify: Search</a:t>
            </a:r>
            <a:br>
              <a:rPr lang="en-US" sz="4000"/>
            </a:br>
            <a:r>
              <a:rPr lang="en-US" sz="4000"/>
              <a:t>(3)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3863" y="1652588"/>
            <a:ext cx="5300662" cy="4597400"/>
          </a:xfrm>
        </p:spPr>
        <p:txBody>
          <a:bodyPr/>
          <a:lstStyle/>
          <a:p>
            <a:r>
              <a:rPr lang="en-US" sz="2400" b="1">
                <a:latin typeface="Courier New" pitchFamily="49" charset="0"/>
                <a:cs typeface="Courier New" pitchFamily="49" charset="0"/>
              </a:rPr>
              <a:t>Verify.ignoreIf()</a:t>
            </a:r>
            <a:r>
              <a:rPr lang="en-US" sz="2800" b="1"/>
              <a:t>:</a:t>
            </a:r>
            <a:r>
              <a:rPr lang="en-US" sz="2800"/>
              <a:t> </a:t>
            </a:r>
          </a:p>
          <a:p>
            <a:pPr>
              <a:buFontTx/>
              <a:buNone/>
            </a:pPr>
            <a:r>
              <a:rPr lang="en-US" sz="2800"/>
              <a:t>	Search Pruning</a:t>
            </a:r>
          </a:p>
          <a:p>
            <a:pPr lvl="1"/>
            <a:r>
              <a:rPr lang="en-US" sz="2400"/>
              <a:t>Forces JPF to abandon the current execution path and backtrack to the previous choice point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400">
                <a:cs typeface="Courier New" pitchFamily="49" charset="0"/>
              </a:rPr>
              <a:t>Useful when you know which parts of the execution search tree are irrelevant to you</a:t>
            </a:r>
          </a:p>
          <a:p>
            <a:pPr lvl="1"/>
            <a:r>
              <a:rPr lang="en-US" sz="2400">
                <a:cs typeface="Courier New" pitchFamily="49" charset="0"/>
              </a:rPr>
              <a:t>Can speed up search dramatically (by ignoring parts of the search tree)</a:t>
            </a:r>
          </a:p>
          <a:p>
            <a:pPr lvl="1"/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9940" name="Picture 4" descr="IgnoreMe1-shrin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525" y="1652588"/>
            <a:ext cx="3249613" cy="4443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Verify: Search</a:t>
            </a:r>
            <a:br>
              <a:rPr lang="en-US" sz="4000"/>
            </a:br>
            <a:r>
              <a:rPr lang="en-US" sz="4000"/>
              <a:t>(4)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8458200" cy="4114800"/>
          </a:xfrm>
        </p:spPr>
        <p:txBody>
          <a:bodyPr/>
          <a:lstStyle/>
          <a:p>
            <a:r>
              <a:rPr lang="en-US" sz="2800">
                <a:cs typeface="Courier New" pitchFamily="49" charset="0"/>
              </a:rPr>
              <a:t>Example: your method is not designed to handle cyclic graphs, but your test driver produces them</a:t>
            </a:r>
          </a:p>
          <a:p>
            <a:endParaRPr lang="en-US" sz="2800">
              <a:cs typeface="Courier New" pitchFamily="49" charset="0"/>
            </a:endParaRP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	public void print(Graph g) {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Verify.ignoreIf(g.isCyclic());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lvl="1"/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Verify: Search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048000"/>
            <a:ext cx="8458200" cy="3048000"/>
          </a:xfrm>
        </p:spPr>
        <p:txBody>
          <a:bodyPr/>
          <a:lstStyle/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DEMO</a:t>
            </a:r>
          </a:p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ShowVerify</a:t>
            </a:r>
          </a:p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ShowVerify2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Advanced Topic:</a:t>
            </a:r>
            <a:br>
              <a:rPr lang="en-US" sz="4000"/>
            </a:br>
            <a:r>
              <a:rPr lang="en-US" sz="4000"/>
              <a:t>Extending JPF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534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JPF is extremely flexible: many ways to extend</a:t>
            </a:r>
          </a:p>
          <a:p>
            <a:pPr lvl="1">
              <a:lnSpc>
                <a:spcPct val="90000"/>
              </a:lnSpc>
            </a:pPr>
            <a:r>
              <a:rPr lang="en-US"/>
              <a:t>Listeners and properties (example follows)</a:t>
            </a:r>
          </a:p>
          <a:p>
            <a:pPr lvl="1">
              <a:lnSpc>
                <a:spcPct val="90000"/>
              </a:lnSpc>
            </a:pPr>
            <a:r>
              <a:rPr lang="en-US"/>
              <a:t>Model Java Interface (MJI): Library abstractions &amp; adding code to the core</a:t>
            </a:r>
          </a:p>
          <a:p>
            <a:pPr lvl="1">
              <a:lnSpc>
                <a:spcPct val="90000"/>
              </a:lnSpc>
            </a:pPr>
            <a:r>
              <a:rPr lang="en-US"/>
              <a:t>Redefining bytecodes (see Symbolic Execution and Numerics extensions on SourceForge)</a:t>
            </a:r>
          </a:p>
          <a:p>
            <a:pPr lvl="1">
              <a:lnSpc>
                <a:spcPct val="90000"/>
              </a:lnSpc>
            </a:pPr>
            <a:r>
              <a:rPr lang="en-US"/>
              <a:t>Serializer/restorer (Saving and restoring states)</a:t>
            </a:r>
          </a:p>
          <a:p>
            <a:pPr lvl="1">
              <a:lnSpc>
                <a:spcPct val="90000"/>
              </a:lnSpc>
            </a:pPr>
            <a:r>
              <a:rPr lang="en-US"/>
              <a:t>Publisher (Collecting and printing statistics and results in different formats)</a:t>
            </a:r>
          </a:p>
          <a:p>
            <a:pPr lvl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6172200" cy="685800"/>
          </a:xfrm>
        </p:spPr>
        <p:txBody>
          <a:bodyPr/>
          <a:lstStyle/>
          <a:p>
            <a:r>
              <a:rPr lang="en-US" sz="4000"/>
              <a:t>Advanced Topic: Listeners</a:t>
            </a:r>
            <a:br>
              <a:rPr lang="en-US" sz="4000"/>
            </a:br>
            <a:r>
              <a:rPr lang="en-US" sz="4000"/>
              <a:t>(1)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68563"/>
            <a:ext cx="4419600" cy="3886200"/>
          </a:xfrm>
        </p:spPr>
        <p:txBody>
          <a:bodyPr/>
          <a:lstStyle/>
          <a:p>
            <a:r>
              <a:rPr lang="en-US" sz="2800"/>
              <a:t>Listeners are the preferred way of extending JPF</a:t>
            </a:r>
          </a:p>
          <a:p>
            <a:r>
              <a:rPr lang="en-US" sz="2800"/>
              <a:t>You must know a bit about JPF internals to use them</a:t>
            </a:r>
          </a:p>
          <a:p>
            <a:r>
              <a:rPr lang="en-US" sz="2800"/>
              <a:t>They give you access to JPF’s internal execution</a:t>
            </a:r>
          </a:p>
        </p:txBody>
      </p:sp>
      <p:pic>
        <p:nvPicPr>
          <p:cNvPr id="41989" name="Picture 5" descr="listeners-babies-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209800"/>
            <a:ext cx="34290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6172200" cy="685800"/>
          </a:xfrm>
        </p:spPr>
        <p:txBody>
          <a:bodyPr/>
          <a:lstStyle/>
          <a:p>
            <a:r>
              <a:rPr lang="en-US" sz="4000"/>
              <a:t>Advanced Topic: Listeners</a:t>
            </a:r>
            <a:br>
              <a:rPr lang="en-US" sz="4000"/>
            </a:br>
            <a:r>
              <a:rPr lang="en-US" sz="4000"/>
              <a:t>(2)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Two flavors: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gov.nasa.jpf.search.SearchListener gov.nasa.jpf.jvm.VMListener</a:t>
            </a:r>
          </a:p>
          <a:p>
            <a:r>
              <a:rPr lang="en-US" sz="2800">
                <a:cs typeface="Courier New" pitchFamily="49" charset="0"/>
              </a:rPr>
              <a:t>Interface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 SearchListener: </a:t>
            </a:r>
            <a:r>
              <a:rPr lang="en-US" sz="2800"/>
              <a:t>observe search (backtracking, states’ processing, property violation, ...)</a:t>
            </a:r>
          </a:p>
          <a:p>
            <a:r>
              <a:rPr lang="en-US" sz="2800">
                <a:cs typeface="Courier New" pitchFamily="49" charset="0"/>
              </a:rPr>
              <a:t>Interface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 VMListener:</a:t>
            </a:r>
            <a:r>
              <a:rPr lang="en-US" sz="2800"/>
              <a:t> observe the VM’s execution (bytecode execution, exceptions, thread starts, 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6172200" cy="685800"/>
          </a:xfrm>
        </p:spPr>
        <p:txBody>
          <a:bodyPr/>
          <a:lstStyle/>
          <a:p>
            <a:r>
              <a:rPr lang="en-US" sz="4000"/>
              <a:t>Advanced Topic: Listeners</a:t>
            </a:r>
            <a:br>
              <a:rPr lang="en-US" sz="4000"/>
            </a:br>
            <a:r>
              <a:rPr lang="en-US" sz="4000"/>
              <a:t>(3)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534400" cy="4572000"/>
          </a:xfrm>
        </p:spPr>
        <p:txBody>
          <a:bodyPr/>
          <a:lstStyle/>
          <a:p>
            <a:r>
              <a:rPr lang="en-US"/>
              <a:t>Useful adapter class: </a:t>
            </a:r>
            <a:r>
              <a:rPr lang="en-US" sz="2800">
                <a:latin typeface="Courier New" pitchFamily="49" charset="0"/>
                <a:cs typeface="Courier New" pitchFamily="49" charset="0"/>
              </a:rPr>
              <a:t>gov.nasa.jpf.ListenerAdapter</a:t>
            </a:r>
            <a:r>
              <a:rPr lang="en-US"/>
              <a:t> implements all the methods in </a:t>
            </a:r>
            <a:r>
              <a:rPr lang="en-US" sz="2800">
                <a:latin typeface="Courier New" pitchFamily="49" charset="0"/>
                <a:cs typeface="Courier New" pitchFamily="49" charset="0"/>
              </a:rPr>
              <a:t>SearchListener </a:t>
            </a:r>
            <a:r>
              <a:rPr lang="en-US"/>
              <a:t>and </a:t>
            </a:r>
            <a:r>
              <a:rPr lang="en-US" sz="2800">
                <a:latin typeface="Courier New" pitchFamily="49" charset="0"/>
                <a:cs typeface="Courier New" pitchFamily="49" charset="0"/>
              </a:rPr>
              <a:t>VMListener.</a:t>
            </a:r>
            <a:endParaRPr lang="en-US"/>
          </a:p>
          <a:p>
            <a:r>
              <a:rPr lang="en-US"/>
              <a:t>See JPF documentation (javapathfinder.sourceforge.net) and code for more details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VMListener Example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048000"/>
            <a:ext cx="8458200" cy="3048000"/>
          </a:xfrm>
        </p:spPr>
        <p:txBody>
          <a:bodyPr/>
          <a:lstStyle/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DEMO</a:t>
            </a:r>
          </a:p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OpCodePrinter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457200"/>
            <a:ext cx="6096000" cy="685800"/>
          </a:xfrm>
        </p:spPr>
        <p:txBody>
          <a:bodyPr/>
          <a:lstStyle/>
          <a:p>
            <a:r>
              <a:rPr lang="en-US" sz="4000"/>
              <a:t>Model Checking vs Testing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90800"/>
          </a:xfrm>
        </p:spPr>
        <p:txBody>
          <a:bodyPr/>
          <a:lstStyle/>
          <a:p>
            <a:r>
              <a:rPr lang="en-US"/>
              <a:t>A test will explore a single execution path</a:t>
            </a:r>
          </a:p>
          <a:p>
            <a:pPr lvl="1"/>
            <a:r>
              <a:rPr lang="en-US" i="1"/>
              <a:t>You</a:t>
            </a:r>
            <a:r>
              <a:rPr lang="en-US"/>
              <a:t> must identify each important execution path</a:t>
            </a:r>
          </a:p>
          <a:p>
            <a:pPr lvl="1"/>
            <a:r>
              <a:rPr lang="en-US" i="1"/>
              <a:t>You</a:t>
            </a:r>
            <a:r>
              <a:rPr lang="en-US"/>
              <a:t> must find the inputs that will execute those paths.</a:t>
            </a:r>
            <a:endParaRPr lang="en-US" b="1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502400" y="4572000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solidFill>
                  <a:srgbClr val="33CC33"/>
                </a:solidFill>
                <a:latin typeface="Arial" pitchFamily="34" charset="0"/>
                <a:ea typeface="ＭＳ Ｐゴシック" pitchFamily="34" charset="-128"/>
              </a:rPr>
              <a:t>OK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381375" y="5286375"/>
            <a:ext cx="455613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676400" y="4724400"/>
            <a:ext cx="862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Arial" pitchFamily="34" charset="0"/>
                <a:ea typeface="ＭＳ Ｐゴシック" pitchFamily="34" charset="-128"/>
              </a:rPr>
              <a:t> Code</a:t>
            </a:r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362200" y="4592638"/>
            <a:ext cx="973138" cy="1387475"/>
            <a:chOff x="878" y="1112"/>
            <a:chExt cx="808" cy="1032"/>
          </a:xfrm>
        </p:grpSpPr>
        <p:sp>
          <p:nvSpPr>
            <p:cNvPr id="8200" name="AutoShape 8"/>
            <p:cNvSpPr>
              <a:spLocks noChangeArrowheads="1"/>
            </p:cNvSpPr>
            <p:nvPr/>
          </p:nvSpPr>
          <p:spPr bwMode="auto">
            <a:xfrm>
              <a:off x="1224" y="1112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AutoShape 9"/>
            <p:cNvSpPr>
              <a:spLocks noChangeArrowheads="1"/>
            </p:cNvSpPr>
            <p:nvPr/>
          </p:nvSpPr>
          <p:spPr bwMode="auto">
            <a:xfrm>
              <a:off x="1006" y="1200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AutoShape 10"/>
            <p:cNvSpPr>
              <a:spLocks noChangeArrowheads="1"/>
            </p:cNvSpPr>
            <p:nvPr/>
          </p:nvSpPr>
          <p:spPr bwMode="auto">
            <a:xfrm>
              <a:off x="1274" y="1300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AutoShape 11"/>
            <p:cNvSpPr>
              <a:spLocks noChangeArrowheads="1"/>
            </p:cNvSpPr>
            <p:nvPr/>
          </p:nvSpPr>
          <p:spPr bwMode="auto">
            <a:xfrm>
              <a:off x="962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>
              <a:off x="1134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1298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" name="AutoShape 14"/>
            <p:cNvSpPr>
              <a:spLocks noChangeArrowheads="1"/>
            </p:cNvSpPr>
            <p:nvPr/>
          </p:nvSpPr>
          <p:spPr bwMode="auto">
            <a:xfrm>
              <a:off x="1420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" name="AutoShape 15"/>
            <p:cNvSpPr>
              <a:spLocks noChangeArrowheads="1"/>
            </p:cNvSpPr>
            <p:nvPr/>
          </p:nvSpPr>
          <p:spPr bwMode="auto">
            <a:xfrm>
              <a:off x="1058" y="158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AutoShape 16"/>
            <p:cNvSpPr>
              <a:spLocks noChangeArrowheads="1"/>
            </p:cNvSpPr>
            <p:nvPr/>
          </p:nvSpPr>
          <p:spPr bwMode="auto">
            <a:xfrm>
              <a:off x="1346" y="158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AutoShape 17"/>
            <p:cNvSpPr>
              <a:spLocks noChangeArrowheads="1"/>
            </p:cNvSpPr>
            <p:nvPr/>
          </p:nvSpPr>
          <p:spPr bwMode="auto">
            <a:xfrm>
              <a:off x="1182" y="158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AutoShape 18"/>
            <p:cNvSpPr>
              <a:spLocks noChangeArrowheads="1"/>
            </p:cNvSpPr>
            <p:nvPr/>
          </p:nvSpPr>
          <p:spPr bwMode="auto">
            <a:xfrm>
              <a:off x="1298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AutoShape 19"/>
            <p:cNvSpPr>
              <a:spLocks noChangeArrowheads="1"/>
            </p:cNvSpPr>
            <p:nvPr/>
          </p:nvSpPr>
          <p:spPr bwMode="auto">
            <a:xfrm>
              <a:off x="1106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AutoShape 20"/>
            <p:cNvSpPr>
              <a:spLocks noChangeArrowheads="1"/>
            </p:cNvSpPr>
            <p:nvPr/>
          </p:nvSpPr>
          <p:spPr bwMode="auto">
            <a:xfrm>
              <a:off x="1182" y="18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" name="AutoShape 21"/>
            <p:cNvSpPr>
              <a:spLocks noChangeArrowheads="1"/>
            </p:cNvSpPr>
            <p:nvPr/>
          </p:nvSpPr>
          <p:spPr bwMode="auto">
            <a:xfrm>
              <a:off x="936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" name="AutoShape 22"/>
            <p:cNvSpPr>
              <a:spLocks noChangeArrowheads="1"/>
            </p:cNvSpPr>
            <p:nvPr/>
          </p:nvSpPr>
          <p:spPr bwMode="auto">
            <a:xfrm>
              <a:off x="1420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" name="Line 23"/>
            <p:cNvSpPr>
              <a:spLocks noChangeShapeType="1"/>
            </p:cNvSpPr>
            <p:nvPr/>
          </p:nvSpPr>
          <p:spPr bwMode="auto">
            <a:xfrm flipH="1">
              <a:off x="978" y="1252"/>
              <a:ext cx="32" cy="20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Line 24"/>
            <p:cNvSpPr>
              <a:spLocks noChangeShapeType="1"/>
            </p:cNvSpPr>
            <p:nvPr/>
          </p:nvSpPr>
          <p:spPr bwMode="auto">
            <a:xfrm>
              <a:off x="1010" y="1496"/>
              <a:ext cx="48" cy="9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Line 25"/>
            <p:cNvSpPr>
              <a:spLocks noChangeShapeType="1"/>
            </p:cNvSpPr>
            <p:nvPr/>
          </p:nvSpPr>
          <p:spPr bwMode="auto">
            <a:xfrm flipH="1">
              <a:off x="962" y="1496"/>
              <a:ext cx="22" cy="22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" name="Line 26"/>
            <p:cNvSpPr>
              <a:spLocks noChangeShapeType="1"/>
            </p:cNvSpPr>
            <p:nvPr/>
          </p:nvSpPr>
          <p:spPr bwMode="auto">
            <a:xfrm>
              <a:off x="1134" y="1772"/>
              <a:ext cx="48" cy="7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" name="Line 27"/>
            <p:cNvSpPr>
              <a:spLocks noChangeShapeType="1"/>
            </p:cNvSpPr>
            <p:nvPr/>
          </p:nvSpPr>
          <p:spPr bwMode="auto">
            <a:xfrm>
              <a:off x="1042" y="1252"/>
              <a:ext cx="112" cy="19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" name="Line 28"/>
            <p:cNvSpPr>
              <a:spLocks noChangeShapeType="1"/>
            </p:cNvSpPr>
            <p:nvPr/>
          </p:nvSpPr>
          <p:spPr bwMode="auto">
            <a:xfrm>
              <a:off x="1166" y="1500"/>
              <a:ext cx="32" cy="8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auto">
            <a:xfrm>
              <a:off x="1088" y="1642"/>
              <a:ext cx="30" cy="7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>
              <a:off x="1208" y="1642"/>
              <a:ext cx="0" cy="19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>
              <a:off x="1590" y="1470"/>
              <a:ext cx="8" cy="15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" name="Line 32"/>
            <p:cNvSpPr>
              <a:spLocks noChangeShapeType="1"/>
            </p:cNvSpPr>
            <p:nvPr/>
          </p:nvSpPr>
          <p:spPr bwMode="auto">
            <a:xfrm>
              <a:off x="1296" y="1352"/>
              <a:ext cx="30" cy="9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Line 33"/>
            <p:cNvSpPr>
              <a:spLocks noChangeShapeType="1"/>
            </p:cNvSpPr>
            <p:nvPr/>
          </p:nvSpPr>
          <p:spPr bwMode="auto">
            <a:xfrm>
              <a:off x="1324" y="1338"/>
              <a:ext cx="110" cy="11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" name="Line 34"/>
            <p:cNvSpPr>
              <a:spLocks noChangeShapeType="1"/>
            </p:cNvSpPr>
            <p:nvPr/>
          </p:nvSpPr>
          <p:spPr bwMode="auto">
            <a:xfrm flipH="1">
              <a:off x="1380" y="1500"/>
              <a:ext cx="50" cy="8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" name="Line 35"/>
            <p:cNvSpPr>
              <a:spLocks noChangeShapeType="1"/>
            </p:cNvSpPr>
            <p:nvPr/>
          </p:nvSpPr>
          <p:spPr bwMode="auto">
            <a:xfrm>
              <a:off x="1376" y="1644"/>
              <a:ext cx="58" cy="84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Line 36"/>
            <p:cNvSpPr>
              <a:spLocks noChangeShapeType="1"/>
            </p:cNvSpPr>
            <p:nvPr/>
          </p:nvSpPr>
          <p:spPr bwMode="auto">
            <a:xfrm flipH="1">
              <a:off x="1328" y="1642"/>
              <a:ext cx="30" cy="7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" name="Line 37"/>
            <p:cNvSpPr>
              <a:spLocks noChangeShapeType="1"/>
            </p:cNvSpPr>
            <p:nvPr/>
          </p:nvSpPr>
          <p:spPr bwMode="auto">
            <a:xfrm flipH="1">
              <a:off x="1226" y="1774"/>
              <a:ext cx="82" cy="7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" name="Line 38"/>
            <p:cNvSpPr>
              <a:spLocks noChangeShapeType="1"/>
            </p:cNvSpPr>
            <p:nvPr/>
          </p:nvSpPr>
          <p:spPr bwMode="auto">
            <a:xfrm flipH="1">
              <a:off x="1048" y="1162"/>
              <a:ext cx="180" cy="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>
              <a:off x="1268" y="1160"/>
              <a:ext cx="28" cy="134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" name="AutoShape 40"/>
            <p:cNvSpPr>
              <a:spLocks noChangeArrowheads="1"/>
            </p:cNvSpPr>
            <p:nvPr/>
          </p:nvSpPr>
          <p:spPr bwMode="auto">
            <a:xfrm>
              <a:off x="1006" y="19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" name="AutoShape 41"/>
            <p:cNvSpPr>
              <a:spLocks noChangeArrowheads="1"/>
            </p:cNvSpPr>
            <p:nvPr/>
          </p:nvSpPr>
          <p:spPr bwMode="auto">
            <a:xfrm>
              <a:off x="1338" y="197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" name="AutoShape 42"/>
            <p:cNvSpPr>
              <a:spLocks noChangeArrowheads="1"/>
            </p:cNvSpPr>
            <p:nvPr/>
          </p:nvSpPr>
          <p:spPr bwMode="auto">
            <a:xfrm>
              <a:off x="1276" y="209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" name="AutoShape 43"/>
            <p:cNvSpPr>
              <a:spLocks noChangeArrowheads="1"/>
            </p:cNvSpPr>
            <p:nvPr/>
          </p:nvSpPr>
          <p:spPr bwMode="auto">
            <a:xfrm>
              <a:off x="1166" y="1972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" name="AutoShape 44"/>
            <p:cNvSpPr>
              <a:spLocks noChangeArrowheads="1"/>
            </p:cNvSpPr>
            <p:nvPr/>
          </p:nvSpPr>
          <p:spPr bwMode="auto">
            <a:xfrm>
              <a:off x="1572" y="161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" name="Line 45"/>
            <p:cNvSpPr>
              <a:spLocks noChangeShapeType="1"/>
            </p:cNvSpPr>
            <p:nvPr/>
          </p:nvSpPr>
          <p:spPr bwMode="auto">
            <a:xfrm>
              <a:off x="964" y="1774"/>
              <a:ext cx="50" cy="17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" name="Line 46"/>
            <p:cNvSpPr>
              <a:spLocks noChangeShapeType="1"/>
            </p:cNvSpPr>
            <p:nvPr/>
          </p:nvSpPr>
          <p:spPr bwMode="auto">
            <a:xfrm flipH="1">
              <a:off x="1484" y="1892"/>
              <a:ext cx="54" cy="6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" name="Line 47"/>
            <p:cNvSpPr>
              <a:spLocks noChangeShapeType="1"/>
            </p:cNvSpPr>
            <p:nvPr/>
          </p:nvSpPr>
          <p:spPr bwMode="auto">
            <a:xfrm>
              <a:off x="1046" y="2000"/>
              <a:ext cx="220" cy="11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" name="Line 48"/>
            <p:cNvSpPr>
              <a:spLocks noChangeShapeType="1"/>
            </p:cNvSpPr>
            <p:nvPr/>
          </p:nvSpPr>
          <p:spPr bwMode="auto">
            <a:xfrm flipH="1">
              <a:off x="1196" y="1898"/>
              <a:ext cx="6" cy="7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" name="Line 49"/>
            <p:cNvSpPr>
              <a:spLocks noChangeShapeType="1"/>
            </p:cNvSpPr>
            <p:nvPr/>
          </p:nvSpPr>
          <p:spPr bwMode="auto">
            <a:xfrm flipH="1">
              <a:off x="1366" y="1782"/>
              <a:ext cx="78" cy="19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" name="Line 50"/>
            <p:cNvSpPr>
              <a:spLocks noChangeShapeType="1"/>
            </p:cNvSpPr>
            <p:nvPr/>
          </p:nvSpPr>
          <p:spPr bwMode="auto">
            <a:xfrm flipH="1">
              <a:off x="1314" y="2028"/>
              <a:ext cx="28" cy="7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" name="Line 51"/>
            <p:cNvSpPr>
              <a:spLocks noChangeShapeType="1"/>
            </p:cNvSpPr>
            <p:nvPr/>
          </p:nvSpPr>
          <p:spPr bwMode="auto">
            <a:xfrm>
              <a:off x="1190" y="2024"/>
              <a:ext cx="100" cy="8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" name="Line 52"/>
            <p:cNvSpPr>
              <a:spLocks noChangeShapeType="1"/>
            </p:cNvSpPr>
            <p:nvPr/>
          </p:nvSpPr>
          <p:spPr bwMode="auto">
            <a:xfrm>
              <a:off x="1494" y="1250"/>
              <a:ext cx="94" cy="17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" name="AutoShape 53"/>
            <p:cNvSpPr>
              <a:spLocks noChangeArrowheads="1"/>
            </p:cNvSpPr>
            <p:nvPr/>
          </p:nvSpPr>
          <p:spPr bwMode="auto">
            <a:xfrm flipV="1">
              <a:off x="1568" y="141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" name="AutoShape 54"/>
            <p:cNvSpPr>
              <a:spLocks noChangeArrowheads="1"/>
            </p:cNvSpPr>
            <p:nvPr/>
          </p:nvSpPr>
          <p:spPr bwMode="auto">
            <a:xfrm>
              <a:off x="1464" y="120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" name="Line 55"/>
            <p:cNvSpPr>
              <a:spLocks noChangeShapeType="1"/>
            </p:cNvSpPr>
            <p:nvPr/>
          </p:nvSpPr>
          <p:spPr bwMode="auto">
            <a:xfrm>
              <a:off x="1278" y="1140"/>
              <a:ext cx="182" cy="7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" name="Line 56"/>
            <p:cNvSpPr>
              <a:spLocks noChangeShapeType="1"/>
            </p:cNvSpPr>
            <p:nvPr/>
          </p:nvSpPr>
          <p:spPr bwMode="auto">
            <a:xfrm>
              <a:off x="1318" y="1498"/>
              <a:ext cx="40" cy="9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" name="AutoShape 57"/>
            <p:cNvSpPr>
              <a:spLocks noChangeArrowheads="1"/>
            </p:cNvSpPr>
            <p:nvPr/>
          </p:nvSpPr>
          <p:spPr bwMode="auto">
            <a:xfrm>
              <a:off x="1530" y="184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" name="Line 58"/>
            <p:cNvSpPr>
              <a:spLocks noChangeShapeType="1"/>
            </p:cNvSpPr>
            <p:nvPr/>
          </p:nvSpPr>
          <p:spPr bwMode="auto">
            <a:xfrm flipH="1">
              <a:off x="1558" y="1666"/>
              <a:ext cx="32" cy="17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" name="AutoShape 59"/>
            <p:cNvSpPr>
              <a:spLocks noChangeArrowheads="1"/>
            </p:cNvSpPr>
            <p:nvPr/>
          </p:nvSpPr>
          <p:spPr bwMode="auto">
            <a:xfrm>
              <a:off x="1442" y="195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" name="Line 60"/>
            <p:cNvSpPr>
              <a:spLocks noChangeShapeType="1"/>
            </p:cNvSpPr>
            <p:nvPr/>
          </p:nvSpPr>
          <p:spPr bwMode="auto">
            <a:xfrm flipV="1">
              <a:off x="1326" y="1998"/>
              <a:ext cx="128" cy="11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" name="Freeform 61"/>
            <p:cNvSpPr>
              <a:spLocks/>
            </p:cNvSpPr>
            <p:nvPr/>
          </p:nvSpPr>
          <p:spPr bwMode="auto">
            <a:xfrm>
              <a:off x="878" y="1476"/>
              <a:ext cx="126" cy="515"/>
            </a:xfrm>
            <a:custGeom>
              <a:avLst/>
              <a:gdLst/>
              <a:ahLst/>
              <a:cxnLst>
                <a:cxn ang="0">
                  <a:pos x="126" y="504"/>
                </a:cxn>
                <a:cxn ang="0">
                  <a:pos x="34" y="460"/>
                </a:cxn>
                <a:cxn ang="0">
                  <a:pos x="18" y="424"/>
                </a:cxn>
                <a:cxn ang="0">
                  <a:pos x="10" y="400"/>
                </a:cxn>
                <a:cxn ang="0">
                  <a:pos x="6" y="88"/>
                </a:cxn>
                <a:cxn ang="0">
                  <a:pos x="42" y="24"/>
                </a:cxn>
                <a:cxn ang="0">
                  <a:pos x="78" y="0"/>
                </a:cxn>
              </a:cxnLst>
              <a:rect l="0" t="0" r="r" b="b"/>
              <a:pathLst>
                <a:path w="126" h="515">
                  <a:moveTo>
                    <a:pt x="126" y="504"/>
                  </a:moveTo>
                  <a:cubicBezTo>
                    <a:pt x="93" y="515"/>
                    <a:pt x="48" y="493"/>
                    <a:pt x="34" y="460"/>
                  </a:cubicBezTo>
                  <a:cubicBezTo>
                    <a:pt x="30" y="451"/>
                    <a:pt x="22" y="434"/>
                    <a:pt x="18" y="424"/>
                  </a:cubicBezTo>
                  <a:cubicBezTo>
                    <a:pt x="15" y="416"/>
                    <a:pt x="10" y="400"/>
                    <a:pt x="10" y="400"/>
                  </a:cubicBezTo>
                  <a:cubicBezTo>
                    <a:pt x="0" y="295"/>
                    <a:pt x="0" y="195"/>
                    <a:pt x="6" y="88"/>
                  </a:cubicBezTo>
                  <a:cubicBezTo>
                    <a:pt x="7" y="69"/>
                    <a:pt x="24" y="30"/>
                    <a:pt x="42" y="24"/>
                  </a:cubicBezTo>
                  <a:cubicBezTo>
                    <a:pt x="54" y="6"/>
                    <a:pt x="65" y="13"/>
                    <a:pt x="78" y="0"/>
                  </a:cubicBezTo>
                </a:path>
              </a:pathLst>
            </a:custGeom>
            <a:noFill/>
            <a:ln w="12700" cap="sq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" name="Freeform 62"/>
            <p:cNvSpPr>
              <a:spLocks/>
            </p:cNvSpPr>
            <p:nvPr/>
          </p:nvSpPr>
          <p:spPr bwMode="auto">
            <a:xfrm>
              <a:off x="1572" y="1444"/>
              <a:ext cx="114" cy="42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76" y="360"/>
                </a:cxn>
                <a:cxn ang="0">
                  <a:pos x="108" y="68"/>
                </a:cxn>
                <a:cxn ang="0">
                  <a:pos x="40" y="0"/>
                </a:cxn>
              </a:cxnLst>
              <a:rect l="0" t="0" r="r" b="b"/>
              <a:pathLst>
                <a:path w="114" h="420">
                  <a:moveTo>
                    <a:pt x="0" y="420"/>
                  </a:moveTo>
                  <a:cubicBezTo>
                    <a:pt x="29" y="419"/>
                    <a:pt x="58" y="419"/>
                    <a:pt x="76" y="360"/>
                  </a:cubicBezTo>
                  <a:cubicBezTo>
                    <a:pt x="94" y="301"/>
                    <a:pt x="114" y="128"/>
                    <a:pt x="108" y="68"/>
                  </a:cubicBezTo>
                  <a:cubicBezTo>
                    <a:pt x="102" y="8"/>
                    <a:pt x="71" y="4"/>
                    <a:pt x="40" y="0"/>
                  </a:cubicBezTo>
                </a:path>
              </a:pathLst>
            </a:custGeom>
            <a:noFill/>
            <a:ln w="12700" cap="sq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55" name="Oval 63"/>
          <p:cNvSpPr>
            <a:spLocks noChangeArrowheads="1"/>
          </p:cNvSpPr>
          <p:nvPr/>
        </p:nvSpPr>
        <p:spPr bwMode="auto">
          <a:xfrm>
            <a:off x="3908425" y="4783138"/>
            <a:ext cx="2187575" cy="93345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4495800" y="5029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000">
                <a:latin typeface="Arial" pitchFamily="34" charset="0"/>
                <a:ea typeface="ＭＳ Ｐゴシック" pitchFamily="34" charset="-128"/>
              </a:rPr>
              <a:t>Testing</a:t>
            </a:r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6465888" y="5784850"/>
            <a:ext cx="846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</a:rPr>
              <a:t>error </a:t>
            </a:r>
          </a:p>
        </p:txBody>
      </p:sp>
      <p:sp>
        <p:nvSpPr>
          <p:cNvPr id="8258" name="Line 66"/>
          <p:cNvSpPr>
            <a:spLocks noChangeShapeType="1"/>
          </p:cNvSpPr>
          <p:nvPr/>
        </p:nvSpPr>
        <p:spPr bwMode="auto">
          <a:xfrm flipV="1">
            <a:off x="6113463" y="4735513"/>
            <a:ext cx="439737" cy="233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59" name="Line 67"/>
          <p:cNvSpPr>
            <a:spLocks noChangeShapeType="1"/>
          </p:cNvSpPr>
          <p:nvPr/>
        </p:nvSpPr>
        <p:spPr bwMode="auto">
          <a:xfrm>
            <a:off x="6056313" y="5713413"/>
            <a:ext cx="434975" cy="214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60" name="Rectangle 68"/>
          <p:cNvSpPr>
            <a:spLocks noChangeArrowheads="1"/>
          </p:cNvSpPr>
          <p:nvPr/>
        </p:nvSpPr>
        <p:spPr bwMode="auto">
          <a:xfrm>
            <a:off x="1752600" y="4495800"/>
            <a:ext cx="5715000" cy="1676400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VMListener Example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7630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OpCodePrinter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ListenerAdapter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String lastLoc = "";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executeInstruction(JVM vm)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Instruction instr = vm.getNextInstruction();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    if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(instr !=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String loc = instr.getFileLocation();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      if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(loc !=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&amp;&amp; ! loc.startsWith("java"))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        if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(! lastLoc.equals(loc))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System.</a:t>
            </a:r>
            <a:r>
              <a:rPr lang="en-US" sz="1600" i="1">
                <a:latin typeface="Courier New" pitchFamily="49" charset="0"/>
                <a:cs typeface="Courier New" pitchFamily="49" charset="0"/>
              </a:rPr>
              <a:t>out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.println(loc);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lastLoc = loc;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System.</a:t>
            </a:r>
            <a:r>
              <a:rPr lang="en-US" sz="1600" i="1">
                <a:latin typeface="Courier New" pitchFamily="49" charset="0"/>
                <a:cs typeface="Courier New" pitchFamily="49" charset="0"/>
              </a:rPr>
              <a:t>out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.println("   " + instr.getMnemonic().toUpperCase());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}}}}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JPF Extensions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Extensions found under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extensions/ </a:t>
            </a:r>
            <a:r>
              <a:rPr lang="en-US" sz="2800"/>
              <a:t>in the JPF distribution</a:t>
            </a:r>
            <a:endParaRPr lang="en-US" sz="2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2800">
                <a:cs typeface="Courier New" pitchFamily="49" charset="0"/>
              </a:rPr>
              <a:t>Developed independently of JPF core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JPF core code should never refer to extension code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vice versa ok (of course!)</a:t>
            </a:r>
          </a:p>
          <a:p>
            <a:pPr>
              <a:lnSpc>
                <a:spcPct val="80000"/>
              </a:lnSpc>
            </a:pPr>
            <a:r>
              <a:rPr lang="en-US" sz="2800"/>
              <a:t>Symbolic Execution (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extensions/symbc</a:t>
            </a:r>
            <a:r>
              <a:rPr lang="en-US" sz="2800"/>
              <a:t>)</a:t>
            </a:r>
          </a:p>
          <a:p>
            <a:pPr>
              <a:lnSpc>
                <a:spcPct val="80000"/>
              </a:lnSpc>
            </a:pPr>
            <a:r>
              <a:rPr lang="en-US" sz="2800"/>
              <a:t>UML StateCharts (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extensions/statechart</a:t>
            </a:r>
            <a:r>
              <a:rPr lang="en-US" sz="2800"/>
              <a:t>)</a:t>
            </a:r>
          </a:p>
          <a:p>
            <a:pPr>
              <a:lnSpc>
                <a:spcPct val="80000"/>
              </a:lnSpc>
            </a:pPr>
            <a:r>
              <a:rPr lang="en-US" sz="2800"/>
              <a:t>UI Model Checking (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extensions/ui</a:t>
            </a:r>
            <a:r>
              <a:rPr lang="en-US" sz="2800"/>
              <a:t>)</a:t>
            </a:r>
          </a:p>
          <a:p>
            <a:pPr>
              <a:lnSpc>
                <a:spcPct val="80000"/>
              </a:lnSpc>
            </a:pPr>
            <a:r>
              <a:rPr lang="en-US" sz="2800"/>
              <a:t>Compositional Verification (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extensions/cv</a:t>
            </a:r>
            <a:r>
              <a:rPr lang="en-US" sz="2800"/>
              <a:t>)</a:t>
            </a:r>
          </a:p>
          <a:p>
            <a:pPr>
              <a:lnSpc>
                <a:spcPct val="80000"/>
              </a:lnSpc>
            </a:pPr>
            <a:r>
              <a:rPr lang="en-US" sz="2800"/>
              <a:t>Numeric Properties (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extensions/numeric</a:t>
            </a:r>
            <a:r>
              <a:rPr lang="en-US" sz="28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Extension Example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Numerics Extension</a:t>
            </a:r>
          </a:p>
          <a:p>
            <a:pPr lvl="1">
              <a:lnSpc>
                <a:spcPct val="90000"/>
              </a:lnSpc>
            </a:pPr>
            <a:r>
              <a:rPr lang="en-US"/>
              <a:t>Finds “bad” numerical behavior</a:t>
            </a:r>
          </a:p>
          <a:p>
            <a:pPr lvl="2">
              <a:lnSpc>
                <a:spcPct val="90000"/>
              </a:lnSpc>
            </a:pPr>
            <a:r>
              <a:rPr lang="en-US"/>
              <a:t>integer and long overflow</a:t>
            </a:r>
          </a:p>
          <a:p>
            <a:pPr lvl="2">
              <a:lnSpc>
                <a:spcPct val="90000"/>
              </a:lnSpc>
            </a:pPr>
            <a:r>
              <a:rPr lang="en-US"/>
              <a:t>floating point compares (NaN, infinity)</a:t>
            </a:r>
          </a:p>
          <a:p>
            <a:pPr lvl="2">
              <a:lnSpc>
                <a:spcPct val="90000"/>
              </a:lnSpc>
            </a:pPr>
            <a:r>
              <a:rPr lang="en-US"/>
              <a:t>floating point inexact propagation (NaN, infinity)</a:t>
            </a:r>
          </a:p>
          <a:p>
            <a:pPr lvl="2">
              <a:lnSpc>
                <a:spcPct val="90000"/>
              </a:lnSpc>
            </a:pPr>
            <a:r>
              <a:rPr lang="en-US"/>
              <a:t>floating point cancellation (lost precision)</a:t>
            </a:r>
          </a:p>
          <a:p>
            <a:pPr lvl="1">
              <a:lnSpc>
                <a:spcPct val="90000"/>
              </a:lnSpc>
            </a:pPr>
            <a:r>
              <a:rPr lang="en-US"/>
              <a:t>How?</a:t>
            </a:r>
          </a:p>
          <a:p>
            <a:pPr lvl="2">
              <a:lnSpc>
                <a:spcPct val="90000"/>
              </a:lnSpc>
            </a:pPr>
            <a:r>
              <a:rPr lang="en-US"/>
              <a:t>Write new bytecode implementations </a:t>
            </a:r>
          </a:p>
          <a:p>
            <a:pPr lvl="2">
              <a:lnSpc>
                <a:spcPct val="90000"/>
              </a:lnSpc>
            </a:pPr>
            <a:r>
              <a:rPr lang="en-US"/>
              <a:t>Write bytecode factory</a:t>
            </a:r>
          </a:p>
          <a:p>
            <a:pPr lvl="2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79400"/>
            <a:ext cx="5105400" cy="685800"/>
          </a:xfrm>
        </p:spPr>
        <p:txBody>
          <a:bodyPr/>
          <a:lstStyle/>
          <a:p>
            <a:r>
              <a:rPr lang="en-US" sz="4000"/>
              <a:t>Numerics Extension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Write InstructionFactory: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Tells JPF which bytecodes are being overridden and which classes to use for them</a:t>
            </a:r>
          </a:p>
          <a:p>
            <a:pPr>
              <a:lnSpc>
                <a:spcPct val="80000"/>
              </a:lnSpc>
            </a:pPr>
            <a:r>
              <a:rPr lang="en-US" sz="2800"/>
              <a:t>Override numeric bytecodes: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Floating point comparisons: DCMPG, DCMPL, FCMPG, FCMPL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Floating point arithmetic: DADD, DSUB, DMUL, DDIV, FADD, FSUB, FMUL, FDIV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Int/long arithmetic: IADD, ISUB, IMUL, IDIV, IINC, LADD, LSUB, LMUL, LDIV</a:t>
            </a:r>
          </a:p>
          <a:p>
            <a:pPr>
              <a:lnSpc>
                <a:spcPct val="80000"/>
              </a:lnSpc>
            </a:pPr>
            <a:r>
              <a:rPr lang="en-US" sz="2800"/>
              <a:t>Set config 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79400"/>
            <a:ext cx="5105400" cy="685800"/>
          </a:xfrm>
        </p:spPr>
        <p:txBody>
          <a:bodyPr/>
          <a:lstStyle/>
          <a:p>
            <a:r>
              <a:rPr lang="en-US" sz="4000"/>
              <a:t>Numerics Extension</a:t>
            </a:r>
            <a:br>
              <a:rPr lang="en-US" sz="4000"/>
            </a:br>
            <a:r>
              <a:rPr lang="en-US" sz="4000"/>
              <a:t>(InstructionFactory)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1662113"/>
            <a:ext cx="8720138" cy="49545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public class NumericInstructionFactory extends GenericInstructionFactory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// which bytecodes do we replace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static final String[] BC_NAMES =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"DCMPG", "DCMPL",  "DADD", "DSUB", "DMUL", "DDIV",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"FCMPG", "FCMPL",  "FADD", "FSUB", "FMUL", "FDIV",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"IADD", "ISUB", "IMUL", "IDIV",  "IINC",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"LADD", "LSUB", "LMUL", "LDIV"};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// where do they reside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protected static final String BC_PREFIX = "gov.nasa.jpf.numeric.bytecode.";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// what classes should use them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protected static final String[] DEFAULT_EXCLUDES = { "java.*", "javax.*" };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public  NumericInstructionFactory (Config conf){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super(BC_PREFIX, BC_NAMES, null, DEFAULT_EXCLUDES);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NumericUtils.init(conf);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}}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79400"/>
            <a:ext cx="5105400" cy="685800"/>
          </a:xfrm>
        </p:spPr>
        <p:txBody>
          <a:bodyPr/>
          <a:lstStyle/>
          <a:p>
            <a:r>
              <a:rPr lang="en-US" sz="4000"/>
              <a:t>Numerics Extension</a:t>
            </a:r>
            <a:br>
              <a:rPr lang="en-US" sz="4000"/>
            </a:br>
            <a:r>
              <a:rPr lang="en-US" sz="4000"/>
              <a:t>(Original IMUL)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1662113"/>
            <a:ext cx="8720138" cy="49545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IMUL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Instruction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setPeer (org.apache.bcel.generic.Instruction i,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           ConstantPool cp)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Instruction execute (SystemState ss, KernelState ks,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                  ThreadInfo th)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v1 = th.pop();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v2 = th.pop();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th.push(v1 * v2,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getNext(th);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getByteCode 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 0x68;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79400"/>
            <a:ext cx="5105400" cy="685800"/>
          </a:xfrm>
        </p:spPr>
        <p:txBody>
          <a:bodyPr/>
          <a:lstStyle/>
          <a:p>
            <a:r>
              <a:rPr lang="en-US" sz="4000"/>
              <a:t>Numerics Extension</a:t>
            </a:r>
            <a:br>
              <a:rPr lang="en-US" sz="4000"/>
            </a:br>
            <a:r>
              <a:rPr lang="en-US" sz="4000"/>
              <a:t>(Overridden IMUL)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863" y="1662113"/>
            <a:ext cx="8720137" cy="49545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IMUL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gov.nasa.jpf.jvm.bytecode.IMUL {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@Override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Instruction execute (SystemState ss, KernelState ks, ThreadInfo th)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v1 = th.pop();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v2 = th.pop();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// check for overflow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((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)v1 * (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)v2 != v1 * v2){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th.createAndThrowException("java.lang.ArithmeticException",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                 "integer overflow: " + v2 + "*" +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                 v1 + "=" + v1*v2);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th.push(v1 * v2,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getNext(th);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5105400" cy="685800"/>
          </a:xfrm>
        </p:spPr>
        <p:txBody>
          <a:bodyPr/>
          <a:lstStyle/>
          <a:p>
            <a:r>
              <a:rPr lang="en-US" sz="4000"/>
              <a:t>Numerics Extension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048000"/>
            <a:ext cx="8458200" cy="3048000"/>
          </a:xfrm>
        </p:spPr>
        <p:txBody>
          <a:bodyPr/>
          <a:lstStyle/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DEMO</a:t>
            </a:r>
          </a:p>
          <a:p>
            <a:pPr lvl="1" algn="ctr">
              <a:buFontTx/>
              <a:buNone/>
            </a:pPr>
            <a:r>
              <a:rPr lang="en-US" sz="4800">
                <a:cs typeface="Courier New" pitchFamily="49" charset="0"/>
              </a:rPr>
              <a:t>NumericsExample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76388" y="279400"/>
            <a:ext cx="5967412" cy="685800"/>
          </a:xfrm>
        </p:spPr>
        <p:txBody>
          <a:bodyPr/>
          <a:lstStyle/>
          <a:p>
            <a:r>
              <a:rPr lang="en-US" sz="4000"/>
              <a:t>Numerics Extension</a:t>
            </a:r>
            <a:br>
              <a:rPr lang="en-US" sz="4000"/>
            </a:br>
            <a:r>
              <a:rPr lang="en-US" sz="4000"/>
              <a:t>(Config Options/Running)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5" y="1662113"/>
            <a:ext cx="8874125" cy="49545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>
                <a:cs typeface="Courier New" pitchFamily="49" charset="0"/>
              </a:rPr>
              <a:t>Recall: 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Courier New" pitchFamily="49" charset="0"/>
              </a:rPr>
              <a:t>Main class: gov.nasa.jpf.JPF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Courier New" pitchFamily="49" charset="0"/>
              </a:rPr>
              <a:t>Classpath: include your JPF project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>
              <a:cs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cs typeface="Courier New" pitchFamily="49" charset="0"/>
              </a:rPr>
              <a:t>Config Program Arguments: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+jpf.basedir=..\javapathfinder-trunk-workshop-08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+vm.classpath=.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+vm.storage.class=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+jpf.report.console.finished=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+vm.insn_factory.class=gov.nasa.jpf.numeric.NumericInstructionFactory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NumericsExample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6388" y="279400"/>
            <a:ext cx="5967412" cy="685800"/>
          </a:xfrm>
        </p:spPr>
        <p:txBody>
          <a:bodyPr/>
          <a:lstStyle/>
          <a:p>
            <a:r>
              <a:rPr lang="en-US" sz="4000"/>
              <a:t>Numerics Extension</a:t>
            </a:r>
            <a:br>
              <a:rPr lang="en-US" sz="4000"/>
            </a:br>
            <a:r>
              <a:rPr lang="en-US" sz="4000"/>
              <a:t>(Output)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5" y="1662113"/>
            <a:ext cx="8874125" cy="49545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====================================================== error #1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gov.nasa.jpf.jvm.NoUncaughtExceptionsProperty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u="sng">
                <a:latin typeface="Courier New" pitchFamily="49" charset="0"/>
                <a:cs typeface="Courier New" pitchFamily="49" charset="0"/>
              </a:rPr>
              <a:t>java.lang.ArithmeticException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: integer overflow: 43046721*43046721=-501334399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at NumericsExample.main(</a:t>
            </a:r>
            <a:r>
              <a:rPr lang="en-US" sz="1400" u="sng">
                <a:latin typeface="Courier New" pitchFamily="49" charset="0"/>
                <a:cs typeface="Courier New" pitchFamily="49" charset="0"/>
              </a:rPr>
              <a:t>NumericsExample.java:6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====================================================== trace #1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------------------------------------------------------ transition #0 thread: 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gov.nasa.jpf.jvm.choice.ThreadChoiceFromSet {&gt;main}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[1864 insn w/o sources]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NumericsExample.java:4         : int i = 3;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NumericsExample.java:5         : for (int j=0; j&lt;10; j++)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NumericsExample.java:6         : i = i * i;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... etc...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NumericsExample.java:6         : i = i * i;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NumericsExample.java:5         : for (int j=0; j&lt;10; j++)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NumericsExample.java:6         : i = i * i;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====================================================== snapshot #1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457200"/>
            <a:ext cx="6096000" cy="685800"/>
          </a:xfrm>
        </p:spPr>
        <p:txBody>
          <a:bodyPr/>
          <a:lstStyle/>
          <a:p>
            <a:r>
              <a:rPr lang="en-US" sz="4000"/>
              <a:t>Model Checking vs Testing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8153400" cy="2057400"/>
          </a:xfrm>
        </p:spPr>
        <p:txBody>
          <a:bodyPr/>
          <a:lstStyle/>
          <a:p>
            <a:r>
              <a:rPr lang="en-US" sz="2800"/>
              <a:t>A model checker can explore every execution path</a:t>
            </a:r>
          </a:p>
          <a:p>
            <a:pPr lvl="1"/>
            <a:r>
              <a:rPr lang="en-US" sz="2400"/>
              <a:t>Including scheduler decisions for concurrent models</a:t>
            </a:r>
          </a:p>
          <a:p>
            <a:r>
              <a:rPr lang="en-US" sz="2800"/>
              <a:t>A model checker can identify both errors and the execution paths leading to those errors</a:t>
            </a:r>
          </a:p>
        </p:txBody>
      </p:sp>
      <p:sp>
        <p:nvSpPr>
          <p:cNvPr id="9285" name="Text Box 69"/>
          <p:cNvSpPr txBox="1">
            <a:spLocks noChangeArrowheads="1"/>
          </p:cNvSpPr>
          <p:nvPr/>
        </p:nvSpPr>
        <p:spPr bwMode="auto">
          <a:xfrm>
            <a:off x="6705600" y="4391025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solidFill>
                  <a:srgbClr val="33CC33"/>
                </a:solidFill>
                <a:latin typeface="Arial" pitchFamily="34" charset="0"/>
                <a:ea typeface="ＭＳ Ｐゴシック" pitchFamily="34" charset="-128"/>
              </a:rPr>
              <a:t>OK</a:t>
            </a:r>
          </a:p>
        </p:txBody>
      </p:sp>
      <p:sp>
        <p:nvSpPr>
          <p:cNvPr id="9286" name="Line 70"/>
          <p:cNvSpPr>
            <a:spLocks noChangeShapeType="1"/>
          </p:cNvSpPr>
          <p:nvPr/>
        </p:nvSpPr>
        <p:spPr bwMode="auto">
          <a:xfrm>
            <a:off x="3740150" y="4424363"/>
            <a:ext cx="431800" cy="222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7" name="Line 71"/>
          <p:cNvSpPr>
            <a:spLocks noChangeShapeType="1"/>
          </p:cNvSpPr>
          <p:nvPr/>
        </p:nvSpPr>
        <p:spPr bwMode="auto">
          <a:xfrm flipV="1">
            <a:off x="3903663" y="5548313"/>
            <a:ext cx="438150" cy="23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1981200" y="419100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Arial" pitchFamily="34" charset="0"/>
                <a:ea typeface="ＭＳ Ｐゴシック" pitchFamily="34" charset="-128"/>
              </a:rPr>
              <a:t>Code</a:t>
            </a:r>
          </a:p>
        </p:txBody>
      </p:sp>
      <p:grpSp>
        <p:nvGrpSpPr>
          <p:cNvPr id="9289" name="Group 73"/>
          <p:cNvGrpSpPr>
            <a:grpSpLocks/>
          </p:cNvGrpSpPr>
          <p:nvPr/>
        </p:nvGrpSpPr>
        <p:grpSpPr bwMode="auto">
          <a:xfrm>
            <a:off x="2687638" y="3962400"/>
            <a:ext cx="965200" cy="1430338"/>
            <a:chOff x="878" y="1112"/>
            <a:chExt cx="808" cy="1032"/>
          </a:xfrm>
        </p:grpSpPr>
        <p:sp>
          <p:nvSpPr>
            <p:cNvPr id="9290" name="AutoShape 74"/>
            <p:cNvSpPr>
              <a:spLocks noChangeArrowheads="1"/>
            </p:cNvSpPr>
            <p:nvPr/>
          </p:nvSpPr>
          <p:spPr bwMode="auto">
            <a:xfrm>
              <a:off x="1224" y="1112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1" name="AutoShape 75"/>
            <p:cNvSpPr>
              <a:spLocks noChangeArrowheads="1"/>
            </p:cNvSpPr>
            <p:nvPr/>
          </p:nvSpPr>
          <p:spPr bwMode="auto">
            <a:xfrm>
              <a:off x="1006" y="1200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2" name="AutoShape 76"/>
            <p:cNvSpPr>
              <a:spLocks noChangeArrowheads="1"/>
            </p:cNvSpPr>
            <p:nvPr/>
          </p:nvSpPr>
          <p:spPr bwMode="auto">
            <a:xfrm>
              <a:off x="1274" y="1300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3" name="AutoShape 77"/>
            <p:cNvSpPr>
              <a:spLocks noChangeArrowheads="1"/>
            </p:cNvSpPr>
            <p:nvPr/>
          </p:nvSpPr>
          <p:spPr bwMode="auto">
            <a:xfrm>
              <a:off x="962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4" name="AutoShape 78"/>
            <p:cNvSpPr>
              <a:spLocks noChangeArrowheads="1"/>
            </p:cNvSpPr>
            <p:nvPr/>
          </p:nvSpPr>
          <p:spPr bwMode="auto">
            <a:xfrm>
              <a:off x="1134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5" name="AutoShape 79"/>
            <p:cNvSpPr>
              <a:spLocks noChangeArrowheads="1"/>
            </p:cNvSpPr>
            <p:nvPr/>
          </p:nvSpPr>
          <p:spPr bwMode="auto">
            <a:xfrm>
              <a:off x="1298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6" name="AutoShape 80"/>
            <p:cNvSpPr>
              <a:spLocks noChangeArrowheads="1"/>
            </p:cNvSpPr>
            <p:nvPr/>
          </p:nvSpPr>
          <p:spPr bwMode="auto">
            <a:xfrm>
              <a:off x="1420" y="14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7" name="AutoShape 81"/>
            <p:cNvSpPr>
              <a:spLocks noChangeArrowheads="1"/>
            </p:cNvSpPr>
            <p:nvPr/>
          </p:nvSpPr>
          <p:spPr bwMode="auto">
            <a:xfrm>
              <a:off x="1058" y="158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8" name="AutoShape 82"/>
            <p:cNvSpPr>
              <a:spLocks noChangeArrowheads="1"/>
            </p:cNvSpPr>
            <p:nvPr/>
          </p:nvSpPr>
          <p:spPr bwMode="auto">
            <a:xfrm>
              <a:off x="1346" y="158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9" name="AutoShape 83"/>
            <p:cNvSpPr>
              <a:spLocks noChangeArrowheads="1"/>
            </p:cNvSpPr>
            <p:nvPr/>
          </p:nvSpPr>
          <p:spPr bwMode="auto">
            <a:xfrm>
              <a:off x="1182" y="158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0" name="AutoShape 84"/>
            <p:cNvSpPr>
              <a:spLocks noChangeArrowheads="1"/>
            </p:cNvSpPr>
            <p:nvPr/>
          </p:nvSpPr>
          <p:spPr bwMode="auto">
            <a:xfrm>
              <a:off x="1298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1" name="AutoShape 85"/>
            <p:cNvSpPr>
              <a:spLocks noChangeArrowheads="1"/>
            </p:cNvSpPr>
            <p:nvPr/>
          </p:nvSpPr>
          <p:spPr bwMode="auto">
            <a:xfrm>
              <a:off x="1106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2" name="AutoShape 86"/>
            <p:cNvSpPr>
              <a:spLocks noChangeArrowheads="1"/>
            </p:cNvSpPr>
            <p:nvPr/>
          </p:nvSpPr>
          <p:spPr bwMode="auto">
            <a:xfrm>
              <a:off x="1182" y="18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3" name="AutoShape 87"/>
            <p:cNvSpPr>
              <a:spLocks noChangeArrowheads="1"/>
            </p:cNvSpPr>
            <p:nvPr/>
          </p:nvSpPr>
          <p:spPr bwMode="auto">
            <a:xfrm>
              <a:off x="936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4" name="AutoShape 88"/>
            <p:cNvSpPr>
              <a:spLocks noChangeArrowheads="1"/>
            </p:cNvSpPr>
            <p:nvPr/>
          </p:nvSpPr>
          <p:spPr bwMode="auto">
            <a:xfrm>
              <a:off x="1420" y="172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5" name="Line 89"/>
            <p:cNvSpPr>
              <a:spLocks noChangeShapeType="1"/>
            </p:cNvSpPr>
            <p:nvPr/>
          </p:nvSpPr>
          <p:spPr bwMode="auto">
            <a:xfrm flipH="1">
              <a:off x="978" y="1252"/>
              <a:ext cx="32" cy="204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6" name="Line 90"/>
            <p:cNvSpPr>
              <a:spLocks noChangeShapeType="1"/>
            </p:cNvSpPr>
            <p:nvPr/>
          </p:nvSpPr>
          <p:spPr bwMode="auto">
            <a:xfrm>
              <a:off x="1010" y="1496"/>
              <a:ext cx="48" cy="92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7" name="Line 91"/>
            <p:cNvSpPr>
              <a:spLocks noChangeShapeType="1"/>
            </p:cNvSpPr>
            <p:nvPr/>
          </p:nvSpPr>
          <p:spPr bwMode="auto">
            <a:xfrm flipH="1">
              <a:off x="962" y="1496"/>
              <a:ext cx="22" cy="22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8" name="Line 92"/>
            <p:cNvSpPr>
              <a:spLocks noChangeShapeType="1"/>
            </p:cNvSpPr>
            <p:nvPr/>
          </p:nvSpPr>
          <p:spPr bwMode="auto">
            <a:xfrm>
              <a:off x="1134" y="1772"/>
              <a:ext cx="48" cy="7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9" name="Line 93"/>
            <p:cNvSpPr>
              <a:spLocks noChangeShapeType="1"/>
            </p:cNvSpPr>
            <p:nvPr/>
          </p:nvSpPr>
          <p:spPr bwMode="auto">
            <a:xfrm>
              <a:off x="1042" y="1252"/>
              <a:ext cx="112" cy="19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0" name="Line 94"/>
            <p:cNvSpPr>
              <a:spLocks noChangeShapeType="1"/>
            </p:cNvSpPr>
            <p:nvPr/>
          </p:nvSpPr>
          <p:spPr bwMode="auto">
            <a:xfrm>
              <a:off x="1166" y="1500"/>
              <a:ext cx="32" cy="8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1" name="Line 95"/>
            <p:cNvSpPr>
              <a:spLocks noChangeShapeType="1"/>
            </p:cNvSpPr>
            <p:nvPr/>
          </p:nvSpPr>
          <p:spPr bwMode="auto">
            <a:xfrm>
              <a:off x="1088" y="1642"/>
              <a:ext cx="30" cy="7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2" name="Line 96"/>
            <p:cNvSpPr>
              <a:spLocks noChangeShapeType="1"/>
            </p:cNvSpPr>
            <p:nvPr/>
          </p:nvSpPr>
          <p:spPr bwMode="auto">
            <a:xfrm>
              <a:off x="1208" y="1642"/>
              <a:ext cx="0" cy="19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3" name="Line 97"/>
            <p:cNvSpPr>
              <a:spLocks noChangeShapeType="1"/>
            </p:cNvSpPr>
            <p:nvPr/>
          </p:nvSpPr>
          <p:spPr bwMode="auto">
            <a:xfrm>
              <a:off x="1590" y="1470"/>
              <a:ext cx="8" cy="152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4" name="Line 98"/>
            <p:cNvSpPr>
              <a:spLocks noChangeShapeType="1"/>
            </p:cNvSpPr>
            <p:nvPr/>
          </p:nvSpPr>
          <p:spPr bwMode="auto">
            <a:xfrm>
              <a:off x="1296" y="1352"/>
              <a:ext cx="30" cy="9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5" name="Line 99"/>
            <p:cNvSpPr>
              <a:spLocks noChangeShapeType="1"/>
            </p:cNvSpPr>
            <p:nvPr/>
          </p:nvSpPr>
          <p:spPr bwMode="auto">
            <a:xfrm>
              <a:off x="1324" y="1338"/>
              <a:ext cx="110" cy="11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6" name="Line 100"/>
            <p:cNvSpPr>
              <a:spLocks noChangeShapeType="1"/>
            </p:cNvSpPr>
            <p:nvPr/>
          </p:nvSpPr>
          <p:spPr bwMode="auto">
            <a:xfrm flipH="1">
              <a:off x="1380" y="1500"/>
              <a:ext cx="50" cy="8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7" name="Line 101"/>
            <p:cNvSpPr>
              <a:spLocks noChangeShapeType="1"/>
            </p:cNvSpPr>
            <p:nvPr/>
          </p:nvSpPr>
          <p:spPr bwMode="auto">
            <a:xfrm>
              <a:off x="1376" y="1644"/>
              <a:ext cx="58" cy="84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8" name="Line 102"/>
            <p:cNvSpPr>
              <a:spLocks noChangeShapeType="1"/>
            </p:cNvSpPr>
            <p:nvPr/>
          </p:nvSpPr>
          <p:spPr bwMode="auto">
            <a:xfrm flipH="1">
              <a:off x="1328" y="1642"/>
              <a:ext cx="30" cy="7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9" name="Line 103"/>
            <p:cNvSpPr>
              <a:spLocks noChangeShapeType="1"/>
            </p:cNvSpPr>
            <p:nvPr/>
          </p:nvSpPr>
          <p:spPr bwMode="auto">
            <a:xfrm flipH="1">
              <a:off x="1226" y="1774"/>
              <a:ext cx="82" cy="7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0" name="Line 104"/>
            <p:cNvSpPr>
              <a:spLocks noChangeShapeType="1"/>
            </p:cNvSpPr>
            <p:nvPr/>
          </p:nvSpPr>
          <p:spPr bwMode="auto">
            <a:xfrm flipH="1">
              <a:off x="1048" y="1162"/>
              <a:ext cx="180" cy="5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" name="Line 105"/>
            <p:cNvSpPr>
              <a:spLocks noChangeShapeType="1"/>
            </p:cNvSpPr>
            <p:nvPr/>
          </p:nvSpPr>
          <p:spPr bwMode="auto">
            <a:xfrm>
              <a:off x="1268" y="1160"/>
              <a:ext cx="28" cy="134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2" name="AutoShape 106"/>
            <p:cNvSpPr>
              <a:spLocks noChangeArrowheads="1"/>
            </p:cNvSpPr>
            <p:nvPr/>
          </p:nvSpPr>
          <p:spPr bwMode="auto">
            <a:xfrm>
              <a:off x="1006" y="194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3" name="AutoShape 107"/>
            <p:cNvSpPr>
              <a:spLocks noChangeArrowheads="1"/>
            </p:cNvSpPr>
            <p:nvPr/>
          </p:nvSpPr>
          <p:spPr bwMode="auto">
            <a:xfrm>
              <a:off x="1338" y="197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4" name="AutoShape 108"/>
            <p:cNvSpPr>
              <a:spLocks noChangeArrowheads="1"/>
            </p:cNvSpPr>
            <p:nvPr/>
          </p:nvSpPr>
          <p:spPr bwMode="auto">
            <a:xfrm>
              <a:off x="1276" y="209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5" name="AutoShape 109"/>
            <p:cNvSpPr>
              <a:spLocks noChangeArrowheads="1"/>
            </p:cNvSpPr>
            <p:nvPr/>
          </p:nvSpPr>
          <p:spPr bwMode="auto">
            <a:xfrm>
              <a:off x="1166" y="1972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6" name="AutoShape 110"/>
            <p:cNvSpPr>
              <a:spLocks noChangeArrowheads="1"/>
            </p:cNvSpPr>
            <p:nvPr/>
          </p:nvSpPr>
          <p:spPr bwMode="auto">
            <a:xfrm>
              <a:off x="1572" y="161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7" name="Line 111"/>
            <p:cNvSpPr>
              <a:spLocks noChangeShapeType="1"/>
            </p:cNvSpPr>
            <p:nvPr/>
          </p:nvSpPr>
          <p:spPr bwMode="auto">
            <a:xfrm>
              <a:off x="964" y="1774"/>
              <a:ext cx="50" cy="174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8" name="Line 112"/>
            <p:cNvSpPr>
              <a:spLocks noChangeShapeType="1"/>
            </p:cNvSpPr>
            <p:nvPr/>
          </p:nvSpPr>
          <p:spPr bwMode="auto">
            <a:xfrm flipH="1">
              <a:off x="1484" y="1892"/>
              <a:ext cx="54" cy="64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9" name="Line 113"/>
            <p:cNvSpPr>
              <a:spLocks noChangeShapeType="1"/>
            </p:cNvSpPr>
            <p:nvPr/>
          </p:nvSpPr>
          <p:spPr bwMode="auto">
            <a:xfrm>
              <a:off x="1046" y="2000"/>
              <a:ext cx="220" cy="11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0" name="Line 114"/>
            <p:cNvSpPr>
              <a:spLocks noChangeShapeType="1"/>
            </p:cNvSpPr>
            <p:nvPr/>
          </p:nvSpPr>
          <p:spPr bwMode="auto">
            <a:xfrm flipH="1">
              <a:off x="1196" y="1898"/>
              <a:ext cx="6" cy="7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1" name="Line 115"/>
            <p:cNvSpPr>
              <a:spLocks noChangeShapeType="1"/>
            </p:cNvSpPr>
            <p:nvPr/>
          </p:nvSpPr>
          <p:spPr bwMode="auto">
            <a:xfrm flipH="1">
              <a:off x="1366" y="1782"/>
              <a:ext cx="78" cy="19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2" name="Line 116"/>
            <p:cNvSpPr>
              <a:spLocks noChangeShapeType="1"/>
            </p:cNvSpPr>
            <p:nvPr/>
          </p:nvSpPr>
          <p:spPr bwMode="auto">
            <a:xfrm flipH="1">
              <a:off x="1314" y="2028"/>
              <a:ext cx="28" cy="7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3" name="Line 117"/>
            <p:cNvSpPr>
              <a:spLocks noChangeShapeType="1"/>
            </p:cNvSpPr>
            <p:nvPr/>
          </p:nvSpPr>
          <p:spPr bwMode="auto">
            <a:xfrm>
              <a:off x="1190" y="2024"/>
              <a:ext cx="100" cy="8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4" name="Line 118"/>
            <p:cNvSpPr>
              <a:spLocks noChangeShapeType="1"/>
            </p:cNvSpPr>
            <p:nvPr/>
          </p:nvSpPr>
          <p:spPr bwMode="auto">
            <a:xfrm>
              <a:off x="1494" y="1250"/>
              <a:ext cx="94" cy="172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5" name="AutoShape 119"/>
            <p:cNvSpPr>
              <a:spLocks noChangeArrowheads="1"/>
            </p:cNvSpPr>
            <p:nvPr/>
          </p:nvSpPr>
          <p:spPr bwMode="auto">
            <a:xfrm flipV="1">
              <a:off x="1568" y="141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6" name="AutoShape 120"/>
            <p:cNvSpPr>
              <a:spLocks noChangeArrowheads="1"/>
            </p:cNvSpPr>
            <p:nvPr/>
          </p:nvSpPr>
          <p:spPr bwMode="auto">
            <a:xfrm>
              <a:off x="1464" y="1208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7" name="Line 121"/>
            <p:cNvSpPr>
              <a:spLocks noChangeShapeType="1"/>
            </p:cNvSpPr>
            <p:nvPr/>
          </p:nvSpPr>
          <p:spPr bwMode="auto">
            <a:xfrm>
              <a:off x="1278" y="1140"/>
              <a:ext cx="182" cy="7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8" name="Line 122"/>
            <p:cNvSpPr>
              <a:spLocks noChangeShapeType="1"/>
            </p:cNvSpPr>
            <p:nvPr/>
          </p:nvSpPr>
          <p:spPr bwMode="auto">
            <a:xfrm>
              <a:off x="1318" y="1498"/>
              <a:ext cx="40" cy="96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39" name="AutoShape 123"/>
            <p:cNvSpPr>
              <a:spLocks noChangeArrowheads="1"/>
            </p:cNvSpPr>
            <p:nvPr/>
          </p:nvSpPr>
          <p:spPr bwMode="auto">
            <a:xfrm>
              <a:off x="1530" y="1844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40" name="Line 124"/>
            <p:cNvSpPr>
              <a:spLocks noChangeShapeType="1"/>
            </p:cNvSpPr>
            <p:nvPr/>
          </p:nvSpPr>
          <p:spPr bwMode="auto">
            <a:xfrm flipH="1">
              <a:off x="1558" y="1666"/>
              <a:ext cx="32" cy="172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41" name="AutoShape 125"/>
            <p:cNvSpPr>
              <a:spLocks noChangeArrowheads="1"/>
            </p:cNvSpPr>
            <p:nvPr/>
          </p:nvSpPr>
          <p:spPr bwMode="auto">
            <a:xfrm>
              <a:off x="1442" y="1956"/>
              <a:ext cx="48" cy="48"/>
            </a:xfrm>
            <a:prstGeom prst="flowChartConnector">
              <a:avLst/>
            </a:prstGeom>
            <a:solidFill>
              <a:srgbClr val="969696">
                <a:alpha val="50000"/>
              </a:srgbClr>
            </a:solidFill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42" name="Line 126"/>
            <p:cNvSpPr>
              <a:spLocks noChangeShapeType="1"/>
            </p:cNvSpPr>
            <p:nvPr/>
          </p:nvSpPr>
          <p:spPr bwMode="auto">
            <a:xfrm flipV="1">
              <a:off x="1326" y="1998"/>
              <a:ext cx="128" cy="118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43" name="Freeform 127"/>
            <p:cNvSpPr>
              <a:spLocks/>
            </p:cNvSpPr>
            <p:nvPr/>
          </p:nvSpPr>
          <p:spPr bwMode="auto">
            <a:xfrm>
              <a:off x="878" y="1476"/>
              <a:ext cx="126" cy="515"/>
            </a:xfrm>
            <a:custGeom>
              <a:avLst/>
              <a:gdLst/>
              <a:ahLst/>
              <a:cxnLst>
                <a:cxn ang="0">
                  <a:pos x="126" y="504"/>
                </a:cxn>
                <a:cxn ang="0">
                  <a:pos x="34" y="460"/>
                </a:cxn>
                <a:cxn ang="0">
                  <a:pos x="18" y="424"/>
                </a:cxn>
                <a:cxn ang="0">
                  <a:pos x="10" y="400"/>
                </a:cxn>
                <a:cxn ang="0">
                  <a:pos x="6" y="88"/>
                </a:cxn>
                <a:cxn ang="0">
                  <a:pos x="42" y="24"/>
                </a:cxn>
                <a:cxn ang="0">
                  <a:pos x="78" y="0"/>
                </a:cxn>
              </a:cxnLst>
              <a:rect l="0" t="0" r="r" b="b"/>
              <a:pathLst>
                <a:path w="126" h="515">
                  <a:moveTo>
                    <a:pt x="126" y="504"/>
                  </a:moveTo>
                  <a:cubicBezTo>
                    <a:pt x="93" y="515"/>
                    <a:pt x="48" y="493"/>
                    <a:pt x="34" y="460"/>
                  </a:cubicBezTo>
                  <a:cubicBezTo>
                    <a:pt x="30" y="451"/>
                    <a:pt x="22" y="434"/>
                    <a:pt x="18" y="424"/>
                  </a:cubicBezTo>
                  <a:cubicBezTo>
                    <a:pt x="15" y="416"/>
                    <a:pt x="10" y="400"/>
                    <a:pt x="10" y="400"/>
                  </a:cubicBezTo>
                  <a:cubicBezTo>
                    <a:pt x="0" y="295"/>
                    <a:pt x="0" y="195"/>
                    <a:pt x="6" y="88"/>
                  </a:cubicBezTo>
                  <a:cubicBezTo>
                    <a:pt x="7" y="69"/>
                    <a:pt x="24" y="30"/>
                    <a:pt x="42" y="24"/>
                  </a:cubicBezTo>
                  <a:cubicBezTo>
                    <a:pt x="54" y="6"/>
                    <a:pt x="65" y="13"/>
                    <a:pt x="78" y="0"/>
                  </a:cubicBezTo>
                </a:path>
              </a:pathLst>
            </a:custGeom>
            <a:noFill/>
            <a:ln w="38100" cap="sq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44" name="Freeform 128"/>
            <p:cNvSpPr>
              <a:spLocks/>
            </p:cNvSpPr>
            <p:nvPr/>
          </p:nvSpPr>
          <p:spPr bwMode="auto">
            <a:xfrm>
              <a:off x="1572" y="1444"/>
              <a:ext cx="114" cy="42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76" y="360"/>
                </a:cxn>
                <a:cxn ang="0">
                  <a:pos x="108" y="68"/>
                </a:cxn>
                <a:cxn ang="0">
                  <a:pos x="40" y="0"/>
                </a:cxn>
              </a:cxnLst>
              <a:rect l="0" t="0" r="r" b="b"/>
              <a:pathLst>
                <a:path w="114" h="420">
                  <a:moveTo>
                    <a:pt x="0" y="420"/>
                  </a:moveTo>
                  <a:cubicBezTo>
                    <a:pt x="29" y="419"/>
                    <a:pt x="58" y="419"/>
                    <a:pt x="76" y="360"/>
                  </a:cubicBezTo>
                  <a:cubicBezTo>
                    <a:pt x="94" y="301"/>
                    <a:pt x="114" y="128"/>
                    <a:pt x="108" y="68"/>
                  </a:cubicBezTo>
                  <a:cubicBezTo>
                    <a:pt x="102" y="8"/>
                    <a:pt x="71" y="4"/>
                    <a:pt x="40" y="0"/>
                  </a:cubicBezTo>
                </a:path>
              </a:pathLst>
            </a:custGeom>
            <a:noFill/>
            <a:ln w="38100" cap="sq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345" name="Text Box 129"/>
          <p:cNvSpPr txBox="1">
            <a:spLocks noChangeArrowheads="1"/>
          </p:cNvSpPr>
          <p:nvPr/>
        </p:nvSpPr>
        <p:spPr bwMode="auto">
          <a:xfrm>
            <a:off x="2514600" y="5638800"/>
            <a:ext cx="1312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Arial" pitchFamily="34" charset="0"/>
                <a:ea typeface="ＭＳ Ｐゴシック" pitchFamily="34" charset="-128"/>
              </a:rPr>
              <a:t>properties</a:t>
            </a:r>
          </a:p>
        </p:txBody>
      </p:sp>
      <p:sp>
        <p:nvSpPr>
          <p:cNvPr id="9346" name="Oval 130"/>
          <p:cNvSpPr>
            <a:spLocks noChangeArrowheads="1"/>
          </p:cNvSpPr>
          <p:nvPr/>
        </p:nvSpPr>
        <p:spPr bwMode="auto">
          <a:xfrm>
            <a:off x="4124325" y="4608513"/>
            <a:ext cx="2170113" cy="96202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47" name="Text Box 131"/>
          <p:cNvSpPr txBox="1">
            <a:spLocks noChangeArrowheads="1"/>
          </p:cNvSpPr>
          <p:nvPr/>
        </p:nvSpPr>
        <p:spPr bwMode="auto">
          <a:xfrm>
            <a:off x="4267200" y="4876800"/>
            <a:ext cx="2025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000">
                <a:latin typeface="Arial" pitchFamily="34" charset="0"/>
                <a:ea typeface="ＭＳ Ｐゴシック" pitchFamily="34" charset="-128"/>
              </a:rPr>
              <a:t>Model Checking</a:t>
            </a:r>
          </a:p>
        </p:txBody>
      </p:sp>
      <p:sp>
        <p:nvSpPr>
          <p:cNvPr id="9348" name="Text Box 132"/>
          <p:cNvSpPr txBox="1">
            <a:spLocks noChangeArrowheads="1"/>
          </p:cNvSpPr>
          <p:nvPr/>
        </p:nvSpPr>
        <p:spPr bwMode="auto">
          <a:xfrm>
            <a:off x="6400800" y="5334000"/>
            <a:ext cx="1452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</a:rPr>
              <a:t>error trace</a:t>
            </a:r>
          </a:p>
        </p:txBody>
      </p:sp>
      <p:sp>
        <p:nvSpPr>
          <p:cNvPr id="9349" name="Text Box 133"/>
          <p:cNvSpPr txBox="1">
            <a:spLocks noChangeArrowheads="1"/>
          </p:cNvSpPr>
          <p:nvPr/>
        </p:nvSpPr>
        <p:spPr bwMode="auto">
          <a:xfrm>
            <a:off x="6705600" y="5842000"/>
            <a:ext cx="939800" cy="7874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900">
                <a:latin typeface="Lucida Console" pitchFamily="49" charset="0"/>
                <a:ea typeface="ＭＳ Ｐゴシック" pitchFamily="34" charset="-128"/>
              </a:rPr>
              <a:t>Line 5: …</a:t>
            </a:r>
          </a:p>
          <a:p>
            <a:pPr eaLnBrk="1" hangingPunct="1"/>
            <a:r>
              <a:rPr lang="en-US" sz="900">
                <a:latin typeface="Lucida Console" pitchFamily="49" charset="0"/>
                <a:ea typeface="ＭＳ Ｐゴシック" pitchFamily="34" charset="-128"/>
              </a:rPr>
              <a:t>Line 12: …</a:t>
            </a:r>
          </a:p>
          <a:p>
            <a:pPr eaLnBrk="1" hangingPunct="1"/>
            <a:r>
              <a:rPr lang="en-US" sz="900">
                <a:latin typeface="Lucida Console" pitchFamily="49" charset="0"/>
                <a:ea typeface="ＭＳ Ｐゴシック" pitchFamily="34" charset="-128"/>
              </a:rPr>
              <a:t>…</a:t>
            </a:r>
          </a:p>
          <a:p>
            <a:pPr eaLnBrk="1" hangingPunct="1"/>
            <a:r>
              <a:rPr lang="en-US" sz="900">
                <a:latin typeface="Lucida Console" pitchFamily="49" charset="0"/>
                <a:ea typeface="ＭＳ Ｐゴシック" pitchFamily="34" charset="-128"/>
              </a:rPr>
              <a:t>Line 41:…</a:t>
            </a:r>
          </a:p>
          <a:p>
            <a:pPr eaLnBrk="1" hangingPunct="1"/>
            <a:r>
              <a:rPr lang="en-US" sz="900">
                <a:latin typeface="Lucida Console" pitchFamily="49" charset="0"/>
                <a:ea typeface="ＭＳ Ｐゴシック" pitchFamily="34" charset="-128"/>
              </a:rPr>
              <a:t>Line 47:…</a:t>
            </a:r>
          </a:p>
        </p:txBody>
      </p:sp>
      <p:sp>
        <p:nvSpPr>
          <p:cNvPr id="9350" name="Line 134"/>
          <p:cNvSpPr>
            <a:spLocks noChangeShapeType="1"/>
          </p:cNvSpPr>
          <p:nvPr/>
        </p:nvSpPr>
        <p:spPr bwMode="auto">
          <a:xfrm flipV="1">
            <a:off x="6310313" y="4559300"/>
            <a:ext cx="436562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51" name="Line 135"/>
          <p:cNvSpPr>
            <a:spLocks noChangeShapeType="1"/>
          </p:cNvSpPr>
          <p:nvPr/>
        </p:nvSpPr>
        <p:spPr bwMode="auto">
          <a:xfrm>
            <a:off x="6254750" y="5567363"/>
            <a:ext cx="430213" cy="220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52" name="Rectangle 136"/>
          <p:cNvSpPr>
            <a:spLocks noChangeArrowheads="1"/>
          </p:cNvSpPr>
          <p:nvPr/>
        </p:nvSpPr>
        <p:spPr bwMode="auto">
          <a:xfrm>
            <a:off x="2057400" y="3886200"/>
            <a:ext cx="5715000" cy="2819400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References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534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JPF: </a:t>
            </a:r>
            <a:r>
              <a:rPr lang="en-US" sz="1800">
                <a:solidFill>
                  <a:schemeClr val="accent2"/>
                </a:solidFill>
              </a:rPr>
              <a:t>http://javapathfinder.sourceforge.net</a:t>
            </a:r>
          </a:p>
          <a:p>
            <a:pPr>
              <a:lnSpc>
                <a:spcPct val="90000"/>
              </a:lnSpc>
            </a:pPr>
            <a:r>
              <a:rPr lang="en-US" sz="2000"/>
              <a:t>Eclipse: </a:t>
            </a:r>
            <a:r>
              <a:rPr lang="en-US" sz="1800">
                <a:solidFill>
                  <a:schemeClr val="accent2"/>
                </a:solidFill>
              </a:rPr>
              <a:t>http://www.eclipse.org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</a:rPr>
              <a:t>Subversion Plugin: </a:t>
            </a:r>
            <a:r>
              <a:rPr lang="en-US" sz="1800">
                <a:solidFill>
                  <a:schemeClr val="accent2"/>
                </a:solidFill>
              </a:rPr>
              <a:t>http://subclipse.tigris.org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</a:rPr>
              <a:t>Older but more advanced tutorial: </a:t>
            </a:r>
            <a:r>
              <a:rPr lang="en-US" sz="1800">
                <a:solidFill>
                  <a:schemeClr val="accent2"/>
                </a:solidFill>
              </a:rPr>
              <a:t>http://www.visserhome.com/willem/presentations/ase06jpftut.ppt 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</a:rPr>
              <a:t>Survey of recent additions: </a:t>
            </a:r>
            <a:r>
              <a:rPr lang="en-US" sz="1800">
                <a:solidFill>
                  <a:schemeClr val="accent2"/>
                </a:solidFill>
              </a:rPr>
              <a:t>http://dsrg.mff.cuni.cz/teaching/seminars/2007-06-26-Parizek-JPF4.pdf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</a:rPr>
              <a:t>NASA Ames RSE group publications (including JPF): </a:t>
            </a:r>
            <a:r>
              <a:rPr lang="en-US" sz="1800">
                <a:solidFill>
                  <a:schemeClr val="accent2"/>
                </a:solidFill>
              </a:rPr>
              <a:t>http://ti.arc.nasa.gov/tech/rse/publications/vandvpub.php#model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</a:rPr>
              <a:t>Book on Model Checking theory (not JPF):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solidFill>
                  <a:schemeClr val="tx2"/>
                </a:solidFill>
              </a:rPr>
              <a:t>	</a:t>
            </a:r>
            <a:r>
              <a:rPr lang="en-US" sz="2000" u="sng">
                <a:solidFill>
                  <a:schemeClr val="tx2"/>
                </a:solidFill>
              </a:rPr>
              <a:t>Systems and Software Verification</a:t>
            </a:r>
            <a:r>
              <a:rPr lang="en-US" sz="2000">
                <a:solidFill>
                  <a:schemeClr val="tx2"/>
                </a:solidFill>
              </a:rPr>
              <a:t>, by B. Berard, M. Bidoit, </a:t>
            </a:r>
            <a:r>
              <a:rPr lang="en-US" sz="2000" i="1">
                <a:solidFill>
                  <a:schemeClr val="tx2"/>
                </a:solidFill>
              </a:rPr>
              <a:t>et. al.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</a:rPr>
              <a:t>Model checking tutorials: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solidFill>
                  <a:schemeClr val="tx2"/>
                </a:solidFill>
              </a:rPr>
              <a:t>	Google for “model checking tutorial”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200"/>
            <a:ext cx="5410200" cy="685800"/>
          </a:xfrm>
        </p:spPr>
        <p:txBody>
          <a:bodyPr/>
          <a:lstStyle/>
          <a:p>
            <a:r>
              <a:rPr lang="en-US" sz="4000"/>
              <a:t>What Can JPF Handle?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5410200" cy="4114800"/>
          </a:xfrm>
        </p:spPr>
        <p:txBody>
          <a:bodyPr/>
          <a:lstStyle/>
          <a:p>
            <a:r>
              <a:rPr lang="en-US" sz="2800"/>
              <a:t>Pure Java up to ??-KLOC</a:t>
            </a:r>
          </a:p>
          <a:p>
            <a:pPr lvl="1"/>
            <a:r>
              <a:rPr lang="en-US" sz="2400"/>
              <a:t>Depends on logical complexity and state size, not KLOC.</a:t>
            </a:r>
          </a:p>
          <a:p>
            <a:pPr lvl="1"/>
            <a:r>
              <a:rPr lang="en-US" sz="2400"/>
              <a:t>Programs with 100K+ lines have been analyzed</a:t>
            </a:r>
          </a:p>
          <a:p>
            <a:r>
              <a:rPr lang="en-US" sz="2800"/>
              <a:t>Multi-threaded code (</a:t>
            </a:r>
            <a:r>
              <a:rPr lang="en-US" sz="2800" i="1"/>
              <a:t>Of Course!</a:t>
            </a:r>
            <a:r>
              <a:rPr lang="en-US" sz="2800"/>
              <a:t>)</a:t>
            </a:r>
          </a:p>
          <a:p>
            <a:r>
              <a:rPr lang="en-US" sz="2800"/>
              <a:t>Can find: deadlocks, race conditions, unhandled exceptions, application-specific assertions, ...</a:t>
            </a:r>
          </a:p>
          <a:p>
            <a:endParaRPr lang="en-US" sz="2800"/>
          </a:p>
        </p:txBody>
      </p:sp>
      <p:pic>
        <p:nvPicPr>
          <p:cNvPr id="10244" name="Picture 4" descr="szintersection-deadlock-cut-260-39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133600"/>
            <a:ext cx="2571750" cy="3790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457200"/>
            <a:ext cx="5943600" cy="685800"/>
          </a:xfrm>
        </p:spPr>
        <p:txBody>
          <a:bodyPr/>
          <a:lstStyle/>
          <a:p>
            <a:r>
              <a:rPr lang="en-US" sz="4000"/>
              <a:t>What Can’t JPF Handle?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i="1"/>
              <a:t>Unsupported</a:t>
            </a:r>
            <a:r>
              <a:rPr lang="en-US" sz="2800"/>
              <a:t> native calls (JNI)</a:t>
            </a:r>
          </a:p>
          <a:p>
            <a:pPr lvl="1"/>
            <a:r>
              <a:rPr lang="en-US" sz="2400"/>
              <a:t>Can simulate/support native calls with MJI</a:t>
            </a:r>
          </a:p>
          <a:p>
            <a:r>
              <a:rPr lang="en-US" sz="2800"/>
              <a:t>Hence: No libraries with unsupported native calls </a:t>
            </a:r>
          </a:p>
          <a:p>
            <a:pPr lvl="1"/>
            <a:r>
              <a:rPr lang="en-US" sz="2400"/>
              <a:t>Much or all of java.io, java.net, AWT, Swing, …</a:t>
            </a:r>
          </a:p>
          <a:p>
            <a:r>
              <a:rPr lang="en-US" sz="2800"/>
              <a:t>Really complex programs</a:t>
            </a:r>
          </a:p>
          <a:p>
            <a:pPr lvl="1"/>
            <a:r>
              <a:rPr lang="en-US" sz="2400"/>
              <a:t>But: it is often enough to apply JPF to a simplified version, AKA a </a:t>
            </a:r>
            <a:r>
              <a:rPr lang="en-US" sz="2400" i="1"/>
              <a:t>model</a:t>
            </a:r>
            <a:r>
              <a:rPr lang="en-US" sz="2400"/>
              <a:t>.</a:t>
            </a:r>
          </a:p>
          <a:p>
            <a:pPr lvl="1"/>
            <a:r>
              <a:rPr lang="en-US" sz="2400"/>
              <a:t>Example: apply JPF to a communications protocol used in your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Using JPF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2913"/>
            <a:ext cx="7772400" cy="51450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Installing JPF</a:t>
            </a:r>
          </a:p>
          <a:p>
            <a:pPr>
              <a:lnSpc>
                <a:spcPct val="80000"/>
              </a:lnSpc>
            </a:pPr>
            <a:r>
              <a:rPr lang="en-US" sz="2800"/>
              <a:t>Using JPF in an Eclipse project</a:t>
            </a:r>
          </a:p>
          <a:p>
            <a:pPr>
              <a:lnSpc>
                <a:spcPct val="80000"/>
              </a:lnSpc>
            </a:pPr>
            <a:r>
              <a:rPr lang="en-US" sz="2800"/>
              <a:t>Configuring JPF</a:t>
            </a:r>
          </a:p>
          <a:p>
            <a:pPr>
              <a:lnSpc>
                <a:spcPct val="80000"/>
              </a:lnSpc>
            </a:pPr>
            <a:r>
              <a:rPr lang="en-US" sz="2800"/>
              <a:t>Common Config Options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Example: Running JPF, detecting race conditions</a:t>
            </a:r>
          </a:p>
          <a:p>
            <a:pPr>
              <a:lnSpc>
                <a:spcPct val="80000"/>
              </a:lnSpc>
            </a:pPr>
            <a:r>
              <a:rPr lang="en-US" sz="2800"/>
              <a:t>Controlling JPF Execution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Example: Detecting deadlock</a:t>
            </a:r>
          </a:p>
          <a:p>
            <a:pPr>
              <a:lnSpc>
                <a:spcPct val="80000"/>
              </a:lnSpc>
            </a:pPr>
            <a:r>
              <a:rPr lang="en-US" sz="2800"/>
              <a:t>Extensions</a:t>
            </a:r>
          </a:p>
          <a:p>
            <a:pPr>
              <a:lnSpc>
                <a:spcPct val="80000"/>
              </a:lnSpc>
            </a:pPr>
            <a:r>
              <a:rPr lang="en-US" sz="2800"/>
              <a:t>Listeners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Example: OpCodePrinter</a:t>
            </a:r>
          </a:p>
          <a:p>
            <a:pPr>
              <a:lnSpc>
                <a:spcPct val="80000"/>
              </a:lnSpc>
            </a:pPr>
            <a:r>
              <a:rPr lang="en-US" sz="2800"/>
              <a:t>Overriding Bytecodes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Example: Numerics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457200"/>
            <a:ext cx="5791200" cy="685800"/>
          </a:xfrm>
        </p:spPr>
        <p:txBody>
          <a:bodyPr/>
          <a:lstStyle/>
          <a:p>
            <a:r>
              <a:rPr lang="en-US" sz="4000"/>
              <a:t>Installing JPF for Eclipse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 covered: using JPF with other IDEs or from the command line</a:t>
            </a:r>
          </a:p>
          <a:p>
            <a:pPr lvl="1"/>
            <a:r>
              <a:rPr lang="en-US"/>
              <a:t>See documentation at SourceForge</a:t>
            </a:r>
          </a:p>
          <a:p>
            <a:r>
              <a:rPr lang="en-US"/>
              <a:t>Prerequisites: </a:t>
            </a:r>
          </a:p>
          <a:p>
            <a:pPr lvl="1"/>
            <a:r>
              <a:rPr lang="en-US"/>
              <a:t>JDK 1.5+</a:t>
            </a:r>
          </a:p>
          <a:p>
            <a:pPr lvl="1"/>
            <a:r>
              <a:rPr lang="en-US"/>
              <a:t>Eclipse 3.2+ (www.eclipse.org)</a:t>
            </a:r>
          </a:p>
          <a:p>
            <a:pPr lvl="1"/>
            <a:r>
              <a:rPr lang="en-US"/>
              <a:t>Subclipse plugin (subclipse.tigris.org)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">
  <a:themeElements>
    <a:clrScheme name="Fujits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Fujitsu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pitchFamily="34" charset="0"/>
          </a:defRPr>
        </a:defPPr>
      </a:lstStyle>
    </a:lnDef>
  </a:objectDefaults>
  <a:extraClrSchemeLst>
    <a:extraClrScheme>
      <a:clrScheme name="Fujits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Ames</Template>
  <TotalTime>9325</TotalTime>
  <Words>2199</Words>
  <Application>Microsoft Office PowerPoint</Application>
  <PresentationFormat>On-screen Show (4:3)</PresentationFormat>
  <Paragraphs>532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Arial</vt:lpstr>
      <vt:lpstr>Times</vt:lpstr>
      <vt:lpstr>Helvetica</vt:lpstr>
      <vt:lpstr>ＭＳ Ｐゴシック</vt:lpstr>
      <vt:lpstr>Times New Roman</vt:lpstr>
      <vt:lpstr>Lucida Console</vt:lpstr>
      <vt:lpstr>Wingdings</vt:lpstr>
      <vt:lpstr>Courier New</vt:lpstr>
      <vt:lpstr>Fujitsu</vt:lpstr>
      <vt:lpstr>JPF for Beginners</vt:lpstr>
      <vt:lpstr>What is JPF?</vt:lpstr>
      <vt:lpstr>What is Model Checking?</vt:lpstr>
      <vt:lpstr>Model Checking vs Testing</vt:lpstr>
      <vt:lpstr>Model Checking vs Testing</vt:lpstr>
      <vt:lpstr>What Can JPF Handle?</vt:lpstr>
      <vt:lpstr>What Can’t JPF Handle?</vt:lpstr>
      <vt:lpstr>Using JPF</vt:lpstr>
      <vt:lpstr>Installing JPF for Eclipse</vt:lpstr>
      <vt:lpstr>Installing JPF for Eclipse (2)</vt:lpstr>
      <vt:lpstr>Configuring JPF </vt:lpstr>
      <vt:lpstr>Configuring JPF </vt:lpstr>
      <vt:lpstr>Configuring JPF  (2)</vt:lpstr>
      <vt:lpstr>Configuring JPF  (3)</vt:lpstr>
      <vt:lpstr>Configuring JPF  (4)</vt:lpstr>
      <vt:lpstr>Using JPF in Eclipse</vt:lpstr>
      <vt:lpstr>Running JPF  Race Detection</vt:lpstr>
      <vt:lpstr>Create an Eclipse Project (1)</vt:lpstr>
      <vt:lpstr>Create an Eclipse Project (2)</vt:lpstr>
      <vt:lpstr>Write Your Java Code</vt:lpstr>
      <vt:lpstr>Create Eclipse Run Config (1)</vt:lpstr>
      <vt:lpstr>Create Eclipse Run Config (2)</vt:lpstr>
      <vt:lpstr>Create Eclipse Run Config (3)</vt:lpstr>
      <vt:lpstr>Race Detection Results</vt:lpstr>
      <vt:lpstr>Detecting Deadlock </vt:lpstr>
      <vt:lpstr>Detecting Deadlock (1)</vt:lpstr>
      <vt:lpstr>Detecting Deadlock (2)</vt:lpstr>
      <vt:lpstr>Detecting Deadlock (3)</vt:lpstr>
      <vt:lpstr>Verify: Controlling JPF</vt:lpstr>
      <vt:lpstr>Verify: Search (1)</vt:lpstr>
      <vt:lpstr>Verify: Search (2)</vt:lpstr>
      <vt:lpstr>Verify: Search (3)</vt:lpstr>
      <vt:lpstr>Verify: Search (4)</vt:lpstr>
      <vt:lpstr>Verify: Search</vt:lpstr>
      <vt:lpstr>Advanced Topic: Extending JPF</vt:lpstr>
      <vt:lpstr>Advanced Topic: Listeners (1)</vt:lpstr>
      <vt:lpstr>Advanced Topic: Listeners (2)</vt:lpstr>
      <vt:lpstr>Advanced Topic: Listeners (3)</vt:lpstr>
      <vt:lpstr>VMListener Example</vt:lpstr>
      <vt:lpstr>VMListener Example</vt:lpstr>
      <vt:lpstr>JPF Extensions</vt:lpstr>
      <vt:lpstr>Extension Example</vt:lpstr>
      <vt:lpstr>Numerics Extension</vt:lpstr>
      <vt:lpstr>Numerics Extension (InstructionFactory)</vt:lpstr>
      <vt:lpstr>Numerics Extension (Original IMUL)</vt:lpstr>
      <vt:lpstr>Numerics Extension (Overridden IMUL)</vt:lpstr>
      <vt:lpstr>Numerics Extension</vt:lpstr>
      <vt:lpstr>Numerics Extension (Config Options/Running)</vt:lpstr>
      <vt:lpstr>Numerics Extension (Output)</vt:lpstr>
      <vt:lpstr>References</vt:lpstr>
    </vt:vector>
  </TitlesOfParts>
  <Company>NASA Ames Research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JPF for Beginners</dc:title>
  <dc:creator>a</dc:creator>
  <cp:lastModifiedBy>McGregor</cp:lastModifiedBy>
  <cp:revision>77</cp:revision>
  <dcterms:created xsi:type="dcterms:W3CDTF">2008-04-24T18:07:02Z</dcterms:created>
  <dcterms:modified xsi:type="dcterms:W3CDTF">2010-10-28T13:37:41Z</dcterms:modified>
</cp:coreProperties>
</file>