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69" r:id="rId3"/>
    <p:sldId id="271" r:id="rId4"/>
    <p:sldId id="272" r:id="rId5"/>
    <p:sldId id="291" r:id="rId6"/>
    <p:sldId id="292" r:id="rId7"/>
    <p:sldId id="273" r:id="rId8"/>
    <p:sldId id="270" r:id="rId9"/>
    <p:sldId id="274" r:id="rId10"/>
    <p:sldId id="283" r:id="rId11"/>
    <p:sldId id="275" r:id="rId12"/>
    <p:sldId id="276" r:id="rId13"/>
    <p:sldId id="284" r:id="rId14"/>
    <p:sldId id="278" r:id="rId15"/>
    <p:sldId id="285" r:id="rId16"/>
    <p:sldId id="279" r:id="rId17"/>
    <p:sldId id="280" r:id="rId18"/>
    <p:sldId id="281" r:id="rId19"/>
    <p:sldId id="277" r:id="rId20"/>
    <p:sldId id="282" r:id="rId21"/>
    <p:sldId id="286" r:id="rId22"/>
    <p:sldId id="287" r:id="rId23"/>
    <p:sldId id="259" r:id="rId24"/>
    <p:sldId id="260" r:id="rId25"/>
    <p:sldId id="262" r:id="rId26"/>
    <p:sldId id="261" r:id="rId27"/>
    <p:sldId id="263" r:id="rId28"/>
    <p:sldId id="266" r:id="rId29"/>
    <p:sldId id="258" r:id="rId30"/>
    <p:sldId id="267" r:id="rId31"/>
    <p:sldId id="288" r:id="rId32"/>
    <p:sldId id="289" r:id="rId33"/>
    <p:sldId id="290" r:id="rId34"/>
    <p:sldId id="268"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93" autoAdjust="0"/>
    <p:restoredTop sz="86431" autoAdjust="0"/>
  </p:normalViewPr>
  <p:slideViewPr>
    <p:cSldViewPr>
      <p:cViewPr varScale="1">
        <p:scale>
          <a:sx n="49" d="100"/>
          <a:sy n="49" d="100"/>
        </p:scale>
        <p:origin x="-163" y="-62"/>
      </p:cViewPr>
      <p:guideLst>
        <p:guide orient="horz" pos="2160"/>
        <p:guide pos="2880"/>
      </p:guideLst>
    </p:cSldViewPr>
  </p:slideViewPr>
  <p:outlineViewPr>
    <p:cViewPr>
      <p:scale>
        <a:sx n="33" d="100"/>
        <a:sy n="33" d="100"/>
      </p:scale>
      <p:origin x="228" y="3335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DF7C59-5915-4A35-BCFF-F04D6FD126A3}" type="datetimeFigureOut">
              <a:rPr lang="en-US" smtClean="0"/>
              <a:pPr/>
              <a:t>10/21/2015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0A4DEE-1F7F-46B8-A7D2-124C873BCFE0}" type="slidenum">
              <a:rPr lang="en-US" smtClean="0"/>
              <a:pPr/>
              <a:t>‹#›</a:t>
            </a:fld>
            <a:endParaRPr lang="en-US"/>
          </a:p>
        </p:txBody>
      </p:sp>
    </p:spTree>
    <p:extLst>
      <p:ext uri="{BB962C8B-B14F-4D97-AF65-F5344CB8AC3E}">
        <p14:creationId xmlns:p14="http://schemas.microsoft.com/office/powerpoint/2010/main" val="1247660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F0A4DEE-1F7F-46B8-A7D2-124C873BCFE0}" type="slidenum">
              <a:rPr lang="en-US" smtClean="0"/>
              <a:pPr/>
              <a:t>25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FF70DA-1342-4AC1-A1AF-B079543B7C3C}" type="datetimeFigureOut">
              <a:rPr lang="en-US" smtClean="0"/>
              <a:pPr/>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816D8-B8D6-4959-9195-E8DCD71D513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FF70DA-1342-4AC1-A1AF-B079543B7C3C}" type="datetimeFigureOut">
              <a:rPr lang="en-US" smtClean="0"/>
              <a:pPr/>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816D8-B8D6-4959-9195-E8DCD71D513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FF70DA-1342-4AC1-A1AF-B079543B7C3C}" type="datetimeFigureOut">
              <a:rPr lang="en-US" smtClean="0"/>
              <a:pPr/>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816D8-B8D6-4959-9195-E8DCD71D513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FF70DA-1342-4AC1-A1AF-B079543B7C3C}" type="datetimeFigureOut">
              <a:rPr lang="en-US" smtClean="0"/>
              <a:pPr/>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816D8-B8D6-4959-9195-E8DCD71D513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FF70DA-1342-4AC1-A1AF-B079543B7C3C}" type="datetimeFigureOut">
              <a:rPr lang="en-US" smtClean="0"/>
              <a:pPr/>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816D8-B8D6-4959-9195-E8DCD71D513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FF70DA-1342-4AC1-A1AF-B079543B7C3C}" type="datetimeFigureOut">
              <a:rPr lang="en-US" smtClean="0"/>
              <a:pPr/>
              <a:t>10/21/2015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D816D8-B8D6-4959-9195-E8DCD71D513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FF70DA-1342-4AC1-A1AF-B079543B7C3C}" type="datetimeFigureOut">
              <a:rPr lang="en-US" smtClean="0"/>
              <a:pPr/>
              <a:t>10/21/2015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D816D8-B8D6-4959-9195-E8DCD71D513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FF70DA-1342-4AC1-A1AF-B079543B7C3C}" type="datetimeFigureOut">
              <a:rPr lang="en-US" smtClean="0"/>
              <a:pPr/>
              <a:t>10/21/2015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D816D8-B8D6-4959-9195-E8DCD71D513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FF70DA-1342-4AC1-A1AF-B079543B7C3C}" type="datetimeFigureOut">
              <a:rPr lang="en-US" smtClean="0"/>
              <a:pPr/>
              <a:t>10/21/2015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D816D8-B8D6-4959-9195-E8DCD71D513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FF70DA-1342-4AC1-A1AF-B079543B7C3C}" type="datetimeFigureOut">
              <a:rPr lang="en-US" smtClean="0"/>
              <a:pPr/>
              <a:t>10/21/2015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D816D8-B8D6-4959-9195-E8DCD71D513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FF70DA-1342-4AC1-A1AF-B079543B7C3C}" type="datetimeFigureOut">
              <a:rPr lang="en-US" smtClean="0"/>
              <a:pPr/>
              <a:t>10/21/2015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D816D8-B8D6-4959-9195-E8DCD71D513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FF70DA-1342-4AC1-A1AF-B079543B7C3C}" type="datetimeFigureOut">
              <a:rPr lang="en-US" smtClean="0"/>
              <a:pPr/>
              <a:t>10/21/2015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D816D8-B8D6-4959-9195-E8DCD71D513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agilesoftwaredevelopment.com/blog/pbielicki/issue-tracking-fits-agile"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softwaretestinghelp.com/atlassian-jira-tutorial-1/"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Issue Tracking and Risk Management</a:t>
            </a:r>
            <a:endParaRPr lang="en-US" dirty="0"/>
          </a:p>
        </p:txBody>
      </p:sp>
      <p:sp>
        <p:nvSpPr>
          <p:cNvPr id="3" name="Subtitle 2"/>
          <p:cNvSpPr>
            <a:spLocks noGrp="1"/>
          </p:cNvSpPr>
          <p:nvPr>
            <p:ph type="subTitle" idx="1"/>
          </p:nvPr>
        </p:nvSpPr>
        <p:spPr/>
        <p:txBody>
          <a:bodyPr/>
          <a:lstStyle/>
          <a:p>
            <a:r>
              <a:rPr lang="en-US" dirty="0" smtClean="0"/>
              <a:t>John D. McGregor</a:t>
            </a:r>
          </a:p>
          <a:p>
            <a:r>
              <a:rPr lang="en-US" dirty="0" smtClean="0"/>
              <a:t>Module 10 Session 1</a:t>
            </a:r>
          </a:p>
          <a:p>
            <a:r>
              <a:rPr lang="en-US" dirty="0" smtClean="0"/>
              <a:t>Issue Tracking and Risk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Prepare for Risk Management</a:t>
            </a:r>
            <a:endParaRPr lang="en-US" dirty="0"/>
          </a:p>
        </p:txBody>
      </p:sp>
      <p:sp>
        <p:nvSpPr>
          <p:cNvPr id="3" name="Content Placeholder 2"/>
          <p:cNvSpPr>
            <a:spLocks noGrp="1"/>
          </p:cNvSpPr>
          <p:nvPr>
            <p:ph idx="1"/>
          </p:nvPr>
        </p:nvSpPr>
        <p:spPr/>
        <p:txBody>
          <a:bodyPr/>
          <a:lstStyle/>
          <a:p>
            <a:pPr>
              <a:buNone/>
            </a:pPr>
            <a:r>
              <a:rPr lang="en-US" dirty="0" smtClean="0"/>
              <a:t>Define Risk Parameters</a:t>
            </a:r>
          </a:p>
          <a:p>
            <a:pPr>
              <a:buNone/>
            </a:pPr>
            <a:r>
              <a:rPr lang="en-US" dirty="0" smtClean="0"/>
              <a:t>Risk likelihood (i.e., probability of risk occurrence)</a:t>
            </a:r>
          </a:p>
          <a:p>
            <a:pPr>
              <a:buNone/>
            </a:pPr>
            <a:r>
              <a:rPr lang="en-US" dirty="0" smtClean="0"/>
              <a:t>• 	Risk consequence (i.e., impact and severity of risk occurrence)</a:t>
            </a:r>
          </a:p>
          <a:p>
            <a:pPr>
              <a:buNone/>
            </a:pPr>
            <a:r>
              <a:rPr lang="en-US" dirty="0" smtClean="0"/>
              <a:t>• Thresholds to trigger management activities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Prepare for Risk Management</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dirty="0" smtClean="0"/>
              <a:t>Establish a Risk Management Strategy</a:t>
            </a:r>
          </a:p>
          <a:p>
            <a:pPr>
              <a:buNone/>
            </a:pPr>
            <a:endParaRPr lang="en-US" dirty="0" smtClean="0"/>
          </a:p>
          <a:p>
            <a:pPr>
              <a:buNone/>
            </a:pPr>
            <a:r>
              <a:rPr lang="en-US" dirty="0" smtClean="0"/>
              <a:t>The scope of the risk management effort</a:t>
            </a:r>
          </a:p>
          <a:p>
            <a:pPr>
              <a:buNone/>
            </a:pPr>
            <a:endParaRPr lang="en-US" dirty="0" smtClean="0"/>
          </a:p>
          <a:p>
            <a:pPr>
              <a:buNone/>
            </a:pPr>
            <a:r>
              <a:rPr lang="en-US" dirty="0" smtClean="0"/>
              <a:t>• Methods and tools to be used for risk identification, risk analysis, risk</a:t>
            </a:r>
          </a:p>
          <a:p>
            <a:pPr>
              <a:buNone/>
            </a:pPr>
            <a:r>
              <a:rPr lang="en-US" dirty="0" smtClean="0"/>
              <a:t>mitigation, risk monitoring, and communication</a:t>
            </a:r>
          </a:p>
          <a:p>
            <a:pPr>
              <a:buNone/>
            </a:pPr>
            <a:r>
              <a:rPr lang="en-US" dirty="0" smtClean="0"/>
              <a:t>• Project specific sources of risks</a:t>
            </a:r>
          </a:p>
          <a:p>
            <a:pPr>
              <a:buNone/>
            </a:pPr>
            <a:r>
              <a:rPr lang="en-US" dirty="0" smtClean="0"/>
              <a:t>• How risks are to be organized, categorized, compared, and</a:t>
            </a:r>
          </a:p>
          <a:p>
            <a:pPr>
              <a:buNone/>
            </a:pPr>
            <a:r>
              <a:rPr lang="en-US" dirty="0" smtClean="0"/>
              <a:t>consolidated</a:t>
            </a:r>
          </a:p>
          <a:p>
            <a:pPr>
              <a:buNone/>
            </a:pPr>
            <a:r>
              <a:rPr lang="en-US" dirty="0" smtClean="0"/>
              <a:t>• Parameters used for taking action on identified risks, including</a:t>
            </a:r>
          </a:p>
          <a:p>
            <a:pPr>
              <a:buNone/>
            </a:pPr>
            <a:r>
              <a:rPr lang="en-US" dirty="0" smtClean="0"/>
              <a:t>likelihood, consequence, and thresholds</a:t>
            </a:r>
          </a:p>
          <a:p>
            <a:pPr>
              <a:buNone/>
            </a:pPr>
            <a:r>
              <a:rPr lang="en-US" dirty="0" smtClean="0"/>
              <a:t>• Risk mitigation techniques to be used, such as prototyping, piloting,</a:t>
            </a:r>
          </a:p>
          <a:p>
            <a:pPr>
              <a:buNone/>
            </a:pPr>
            <a:r>
              <a:rPr lang="en-US" dirty="0" smtClean="0"/>
              <a:t>simulation, alternative designs, or evolutionary development</a:t>
            </a:r>
          </a:p>
          <a:p>
            <a:pPr>
              <a:buNone/>
            </a:pPr>
            <a:r>
              <a:rPr lang="en-US" dirty="0" smtClean="0"/>
              <a:t>• The definition of risk measures used to monitor the status of risks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 and Analyze Risks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Identify Risks</a:t>
            </a:r>
          </a:p>
          <a:p>
            <a:pPr>
              <a:buNone/>
            </a:pPr>
            <a:r>
              <a:rPr lang="en-US" dirty="0" smtClean="0"/>
              <a:t>Examine each element of the project work breakdown structure.</a:t>
            </a:r>
          </a:p>
          <a:p>
            <a:pPr>
              <a:buNone/>
            </a:pPr>
            <a:r>
              <a:rPr lang="en-US" dirty="0" smtClean="0"/>
              <a:t>• Conduct a risk assessment using a risk taxonomy.</a:t>
            </a:r>
          </a:p>
          <a:p>
            <a:pPr>
              <a:buNone/>
            </a:pPr>
            <a:r>
              <a:rPr lang="en-US" dirty="0" smtClean="0"/>
              <a:t>• Interview subject matter experts.</a:t>
            </a:r>
          </a:p>
          <a:p>
            <a:pPr>
              <a:buNone/>
            </a:pPr>
            <a:r>
              <a:rPr lang="en-US" dirty="0" smtClean="0"/>
              <a:t>• Review risk management efforts from similar products.</a:t>
            </a:r>
          </a:p>
          <a:p>
            <a:pPr>
              <a:buNone/>
            </a:pPr>
            <a:r>
              <a:rPr lang="en-US" dirty="0" smtClean="0"/>
              <a:t>• Examine lessons learned documents or databases.</a:t>
            </a:r>
          </a:p>
          <a:p>
            <a:pPr>
              <a:buNone/>
            </a:pPr>
            <a:r>
              <a:rPr lang="en-US" dirty="0" smtClean="0"/>
              <a:t>• Examine design specifications and agreement requirements.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 and Analyze Risks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Evaluate, Categorize, and Prioritize Risks</a:t>
            </a:r>
          </a:p>
          <a:p>
            <a:pPr>
              <a:buNone/>
            </a:pPr>
            <a:endParaRPr lang="en-US" dirty="0" smtClean="0"/>
          </a:p>
          <a:p>
            <a:r>
              <a:rPr lang="en-US" dirty="0" smtClean="0"/>
              <a:t>Each risk is evaluated and assigned values according to defined risk parameters,</a:t>
            </a:r>
          </a:p>
          <a:p>
            <a:r>
              <a:rPr lang="en-US" dirty="0" smtClean="0"/>
              <a:t>which can include likelihood, consequence (i.e., severity, impact), and thresholds. The</a:t>
            </a:r>
          </a:p>
          <a:p>
            <a:r>
              <a:rPr lang="en-US" dirty="0" smtClean="0"/>
              <a:t>assigned risk parameter values can be integrated to produce additional measures,</a:t>
            </a:r>
          </a:p>
          <a:p>
            <a:r>
              <a:rPr lang="en-US" dirty="0" smtClean="0"/>
              <a:t>such as risk exposure (i.e., the combination of likelihood and consequence), which can</a:t>
            </a:r>
          </a:p>
          <a:p>
            <a:r>
              <a:rPr lang="en-US" dirty="0" smtClean="0"/>
              <a:t>be used to prioritize risks for handling.</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 and Analyze Risks</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Evaluate, Categorize, and Prioritize Risks</a:t>
            </a:r>
          </a:p>
          <a:p>
            <a:pPr>
              <a:buNone/>
            </a:pPr>
            <a:endParaRPr lang="en-US" dirty="0" smtClean="0"/>
          </a:p>
          <a:p>
            <a:pPr>
              <a:buNone/>
            </a:pPr>
            <a:r>
              <a:rPr lang="en-US" dirty="0" smtClean="0"/>
              <a:t>• Low</a:t>
            </a:r>
          </a:p>
          <a:p>
            <a:r>
              <a:rPr lang="en-US" dirty="0" smtClean="0"/>
              <a:t>Medium</a:t>
            </a:r>
          </a:p>
          <a:p>
            <a:pPr>
              <a:buNone/>
            </a:pPr>
            <a:r>
              <a:rPr lang="en-US" dirty="0" smtClean="0"/>
              <a:t>• High</a:t>
            </a:r>
          </a:p>
          <a:p>
            <a:pPr>
              <a:buNone/>
            </a:pPr>
            <a:r>
              <a:rPr lang="en-US" dirty="0" smtClean="0"/>
              <a:t>• Negligible</a:t>
            </a:r>
          </a:p>
          <a:p>
            <a:pPr>
              <a:buNone/>
            </a:pPr>
            <a:r>
              <a:rPr lang="en-US" dirty="0" smtClean="0"/>
              <a:t>• Marginal</a:t>
            </a:r>
          </a:p>
          <a:p>
            <a:pPr>
              <a:buNone/>
            </a:pPr>
            <a:r>
              <a:rPr lang="en-US" dirty="0" smtClean="0"/>
              <a:t>• Significant</a:t>
            </a:r>
          </a:p>
          <a:p>
            <a:pPr>
              <a:buNone/>
            </a:pPr>
            <a:r>
              <a:rPr lang="en-US" dirty="0" smtClean="0"/>
              <a:t>• Critical</a:t>
            </a:r>
          </a:p>
          <a:p>
            <a:pPr>
              <a:buNone/>
            </a:pPr>
            <a:r>
              <a:rPr lang="en-US" dirty="0" smtClean="0"/>
              <a:t>• Catastrophic</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 and Analyze Risks</a:t>
            </a:r>
            <a:endParaRPr lang="en-US" dirty="0"/>
          </a:p>
        </p:txBody>
      </p:sp>
      <p:sp>
        <p:nvSpPr>
          <p:cNvPr id="3" name="Content Placeholder 2"/>
          <p:cNvSpPr>
            <a:spLocks noGrp="1"/>
          </p:cNvSpPr>
          <p:nvPr>
            <p:ph idx="1"/>
          </p:nvPr>
        </p:nvSpPr>
        <p:spPr/>
        <p:txBody>
          <a:bodyPr>
            <a:normAutofit/>
          </a:bodyPr>
          <a:lstStyle/>
          <a:p>
            <a:r>
              <a:rPr lang="en-US" dirty="0" smtClean="0"/>
              <a:t>Evaluate, Categorize, and Prioritize Risks</a:t>
            </a:r>
          </a:p>
          <a:p>
            <a:r>
              <a:rPr lang="en-US" dirty="0" smtClean="0"/>
              <a:t>A relative priority is determined for each risk based on assigned risk parameters. Clear criteria should be used to determine risk priority. Risk prioritization helps to determine the most effective areas to which resources for risks mitigation can be applied with the greatest positive impact on the project.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Mitigate Risks</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dirty="0" smtClean="0"/>
              <a:t>Develop Risk Mitigation Plans</a:t>
            </a:r>
          </a:p>
          <a:p>
            <a:pPr>
              <a:buNone/>
            </a:pPr>
            <a:endParaRPr lang="en-US" dirty="0" smtClean="0"/>
          </a:p>
          <a:p>
            <a:pPr>
              <a:buNone/>
            </a:pPr>
            <a:r>
              <a:rPr lang="en-US" dirty="0" smtClean="0"/>
              <a:t>A critical component of risk mitigation planning is developing alternative</a:t>
            </a:r>
          </a:p>
          <a:p>
            <a:pPr>
              <a:buNone/>
            </a:pPr>
            <a:r>
              <a:rPr lang="en-US" dirty="0" smtClean="0"/>
              <a:t>courses of action, workarounds, and fallback positions, and a</a:t>
            </a:r>
          </a:p>
          <a:p>
            <a:pPr>
              <a:buNone/>
            </a:pPr>
            <a:r>
              <a:rPr lang="en-US" dirty="0" smtClean="0"/>
              <a:t>recommended course of action for each critical risk. The risk mitigation plan</a:t>
            </a:r>
          </a:p>
          <a:p>
            <a:pPr>
              <a:buNone/>
            </a:pPr>
            <a:r>
              <a:rPr lang="en-US" dirty="0" smtClean="0"/>
              <a:t>for a given risk includes techniques and methods used to avoid, reduce,</a:t>
            </a:r>
          </a:p>
          <a:p>
            <a:pPr>
              <a:buNone/>
            </a:pPr>
            <a:r>
              <a:rPr lang="en-US" dirty="0" smtClean="0"/>
              <a:t>and control the probability of risk occurrence; the extent of damage incurred</a:t>
            </a:r>
          </a:p>
          <a:p>
            <a:pPr>
              <a:buNone/>
            </a:pPr>
            <a:r>
              <a:rPr lang="en-US" dirty="0" smtClean="0"/>
              <a:t>should the risk occur (sometimes called a “contingency plan”); or both.</a:t>
            </a:r>
          </a:p>
          <a:p>
            <a:pPr>
              <a:buNone/>
            </a:pPr>
            <a:r>
              <a:rPr lang="en-US" dirty="0" smtClean="0"/>
              <a:t>Risks are monitored and when they exceed established thresholds, risk</a:t>
            </a:r>
          </a:p>
          <a:p>
            <a:pPr>
              <a:buNone/>
            </a:pPr>
            <a:r>
              <a:rPr lang="en-US" dirty="0" smtClean="0"/>
              <a:t>mitigation plans are deployed to return the affected effort to an acceptable</a:t>
            </a:r>
          </a:p>
          <a:p>
            <a:pPr>
              <a:buNone/>
            </a:pPr>
            <a:r>
              <a:rPr lang="en-US" dirty="0" smtClean="0"/>
              <a:t>risk level. If the risk cannot be mitigated, a contingency plan can be</a:t>
            </a:r>
          </a:p>
          <a:p>
            <a:pPr>
              <a:buNone/>
            </a:pPr>
            <a:r>
              <a:rPr lang="en-US" dirty="0" smtClean="0"/>
              <a:t>invoked.</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Mitigate Risks</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dirty="0" smtClean="0"/>
              <a:t>Implement Risk Mitigation Plans</a:t>
            </a:r>
          </a:p>
          <a:p>
            <a:pPr>
              <a:buNone/>
            </a:pPr>
            <a:r>
              <a:rPr lang="en-US" dirty="0" smtClean="0"/>
              <a:t>Risk avoidance: changing or lowering requirements while still meeting end user needs</a:t>
            </a:r>
          </a:p>
          <a:p>
            <a:pPr>
              <a:buNone/>
            </a:pPr>
            <a:r>
              <a:rPr lang="en-US" dirty="0" smtClean="0"/>
              <a:t>• Risk control: taking active steps to minimize risks</a:t>
            </a:r>
          </a:p>
          <a:p>
            <a:pPr>
              <a:buNone/>
            </a:pPr>
            <a:r>
              <a:rPr lang="en-US" dirty="0" smtClean="0"/>
              <a:t>• Risk transfer: reallocating requirements to lower risks</a:t>
            </a:r>
          </a:p>
          <a:p>
            <a:pPr>
              <a:buNone/>
            </a:pPr>
            <a:r>
              <a:rPr lang="en-US" dirty="0" smtClean="0"/>
              <a:t>• Risk monitoring: watching and periodically reevaluating the risk for changes in assigned</a:t>
            </a:r>
          </a:p>
          <a:p>
            <a:pPr>
              <a:buNone/>
            </a:pPr>
            <a:r>
              <a:rPr lang="en-US" dirty="0" smtClean="0"/>
              <a:t>risk parameters</a:t>
            </a:r>
          </a:p>
          <a:p>
            <a:pPr>
              <a:buNone/>
            </a:pPr>
            <a:r>
              <a:rPr lang="en-US" dirty="0" smtClean="0"/>
              <a:t>• Risk acceptance: acknowledging risk but not taking action</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tracking</a:t>
            </a:r>
            <a:endParaRPr lang="en-US" dirty="0"/>
          </a:p>
        </p:txBody>
      </p:sp>
      <p:sp>
        <p:nvSpPr>
          <p:cNvPr id="3" name="Content Placeholder 2"/>
          <p:cNvSpPr>
            <a:spLocks noGrp="1"/>
          </p:cNvSpPr>
          <p:nvPr>
            <p:ph idx="1"/>
          </p:nvPr>
        </p:nvSpPr>
        <p:spPr/>
        <p:txBody>
          <a:bodyPr/>
          <a:lstStyle/>
          <a:p>
            <a:r>
              <a:rPr lang="en-US" b="1" i="1" dirty="0" smtClean="0"/>
              <a:t>Monitor the status of each risk periodically and implement the risk mitigation plan as appropriate.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a:t>
            </a:r>
            <a:endParaRPr lang="en-US" dirty="0"/>
          </a:p>
        </p:txBody>
      </p:sp>
      <p:sp>
        <p:nvSpPr>
          <p:cNvPr id="3" name="Content Placeholder 2"/>
          <p:cNvSpPr>
            <a:spLocks noGrp="1"/>
          </p:cNvSpPr>
          <p:nvPr>
            <p:ph idx="1"/>
          </p:nvPr>
        </p:nvSpPr>
        <p:spPr/>
        <p:txBody>
          <a:bodyPr/>
          <a:lstStyle/>
          <a:p>
            <a:r>
              <a:rPr lang="en-US" dirty="0" smtClean="0"/>
              <a:t>Every engineering discipline has techniques for managing risk.</a:t>
            </a:r>
          </a:p>
          <a:p>
            <a:r>
              <a:rPr lang="en-US" dirty="0" smtClean="0"/>
              <a:t>The Capability Maturity Model of the SEI provides a CMMI practice area on risk</a:t>
            </a:r>
          </a:p>
          <a:p>
            <a:r>
              <a:rPr lang="en-US" dirty="0" smtClean="0"/>
              <a:t>http://www.sei.cmu.edu/cmmi/casestudies/mappings/pdfs/upload/RSKMv1-3.pdf</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Issue Tracking</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idx="1"/>
          </p:nvPr>
        </p:nvSpPr>
        <p:spPr/>
        <p:txBody>
          <a:bodyPr/>
          <a:lstStyle/>
          <a:p>
            <a:r>
              <a:rPr lang="en-US" dirty="0" smtClean="0"/>
              <a:t>The system test team files a formal test report which is sent to the requirements team. There are several defects in different requirements. These are broken into issues and tracked.</a:t>
            </a:r>
            <a:endParaRPr lang="en-US" dirty="0"/>
          </a:p>
        </p:txBody>
      </p:sp>
      <p:pic>
        <p:nvPicPr>
          <p:cNvPr id="1027" name="Picture 3"/>
          <p:cNvPicPr>
            <a:picLocks noChangeAspect="1" noChangeArrowheads="1"/>
          </p:cNvPicPr>
          <p:nvPr/>
        </p:nvPicPr>
        <p:blipFill>
          <a:blip r:embed="rId2" cstate="print"/>
          <a:srcRect/>
          <a:stretch>
            <a:fillRect/>
          </a:stretch>
        </p:blipFill>
        <p:spPr bwMode="auto">
          <a:xfrm>
            <a:off x="3886200" y="3505200"/>
            <a:ext cx="4601594" cy="2962276"/>
          </a:xfrm>
          <a:prstGeom prst="rect">
            <a:avLst/>
          </a:prstGeom>
          <a:noFill/>
          <a:ln w="9525">
            <a:noFill/>
            <a:miter lim="800000"/>
            <a:headEnd/>
            <a:tailEnd/>
          </a:ln>
        </p:spPr>
      </p:pic>
      <p:sp>
        <p:nvSpPr>
          <p:cNvPr id="13" name="Freeform 12"/>
          <p:cNvSpPr/>
          <p:nvPr/>
        </p:nvSpPr>
        <p:spPr>
          <a:xfrm>
            <a:off x="3698631" y="4728308"/>
            <a:ext cx="791307" cy="1094153"/>
          </a:xfrm>
          <a:custGeom>
            <a:avLst/>
            <a:gdLst>
              <a:gd name="connsiteX0" fmla="*/ 791307 w 791307"/>
              <a:gd name="connsiteY0" fmla="*/ 957384 h 1094153"/>
              <a:gd name="connsiteX1" fmla="*/ 123092 w 791307"/>
              <a:gd name="connsiteY1" fmla="*/ 957384 h 1094153"/>
              <a:gd name="connsiteX2" fmla="*/ 52754 w 791307"/>
              <a:gd name="connsiteY2" fmla="*/ 136769 h 1094153"/>
              <a:gd name="connsiteX3" fmla="*/ 357554 w 791307"/>
              <a:gd name="connsiteY3" fmla="*/ 136769 h 1094153"/>
            </a:gdLst>
            <a:ahLst/>
            <a:cxnLst>
              <a:cxn ang="0">
                <a:pos x="connsiteX0" y="connsiteY0"/>
              </a:cxn>
              <a:cxn ang="0">
                <a:pos x="connsiteX1" y="connsiteY1"/>
              </a:cxn>
              <a:cxn ang="0">
                <a:pos x="connsiteX2" y="connsiteY2"/>
              </a:cxn>
              <a:cxn ang="0">
                <a:pos x="connsiteX3" y="connsiteY3"/>
              </a:cxn>
            </a:cxnLst>
            <a:rect l="l" t="t" r="r" b="b"/>
            <a:pathLst>
              <a:path w="791307" h="1094153">
                <a:moveTo>
                  <a:pt x="791307" y="957384"/>
                </a:moveTo>
                <a:cubicBezTo>
                  <a:pt x="518745" y="1025768"/>
                  <a:pt x="246184" y="1094153"/>
                  <a:pt x="123092" y="957384"/>
                </a:cubicBezTo>
                <a:cubicBezTo>
                  <a:pt x="0" y="820615"/>
                  <a:pt x="13677" y="273538"/>
                  <a:pt x="52754" y="136769"/>
                </a:cubicBezTo>
                <a:cubicBezTo>
                  <a:pt x="91831" y="0"/>
                  <a:pt x="224692" y="68384"/>
                  <a:pt x="357554" y="136769"/>
                </a:cubicBezTo>
              </a:path>
            </a:pathLst>
          </a:custGeom>
          <a:ln>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development</a:t>
            </a:r>
            <a:endParaRPr lang="en-US" dirty="0"/>
          </a:p>
        </p:txBody>
      </p:sp>
      <p:sp>
        <p:nvSpPr>
          <p:cNvPr id="3" name="Content Placeholder 2"/>
          <p:cNvSpPr>
            <a:spLocks noGrp="1"/>
          </p:cNvSpPr>
          <p:nvPr>
            <p:ph idx="1"/>
          </p:nvPr>
        </p:nvSpPr>
        <p:spPr/>
        <p:txBody>
          <a:bodyPr/>
          <a:lstStyle/>
          <a:p>
            <a:r>
              <a:rPr lang="en-US" dirty="0" smtClean="0">
                <a:hlinkClick r:id="rId2"/>
              </a:rPr>
              <a:t>Issue tracking can be very useful </a:t>
            </a:r>
            <a:r>
              <a:rPr lang="en-US" dirty="0" err="1" smtClean="0">
                <a:hlinkClick r:id="rId2"/>
              </a:rPr>
              <a:t>fo</a:t>
            </a:r>
            <a:r>
              <a:rPr lang="en-US" dirty="0" smtClean="0">
                <a:hlinkClick r:id="rId2"/>
              </a:rPr>
              <a:t> </a:t>
            </a:r>
            <a:r>
              <a:rPr lang="en-US" dirty="0" err="1" smtClean="0">
                <a:hlinkClick r:id="rId2"/>
              </a:rPr>
              <a:t>rqucik</a:t>
            </a:r>
            <a:r>
              <a:rPr lang="en-US" dirty="0" smtClean="0">
                <a:hlinkClick r:id="rId2"/>
              </a:rPr>
              <a:t> moving, self-organizing teams</a:t>
            </a:r>
          </a:p>
          <a:p>
            <a:r>
              <a:rPr lang="en-US" dirty="0" smtClean="0">
                <a:hlinkClick r:id="rId2"/>
              </a:rPr>
              <a:t>http://agilesoftwaredevelopment.com/blog/pbielicki/issue-tracking-fits-agile</a:t>
            </a:r>
            <a:endParaRPr lang="en-US" dirty="0" smtClean="0"/>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 Tracking</a:t>
            </a:r>
            <a:endParaRPr lang="en-US" dirty="0"/>
          </a:p>
        </p:txBody>
      </p:sp>
      <p:sp>
        <p:nvSpPr>
          <p:cNvPr id="3" name="Content Placeholder 2"/>
          <p:cNvSpPr>
            <a:spLocks noGrp="1"/>
          </p:cNvSpPr>
          <p:nvPr>
            <p:ph idx="1"/>
          </p:nvPr>
        </p:nvSpPr>
        <p:spPr/>
        <p:txBody>
          <a:bodyPr/>
          <a:lstStyle/>
          <a:p>
            <a:r>
              <a:rPr lang="en-US" dirty="0" smtClean="0"/>
              <a:t>A project has many questions, pending decisions, and assigned actions from meetings.</a:t>
            </a:r>
          </a:p>
          <a:p>
            <a:r>
              <a:rPr lang="en-US" dirty="0" smtClean="0"/>
              <a:t>These items fall through the cracks of most process definitions.</a:t>
            </a:r>
          </a:p>
          <a:p>
            <a:r>
              <a:rPr lang="en-US" dirty="0" smtClean="0"/>
              <a:t>Using a tool makes it less likely something will be forgotten until it causes a major delay.</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Regular committees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Change Control Board meets periodically.</a:t>
            </a:r>
          </a:p>
          <a:p>
            <a:r>
              <a:rPr lang="en-US" dirty="0" smtClean="0"/>
              <a:t>Change requests should have been entered into some system such as this before the meeting and members should have read them.</a:t>
            </a:r>
          </a:p>
          <a:p>
            <a:r>
              <a:rPr lang="en-US" dirty="0" smtClean="0"/>
              <a:t>During the meeting brief results can be entered directly; more extensive notes later</a:t>
            </a:r>
          </a:p>
          <a:p>
            <a:r>
              <a:rPr lang="en-US" dirty="0" smtClean="0"/>
              <a:t>They have their own section in the tracker. </a:t>
            </a:r>
          </a:p>
          <a:p>
            <a:r>
              <a:rPr lang="en-US" dirty="0" smtClean="0"/>
              <a:t>They may assign an issue to any team for further study.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a:t>
            </a:r>
            <a:endParaRPr lang="en-US" dirty="0"/>
          </a:p>
        </p:txBody>
      </p:sp>
      <p:sp>
        <p:nvSpPr>
          <p:cNvPr id="3" name="Content Placeholder 2"/>
          <p:cNvSpPr>
            <a:spLocks noGrp="1"/>
          </p:cNvSpPr>
          <p:nvPr>
            <p:ph idx="1"/>
          </p:nvPr>
        </p:nvSpPr>
        <p:spPr/>
        <p:txBody>
          <a:bodyPr/>
          <a:lstStyle/>
          <a:p>
            <a:r>
              <a:rPr lang="en-US" dirty="0" smtClean="0"/>
              <a:t>Using a web-based interface allows a widely distributed community to use the information and contribute as well.</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 hoc meetings</a:t>
            </a:r>
            <a:endParaRPr lang="en-US" dirty="0"/>
          </a:p>
        </p:txBody>
      </p:sp>
      <p:sp>
        <p:nvSpPr>
          <p:cNvPr id="3" name="Content Placeholder 2"/>
          <p:cNvSpPr>
            <a:spLocks noGrp="1"/>
          </p:cNvSpPr>
          <p:nvPr>
            <p:ph idx="1"/>
          </p:nvPr>
        </p:nvSpPr>
        <p:spPr/>
        <p:txBody>
          <a:bodyPr/>
          <a:lstStyle/>
          <a:p>
            <a:r>
              <a:rPr lang="en-US" dirty="0" smtClean="0"/>
              <a:t>Issues should be collected from these meetings but often they are not.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cstate="print"/>
          <a:srcRect/>
          <a:stretch>
            <a:fillRect/>
          </a:stretch>
        </p:blipFill>
        <p:spPr bwMode="auto">
          <a:xfrm>
            <a:off x="951229" y="1600200"/>
            <a:ext cx="7241541" cy="4525963"/>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Trac</a:t>
            </a:r>
            <a:endParaRPr lang="en-US" dirty="0"/>
          </a:p>
        </p:txBody>
      </p:sp>
      <p:sp>
        <p:nvSpPr>
          <p:cNvPr id="3" name="Content Placeholder 2"/>
          <p:cNvSpPr>
            <a:spLocks noGrp="1"/>
          </p:cNvSpPr>
          <p:nvPr>
            <p:ph idx="1"/>
          </p:nvPr>
        </p:nvSpPr>
        <p:spPr/>
        <p:txBody>
          <a:bodyPr/>
          <a:lstStyle/>
          <a:p>
            <a:r>
              <a:rPr lang="en-US" dirty="0" smtClean="0"/>
              <a:t>This is a </a:t>
            </a:r>
          </a:p>
          <a:p>
            <a:r>
              <a:rPr lang="en-US" dirty="0" smtClean="0"/>
              <a:t>http://trac.edgewall.org/wiki/TracOnWindowsStandalone</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Mylyn</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143000" y="1371600"/>
            <a:ext cx="6802808" cy="4995069"/>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Risk-2</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Risk is about uncertainty</a:t>
            </a:r>
          </a:p>
          <a:p>
            <a:r>
              <a:rPr lang="en-US" dirty="0" smtClean="0"/>
              <a:t>If we are certain about something</a:t>
            </a:r>
          </a:p>
          <a:p>
            <a:pPr lvl="1"/>
            <a:r>
              <a:rPr lang="en-US" dirty="0" smtClean="0"/>
              <a:t>And we are correct – great</a:t>
            </a:r>
          </a:p>
          <a:p>
            <a:pPr lvl="1"/>
            <a:r>
              <a:rPr lang="en-US" dirty="0" smtClean="0"/>
              <a:t>And we are incorrect – that is a problem not a risk</a:t>
            </a:r>
          </a:p>
          <a:p>
            <a:r>
              <a:rPr lang="en-US" dirty="0" smtClean="0"/>
              <a:t>Otherwise we are uncertain about something</a:t>
            </a:r>
          </a:p>
          <a:p>
            <a:pPr lvl="1"/>
            <a:r>
              <a:rPr lang="en-US" dirty="0" smtClean="0"/>
              <a:t>There is a probability of a situation occurring </a:t>
            </a:r>
          </a:p>
          <a:p>
            <a:pPr lvl="1"/>
            <a:r>
              <a:rPr lang="en-US" dirty="0" smtClean="0"/>
              <a:t>If it does happen there are consequences</a:t>
            </a:r>
          </a:p>
          <a:p>
            <a:pPr lvl="1"/>
            <a:r>
              <a:rPr lang="en-US" dirty="0" smtClean="0"/>
              <a:t>There are things we can do to either</a:t>
            </a:r>
          </a:p>
          <a:p>
            <a:pPr lvl="2"/>
            <a:r>
              <a:rPr lang="en-US" dirty="0" smtClean="0"/>
              <a:t>Reduce the possibility</a:t>
            </a:r>
          </a:p>
          <a:p>
            <a:pPr lvl="2"/>
            <a:r>
              <a:rPr lang="en-US" dirty="0" smtClean="0"/>
              <a:t>Reduce the impact</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Bugzilla</a:t>
            </a:r>
            <a:endParaRPr lang="en-US" dirty="0"/>
          </a:p>
        </p:txBody>
      </p:sp>
      <p:sp>
        <p:nvSpPr>
          <p:cNvPr id="3" name="Content Placeholder 2"/>
          <p:cNvSpPr>
            <a:spLocks noGrp="1"/>
          </p:cNvSpPr>
          <p:nvPr>
            <p:ph idx="1"/>
          </p:nvPr>
        </p:nvSpPr>
        <p:spPr/>
        <p:txBody>
          <a:bodyPr/>
          <a:lstStyle/>
          <a:p>
            <a:r>
              <a:rPr lang="en-US" dirty="0" smtClean="0"/>
              <a:t>http://landfill.bugzilla.org/win32installer/</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Integrated development environment</a:t>
            </a:r>
            <a:endParaRPr lang="en-US" dirty="0"/>
          </a:p>
        </p:txBody>
      </p:sp>
      <p:sp>
        <p:nvSpPr>
          <p:cNvPr id="3" name="Content Placeholder 2"/>
          <p:cNvSpPr>
            <a:spLocks noGrp="1"/>
          </p:cNvSpPr>
          <p:nvPr>
            <p:ph idx="1"/>
          </p:nvPr>
        </p:nvSpPr>
        <p:spPr/>
        <p:txBody>
          <a:bodyPr>
            <a:normAutofit lnSpcReduction="10000"/>
          </a:bodyPr>
          <a:lstStyle/>
          <a:p>
            <a:r>
              <a:rPr lang="en-US" dirty="0" smtClean="0"/>
              <a:t>IDE – you see it all the time but in the last few modules we have looked at pieces of it in detail</a:t>
            </a:r>
          </a:p>
          <a:p>
            <a:r>
              <a:rPr lang="en-US" dirty="0" smtClean="0"/>
              <a:t>Various of the issue tracking systems fit better or worse with the other tools we have already identified.</a:t>
            </a:r>
          </a:p>
          <a:p>
            <a:r>
              <a:rPr lang="en-US" dirty="0" smtClean="0"/>
              <a:t>The issue tracker’s ability to play nicely with the other tools is an important criteria in selecting a tool.</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evaluation form</a:t>
            </a:r>
            <a:endParaRPr lang="en-US" dirty="0"/>
          </a:p>
        </p:txBody>
      </p:sp>
      <p:sp>
        <p:nvSpPr>
          <p:cNvPr id="3" name="Content Placeholder 2"/>
          <p:cNvSpPr>
            <a:spLocks noGrp="1"/>
          </p:cNvSpPr>
          <p:nvPr>
            <p:ph idx="1"/>
          </p:nvPr>
        </p:nvSpPr>
        <p:spPr/>
        <p:txBody>
          <a:bodyPr/>
          <a:lstStyle/>
          <a:p>
            <a:r>
              <a:rPr lang="en-US" dirty="0" smtClean="0"/>
              <a:t>Look </a:t>
            </a:r>
            <a:r>
              <a:rPr lang="en-US" dirty="0" smtClean="0"/>
              <a:t>at a </a:t>
            </a:r>
            <a:r>
              <a:rPr lang="en-US" dirty="0" smtClean="0"/>
              <a:t>couple of </a:t>
            </a:r>
            <a:r>
              <a:rPr lang="en-US" smtClean="0"/>
              <a:t>evaluation </a:t>
            </a:r>
            <a:r>
              <a:rPr lang="en-US" smtClean="0"/>
              <a:t>matrices</a:t>
            </a:r>
            <a:endParaRPr lang="en-US" dirty="0" smtClean="0"/>
          </a:p>
          <a:p>
            <a:r>
              <a:rPr lang="en-US" dirty="0" smtClean="0"/>
              <a:t>http://it.toolbox.com/blogs/enterprise-solutions/alternatives-evaluation-matrix-13138</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Jira</a:t>
            </a:r>
            <a:endParaRPr lang="en-US" dirty="0"/>
          </a:p>
        </p:txBody>
      </p:sp>
      <p:sp>
        <p:nvSpPr>
          <p:cNvPr id="3" name="Content Placeholder 2"/>
          <p:cNvSpPr>
            <a:spLocks noGrp="1"/>
          </p:cNvSpPr>
          <p:nvPr>
            <p:ph idx="1"/>
          </p:nvPr>
        </p:nvSpPr>
        <p:spPr/>
        <p:txBody>
          <a:bodyPr/>
          <a:lstStyle/>
          <a:p>
            <a:r>
              <a:rPr lang="en-US" dirty="0">
                <a:hlinkClick r:id="rId2"/>
              </a:rPr>
              <a:t>http://www.softwaretestinghelp.com/atlassian-jira-tutorial-1</a:t>
            </a:r>
            <a:r>
              <a:rPr lang="en-US" dirty="0" smtClean="0">
                <a:hlinkClick r:id="rId2"/>
              </a:rPr>
              <a:t>/</a:t>
            </a:r>
            <a:endParaRPr lang="en-US" dirty="0" smtClean="0"/>
          </a:p>
          <a:p>
            <a:endParaRPr lang="en-US" dirty="0"/>
          </a:p>
        </p:txBody>
      </p:sp>
    </p:spTree>
    <p:extLst>
      <p:ext uri="{BB962C8B-B14F-4D97-AF65-F5344CB8AC3E}">
        <p14:creationId xmlns:p14="http://schemas.microsoft.com/office/powerpoint/2010/main" val="20561043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Risk-3</a:t>
            </a:r>
            <a:endParaRPr lang="en-US" dirty="0"/>
          </a:p>
        </p:txBody>
      </p:sp>
      <p:sp>
        <p:nvSpPr>
          <p:cNvPr id="3" name="Content Placeholder 2"/>
          <p:cNvSpPr>
            <a:spLocks noGrp="1"/>
          </p:cNvSpPr>
          <p:nvPr>
            <p:ph idx="1"/>
          </p:nvPr>
        </p:nvSpPr>
        <p:spPr/>
        <p:txBody>
          <a:bodyPr/>
          <a:lstStyle/>
          <a:p>
            <a:r>
              <a:rPr lang="en-US" dirty="0" smtClean="0"/>
              <a:t>Risk is affected by many factors</a:t>
            </a:r>
          </a:p>
          <a:p>
            <a:pPr lvl="1"/>
            <a:r>
              <a:rPr lang="en-US" dirty="0" smtClean="0"/>
              <a:t>Time – the further in the future an event is the less certain we can be about the outcome</a:t>
            </a:r>
          </a:p>
          <a:p>
            <a:pPr lvl="1"/>
            <a:r>
              <a:rPr lang="en-US" dirty="0" smtClean="0"/>
              <a:t>Velocity – the faster the knowledge in an area is changing the less certain we can be</a:t>
            </a:r>
          </a:p>
          <a:p>
            <a:pPr lvl="1"/>
            <a:r>
              <a:rPr lang="en-US" dirty="0" smtClean="0"/>
              <a:t>Importance – the more important a function is the greater the consequences of failure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Uncertainty in </a:t>
            </a:r>
            <a:r>
              <a:rPr lang="en-US" dirty="0" err="1" smtClean="0"/>
              <a:t>reqspec</a:t>
            </a:r>
            <a:endParaRPr lang="en-US" dirty="0"/>
          </a:p>
        </p:txBody>
      </p:sp>
      <p:sp>
        <p:nvSpPr>
          <p:cNvPr id="3" name="Content Placeholder 2"/>
          <p:cNvSpPr>
            <a:spLocks noGrp="1"/>
          </p:cNvSpPr>
          <p:nvPr>
            <p:ph idx="1"/>
          </p:nvPr>
        </p:nvSpPr>
        <p:spPr/>
        <p:txBody>
          <a:bodyPr/>
          <a:lstStyle/>
          <a:p>
            <a:r>
              <a:rPr lang="en-US" dirty="0"/>
              <a:t>uncertainty [</a:t>
            </a:r>
            <a:br>
              <a:rPr lang="en-US" dirty="0"/>
            </a:br>
            <a:r>
              <a:rPr lang="en-US" dirty="0"/>
              <a:t>volatility &lt;number&gt;</a:t>
            </a:r>
            <a:br>
              <a:rPr lang="en-US" dirty="0"/>
            </a:br>
            <a:r>
              <a:rPr lang="en-US" dirty="0" err="1"/>
              <a:t>costImpact</a:t>
            </a:r>
            <a:r>
              <a:rPr lang="en-US" dirty="0"/>
              <a:t> &lt;number&gt;</a:t>
            </a:r>
            <a:br>
              <a:rPr lang="en-US" dirty="0"/>
            </a:br>
            <a:r>
              <a:rPr lang="en-US" dirty="0" err="1"/>
              <a:t>scheduleImpact</a:t>
            </a:r>
            <a:r>
              <a:rPr lang="en-US" dirty="0"/>
              <a:t> &lt;number&gt;</a:t>
            </a:r>
            <a:br>
              <a:rPr lang="en-US" dirty="0"/>
            </a:br>
            <a:r>
              <a:rPr lang="en-US" dirty="0"/>
              <a:t>familiarity &lt;number&gt;</a:t>
            </a:r>
            <a:br>
              <a:rPr lang="en-US" dirty="0"/>
            </a:br>
            <a:r>
              <a:rPr lang="en-US" dirty="0" err="1"/>
              <a:t>riskIndex</a:t>
            </a:r>
            <a:r>
              <a:rPr lang="en-US" dirty="0"/>
              <a:t> &lt;number&gt;</a:t>
            </a:r>
            <a:br>
              <a:rPr lang="en-US" dirty="0"/>
            </a:br>
            <a:r>
              <a:rPr lang="en-US" dirty="0" err="1"/>
              <a:t>proportionalRiskIndex</a:t>
            </a:r>
            <a:r>
              <a:rPr lang="en-US" dirty="0"/>
              <a:t> &lt;number&gt;</a:t>
            </a:r>
            <a:br>
              <a:rPr lang="en-US" dirty="0"/>
            </a:br>
            <a:r>
              <a:rPr lang="en-US" dirty="0" err="1"/>
              <a:t>maturityIndex</a:t>
            </a:r>
            <a:r>
              <a:rPr lang="en-US" dirty="0"/>
              <a:t> &lt;number&gt;</a:t>
            </a:r>
            <a:br>
              <a:rPr lang="en-US" dirty="0"/>
            </a:br>
            <a:r>
              <a:rPr lang="en-US" dirty="0"/>
              <a:t>]</a:t>
            </a:r>
          </a:p>
        </p:txBody>
      </p:sp>
    </p:spTree>
    <p:extLst>
      <p:ext uri="{BB962C8B-B14F-4D97-AF65-F5344CB8AC3E}">
        <p14:creationId xmlns:p14="http://schemas.microsoft.com/office/powerpoint/2010/main" val="3651683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Uncertainty in assurance case</a:t>
            </a:r>
            <a:endParaRPr lang="en-US" dirty="0"/>
          </a:p>
        </p:txBody>
      </p:sp>
      <p:sp>
        <p:nvSpPr>
          <p:cNvPr id="3" name="Content Placeholder 2"/>
          <p:cNvSpPr>
            <a:spLocks noGrp="1"/>
          </p:cNvSpPr>
          <p:nvPr>
            <p:ph idx="1"/>
          </p:nvPr>
        </p:nvSpPr>
        <p:spPr/>
        <p:txBody>
          <a:bodyPr>
            <a:normAutofit fontScale="92500" lnSpcReduction="20000"/>
          </a:bodyPr>
          <a:lstStyle/>
          <a:p>
            <a:r>
              <a:rPr lang="en-US" dirty="0"/>
              <a:t>&lt;Claim&gt; ::=</a:t>
            </a:r>
            <a:br>
              <a:rPr lang="en-US" dirty="0"/>
            </a:br>
            <a:r>
              <a:rPr lang="en-US" dirty="0"/>
              <a:t>claim </a:t>
            </a:r>
            <a:r>
              <a:rPr lang="en-US" dirty="0" err="1"/>
              <a:t>claimID</a:t>
            </a:r>
            <a:r>
              <a:rPr lang="en-US" dirty="0"/>
              <a:t> ( : "Descriptive title" )?</a:t>
            </a:r>
            <a:br>
              <a:rPr lang="en-US" dirty="0"/>
            </a:br>
            <a:r>
              <a:rPr lang="en-US" dirty="0"/>
              <a:t>( '(' &lt;</a:t>
            </a:r>
            <a:r>
              <a:rPr lang="en-US" dirty="0" err="1"/>
              <a:t>claimweight</a:t>
            </a:r>
            <a:r>
              <a:rPr lang="en-US" dirty="0"/>
              <a:t>&gt; ')' )?</a:t>
            </a:r>
            <a:br>
              <a:rPr lang="en-US" dirty="0"/>
            </a:br>
            <a:r>
              <a:rPr lang="en-US" dirty="0"/>
              <a:t>for &lt;requirement reference&gt;</a:t>
            </a:r>
            <a:br>
              <a:rPr lang="en-US" dirty="0"/>
            </a:br>
            <a:r>
              <a:rPr lang="en-US" dirty="0"/>
              <a:t>[</a:t>
            </a:r>
            <a:br>
              <a:rPr lang="en-US" dirty="0"/>
            </a:br>
            <a:r>
              <a:rPr lang="en-US" dirty="0"/>
              <a:t>( assert &lt;</a:t>
            </a:r>
            <a:r>
              <a:rPr lang="en-US" dirty="0" err="1"/>
              <a:t>ArgumentExpression</a:t>
            </a:r>
            <a:r>
              <a:rPr lang="en-US" dirty="0"/>
              <a:t>&gt;</a:t>
            </a:r>
            <a:br>
              <a:rPr lang="en-US" dirty="0"/>
            </a:br>
            <a:r>
              <a:rPr lang="en-US" dirty="0"/>
              <a:t>( argument &lt;String&gt; &lt;Uncertainty&gt; )?</a:t>
            </a:r>
            <a:br>
              <a:rPr lang="en-US" dirty="0"/>
            </a:br>
            <a:r>
              <a:rPr lang="en-US" dirty="0"/>
              <a:t>( rationale &lt;String&gt; )?</a:t>
            </a:r>
            <a:br>
              <a:rPr lang="en-US" dirty="0"/>
            </a:br>
            <a:r>
              <a:rPr lang="en-US" dirty="0"/>
              <a:t>( &lt;Claim&gt; )* </a:t>
            </a:r>
            <a:br>
              <a:rPr lang="en-US" dirty="0"/>
            </a:br>
            <a:r>
              <a:rPr lang="en-US" dirty="0"/>
              <a:t>( issues ("explanation")+ )? </a:t>
            </a:r>
            <a:br>
              <a:rPr lang="en-US" dirty="0"/>
            </a:br>
            <a:r>
              <a:rPr lang="en-US" dirty="0"/>
              <a:t>]</a:t>
            </a:r>
          </a:p>
        </p:txBody>
      </p:sp>
    </p:spTree>
    <p:extLst>
      <p:ext uri="{BB962C8B-B14F-4D97-AF65-F5344CB8AC3E}">
        <p14:creationId xmlns:p14="http://schemas.microsoft.com/office/powerpoint/2010/main" val="2516233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Goal/Specific Practices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SG 1 Prepare for Risk Management</a:t>
            </a:r>
          </a:p>
          <a:p>
            <a:r>
              <a:rPr lang="en-US" dirty="0" smtClean="0"/>
              <a:t>SP 1.1 Determine Risk Sources and Categories</a:t>
            </a:r>
          </a:p>
          <a:p>
            <a:r>
              <a:rPr lang="en-US" dirty="0" smtClean="0"/>
              <a:t>SP 1.2 Define Risk Parameters</a:t>
            </a:r>
          </a:p>
          <a:p>
            <a:r>
              <a:rPr lang="en-US" dirty="0" smtClean="0"/>
              <a:t>SP 1.3 Establish a Risk Management Strategy</a:t>
            </a:r>
          </a:p>
          <a:p>
            <a:r>
              <a:rPr lang="en-US" dirty="0" smtClean="0"/>
              <a:t>SG 2 Identify and Analyze Risks</a:t>
            </a:r>
          </a:p>
          <a:p>
            <a:r>
              <a:rPr lang="en-US" dirty="0" smtClean="0"/>
              <a:t>SP 2.1 Identify Risks</a:t>
            </a:r>
          </a:p>
          <a:p>
            <a:r>
              <a:rPr lang="en-US" dirty="0" smtClean="0"/>
              <a:t>SP 2.2 Evaluate, Categorize, and Prioritize Risks</a:t>
            </a:r>
          </a:p>
          <a:p>
            <a:r>
              <a:rPr lang="en-US" dirty="0" smtClean="0"/>
              <a:t>SG 3 Mitigate Risks</a:t>
            </a:r>
          </a:p>
          <a:p>
            <a:r>
              <a:rPr lang="en-US" dirty="0" smtClean="0"/>
              <a:t>SP 3.1 Develop Risk Mitigation Plans</a:t>
            </a:r>
          </a:p>
          <a:p>
            <a:r>
              <a:rPr lang="en-US" dirty="0" smtClean="0"/>
              <a:t>SP 3.2 Implement Risk Mitigation Plans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Prepare for Risk Management</a:t>
            </a:r>
            <a:endParaRPr lang="en-US" dirty="0"/>
          </a:p>
        </p:txBody>
      </p:sp>
      <p:sp>
        <p:nvSpPr>
          <p:cNvPr id="3" name="Content Placeholder 2"/>
          <p:cNvSpPr>
            <a:spLocks noGrp="1"/>
          </p:cNvSpPr>
          <p:nvPr>
            <p:ph idx="1"/>
          </p:nvPr>
        </p:nvSpPr>
        <p:spPr/>
        <p:txBody>
          <a:bodyPr>
            <a:normAutofit fontScale="55000" lnSpcReduction="20000"/>
          </a:bodyPr>
          <a:lstStyle/>
          <a:p>
            <a:pPr>
              <a:buNone/>
            </a:pPr>
            <a:r>
              <a:rPr lang="en-US" dirty="0" smtClean="0"/>
              <a:t>Determine Risk Sources and Categories</a:t>
            </a:r>
          </a:p>
          <a:p>
            <a:pPr>
              <a:buNone/>
            </a:pPr>
            <a:r>
              <a:rPr lang="en-US" dirty="0" smtClean="0"/>
              <a:t>• Uncertain requirements</a:t>
            </a:r>
          </a:p>
          <a:p>
            <a:r>
              <a:rPr lang="en-US" dirty="0" smtClean="0"/>
              <a:t>Unprecedented efforts (i.e., estimates unavailable)</a:t>
            </a:r>
          </a:p>
          <a:p>
            <a:pPr>
              <a:buNone/>
            </a:pPr>
            <a:r>
              <a:rPr lang="en-US" dirty="0" smtClean="0"/>
              <a:t>• Infeasible design</a:t>
            </a:r>
          </a:p>
          <a:p>
            <a:pPr>
              <a:buNone/>
            </a:pPr>
            <a:r>
              <a:rPr lang="en-US" dirty="0" smtClean="0"/>
              <a:t>• Competing quality attribute requirements that affect solution selection and design</a:t>
            </a:r>
          </a:p>
          <a:p>
            <a:pPr>
              <a:buNone/>
            </a:pPr>
            <a:r>
              <a:rPr lang="en-US" dirty="0" smtClean="0"/>
              <a:t>• Unavailable technology</a:t>
            </a:r>
          </a:p>
          <a:p>
            <a:pPr>
              <a:buNone/>
            </a:pPr>
            <a:r>
              <a:rPr lang="en-US" dirty="0" smtClean="0"/>
              <a:t>• Unrealistic schedule estimates or allocation</a:t>
            </a:r>
          </a:p>
          <a:p>
            <a:pPr>
              <a:buNone/>
            </a:pPr>
            <a:r>
              <a:rPr lang="en-US" dirty="0" smtClean="0"/>
              <a:t>• Inadequate staffing and skills</a:t>
            </a:r>
          </a:p>
          <a:p>
            <a:pPr>
              <a:buNone/>
            </a:pPr>
            <a:r>
              <a:rPr lang="en-US" dirty="0" smtClean="0"/>
              <a:t>• Cost or funding issues</a:t>
            </a:r>
          </a:p>
          <a:p>
            <a:pPr>
              <a:buNone/>
            </a:pPr>
            <a:r>
              <a:rPr lang="en-US" dirty="0" smtClean="0"/>
              <a:t>• Uncertain or inadequate subcontractor capability</a:t>
            </a:r>
          </a:p>
          <a:p>
            <a:pPr>
              <a:buNone/>
            </a:pPr>
            <a:r>
              <a:rPr lang="en-US" dirty="0" smtClean="0"/>
              <a:t>• Uncertain or inadequate supplier capability</a:t>
            </a:r>
          </a:p>
          <a:p>
            <a:pPr>
              <a:buNone/>
            </a:pPr>
            <a:r>
              <a:rPr lang="en-US" dirty="0" smtClean="0"/>
              <a:t>• Inadequate communication with actual or potential customers or with their</a:t>
            </a:r>
          </a:p>
          <a:p>
            <a:pPr>
              <a:buNone/>
            </a:pPr>
            <a:r>
              <a:rPr lang="en-US" dirty="0" smtClean="0"/>
              <a:t>representatives</a:t>
            </a:r>
          </a:p>
          <a:p>
            <a:pPr>
              <a:buNone/>
            </a:pPr>
            <a:r>
              <a:rPr lang="en-US" dirty="0" smtClean="0"/>
              <a:t>• Disruptions to the continuity of operations</a:t>
            </a:r>
          </a:p>
          <a:p>
            <a:pPr>
              <a:buNone/>
            </a:pPr>
            <a:r>
              <a:rPr lang="en-US" dirty="0" smtClean="0"/>
              <a:t>• Regulatory constraints (e.g. security, safety, environment)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Prepare for Risk Management</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Define Risk Categories</a:t>
            </a:r>
          </a:p>
          <a:p>
            <a:pPr>
              <a:buNone/>
            </a:pPr>
            <a:r>
              <a:rPr lang="en-US" dirty="0" smtClean="0"/>
              <a:t>The following factors can be considered when determining risk categories:</a:t>
            </a:r>
          </a:p>
          <a:p>
            <a:pPr>
              <a:buNone/>
            </a:pPr>
            <a:r>
              <a:rPr lang="en-US" dirty="0" smtClean="0"/>
              <a:t>• 	Phases of the project’s lifecycle model (e.g., requirements, design, manufacturing, test and evaluation, delivery, disposal)</a:t>
            </a:r>
          </a:p>
          <a:p>
            <a:pPr>
              <a:buNone/>
            </a:pPr>
            <a:r>
              <a:rPr lang="en-US" dirty="0" smtClean="0"/>
              <a:t>• 	Types of processes used</a:t>
            </a:r>
          </a:p>
          <a:p>
            <a:pPr>
              <a:buNone/>
            </a:pPr>
            <a:r>
              <a:rPr lang="en-US" dirty="0" smtClean="0"/>
              <a:t>•	Types of products used</a:t>
            </a:r>
          </a:p>
          <a:p>
            <a:pPr>
              <a:buNone/>
            </a:pPr>
            <a:r>
              <a:rPr lang="en-US" dirty="0" smtClean="0"/>
              <a:t>• 	Project management risks (e.g., contract risks, budget risks, schedule risks, resource risks)</a:t>
            </a:r>
          </a:p>
          <a:p>
            <a:pPr>
              <a:buNone/>
            </a:pPr>
            <a:r>
              <a:rPr lang="en-US" dirty="0" smtClean="0"/>
              <a:t>•  Technical performance risks (e.g., quality attribute related risks, supportability risks)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3634</TotalTime>
  <Words>1208</Words>
  <Application>Microsoft Office PowerPoint</Application>
  <PresentationFormat>On-screen Show (4:3)</PresentationFormat>
  <Paragraphs>172</Paragraphs>
  <Slides>34</Slides>
  <Notes>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Issue Tracking and Risk Management</vt:lpstr>
      <vt:lpstr>Risk</vt:lpstr>
      <vt:lpstr>Risk-2</vt:lpstr>
      <vt:lpstr>Risk-3</vt:lpstr>
      <vt:lpstr>Uncertainty in reqspec</vt:lpstr>
      <vt:lpstr>Uncertainty in assurance case</vt:lpstr>
      <vt:lpstr>Specific Goal/Specific Practices</vt:lpstr>
      <vt:lpstr>Prepare for Risk Management</vt:lpstr>
      <vt:lpstr>Prepare for Risk Management</vt:lpstr>
      <vt:lpstr>Prepare for Risk Management</vt:lpstr>
      <vt:lpstr>Prepare for Risk Management</vt:lpstr>
      <vt:lpstr>Identify and Analyze Risks</vt:lpstr>
      <vt:lpstr>Identify and Analyze Risks</vt:lpstr>
      <vt:lpstr>Identify and Analyze Risks</vt:lpstr>
      <vt:lpstr>Identify and Analyze Risks</vt:lpstr>
      <vt:lpstr>Mitigate Risks</vt:lpstr>
      <vt:lpstr>Mitigate Risks</vt:lpstr>
      <vt:lpstr>Risk tracking</vt:lpstr>
      <vt:lpstr>PowerPoint Presentation</vt:lpstr>
      <vt:lpstr>Issue Tracking</vt:lpstr>
      <vt:lpstr>scenario</vt:lpstr>
      <vt:lpstr>Agile development</vt:lpstr>
      <vt:lpstr>Issue Tracking</vt:lpstr>
      <vt:lpstr>Regular committees</vt:lpstr>
      <vt:lpstr>Access</vt:lpstr>
      <vt:lpstr>Ad hoc meetings</vt:lpstr>
      <vt:lpstr>PowerPoint Presentation</vt:lpstr>
      <vt:lpstr>Trac</vt:lpstr>
      <vt:lpstr>Mylyn</vt:lpstr>
      <vt:lpstr>Bugzilla</vt:lpstr>
      <vt:lpstr>Integrated development environment</vt:lpstr>
      <vt:lpstr>Example evaluation form</vt:lpstr>
      <vt:lpstr>Jira</vt:lpstr>
      <vt:lpstr>PowerPoint Presentation</vt:lpstr>
    </vt:vector>
  </TitlesOfParts>
  <Company>Clemson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McGregor</dc:creator>
  <cp:lastModifiedBy>Windows User</cp:lastModifiedBy>
  <cp:revision>25</cp:revision>
  <dcterms:created xsi:type="dcterms:W3CDTF">2012-03-22T13:53:54Z</dcterms:created>
  <dcterms:modified xsi:type="dcterms:W3CDTF">2015-10-22T10:38:02Z</dcterms:modified>
</cp:coreProperties>
</file>