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60" r:id="rId2"/>
    <p:sldId id="262" r:id="rId3"/>
    <p:sldId id="263" r:id="rId4"/>
    <p:sldId id="294" r:id="rId5"/>
    <p:sldId id="277" r:id="rId6"/>
    <p:sldId id="276" r:id="rId7"/>
    <p:sldId id="264" r:id="rId8"/>
    <p:sldId id="304" r:id="rId9"/>
    <p:sldId id="305" r:id="rId10"/>
    <p:sldId id="311" r:id="rId11"/>
    <p:sldId id="306" r:id="rId12"/>
    <p:sldId id="307" r:id="rId13"/>
    <p:sldId id="308" r:id="rId14"/>
    <p:sldId id="313" r:id="rId15"/>
    <p:sldId id="312" r:id="rId16"/>
    <p:sldId id="309" r:id="rId1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1027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10/26/2015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9247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10/26/2015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10/26/2015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10/26/2015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10/26/2015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10/26/2015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10/26/2015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businessdictionary.com/definition/power.html" TargetMode="External"/><Relationship Id="rId13" Type="http://schemas.openxmlformats.org/officeDocument/2006/relationships/hyperlink" Target="http://www.investorwords.com/10302/meet.html" TargetMode="External"/><Relationship Id="rId18" Type="http://schemas.openxmlformats.org/officeDocument/2006/relationships/hyperlink" Target="http://www.businessdictionary.com/definition/perception.html" TargetMode="External"/><Relationship Id="rId3" Type="http://schemas.openxmlformats.org/officeDocument/2006/relationships/hyperlink" Target="http://www.businessdictionary.com/definition/right.html" TargetMode="External"/><Relationship Id="rId7" Type="http://schemas.openxmlformats.org/officeDocument/2006/relationships/hyperlink" Target="http://www.businessdictionary.com/definition/utility.html" TargetMode="External"/><Relationship Id="rId12" Type="http://schemas.openxmlformats.org/officeDocument/2006/relationships/hyperlink" Target="http://www.businessdictionary.com/definition/voluntary-exchange.html" TargetMode="External"/><Relationship Id="rId17" Type="http://schemas.openxmlformats.org/officeDocument/2006/relationships/hyperlink" Target="http://www.businessdictionary.com/definition/willingness-to-pay.html" TargetMode="External"/><Relationship Id="rId2" Type="http://schemas.openxmlformats.org/officeDocument/2006/relationships/hyperlink" Target="http://www.businessdictionary.com/definition/benefit.html" TargetMode="External"/><Relationship Id="rId16" Type="http://schemas.openxmlformats.org/officeDocument/2006/relationships/hyperlink" Target="http://www.businessdictionary.com/definition/customer.html" TargetMode="External"/><Relationship Id="rId20" Type="http://schemas.openxmlformats.org/officeDocument/2006/relationships/hyperlink" Target="http://www.businessdictionary.com/definition/intrinsic-value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businessdictionary.com/definition/economic-value-EV.html" TargetMode="External"/><Relationship Id="rId11" Type="http://schemas.openxmlformats.org/officeDocument/2006/relationships/hyperlink" Target="http://www.businessdictionary.com/definition/money.html" TargetMode="External"/><Relationship Id="rId5" Type="http://schemas.openxmlformats.org/officeDocument/2006/relationships/hyperlink" Target="http://www.businessdictionary.com/definition/type.html" TargetMode="External"/><Relationship Id="rId15" Type="http://schemas.openxmlformats.org/officeDocument/2006/relationships/hyperlink" Target="http://www.businessdictionary.com/definition/want.html" TargetMode="External"/><Relationship Id="rId10" Type="http://schemas.openxmlformats.org/officeDocument/2006/relationships/hyperlink" Target="http://www.businessdictionary.com/definition/services.html" TargetMode="External"/><Relationship Id="rId19" Type="http://schemas.openxmlformats.org/officeDocument/2006/relationships/hyperlink" Target="http://www.businessdictionary.com/definition/product.html" TargetMode="External"/><Relationship Id="rId4" Type="http://schemas.openxmlformats.org/officeDocument/2006/relationships/hyperlink" Target="http://www.businessdictionary.com/definition/ownership.html" TargetMode="External"/><Relationship Id="rId9" Type="http://schemas.openxmlformats.org/officeDocument/2006/relationships/hyperlink" Target="http://www.businessdictionary.com/definition/goods.html" TargetMode="External"/><Relationship Id="rId14" Type="http://schemas.openxmlformats.org/officeDocument/2006/relationships/hyperlink" Target="http://www.businessdictionary.com/definition/need.html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871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M11S1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Value-driven Software Engineering – part 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Case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581399"/>
          </a:xfrm>
        </p:spPr>
        <p:txBody>
          <a:bodyPr/>
          <a:lstStyle/>
          <a:p>
            <a:r>
              <a:rPr lang="en-US" dirty="0" smtClean="0"/>
              <a:t>The business case compares costs to benefits.</a:t>
            </a:r>
          </a:p>
          <a:p>
            <a:r>
              <a:rPr lang="en-US" dirty="0" smtClean="0"/>
              <a:t>Some of those benefits are implicit in that they relate to unquantifiable benefits such as stakeholder good will.</a:t>
            </a:r>
          </a:p>
          <a:p>
            <a:r>
              <a:rPr lang="en-US" dirty="0" smtClean="0"/>
              <a:t>Some of this can be quantified via marketing surveys</a:t>
            </a:r>
          </a:p>
          <a:p>
            <a:endParaRPr lang="en-US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4724400"/>
            <a:ext cx="5146762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Continuous Risk and Opportunity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have already considered continuous risk management</a:t>
            </a:r>
          </a:p>
          <a:p>
            <a:r>
              <a:rPr lang="en-US" dirty="0" smtClean="0"/>
              <a:t>A utility function is a way of computing what a person values</a:t>
            </a:r>
          </a:p>
          <a:p>
            <a:r>
              <a:rPr lang="en-US" dirty="0" smtClean="0"/>
              <a:t>For example, one reason a programmer would rather develop from scratch than explore a reusable component that has a chance of saving a lot of time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Concurrent System and Software Engineering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System Engineering defines requirements usually for a technical system with strict non-functional requirements.</a:t>
            </a:r>
          </a:p>
          <a:p>
            <a:r>
              <a:rPr lang="en-US" dirty="0" smtClean="0"/>
              <a:t>Often a process defines a sequence where requirements are finished before design begins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Value-Based Monitoring and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209674"/>
          </a:xfrm>
        </p:spPr>
        <p:txBody>
          <a:bodyPr/>
          <a:lstStyle/>
          <a:p>
            <a:r>
              <a:rPr lang="en-US" dirty="0" smtClean="0"/>
              <a:t>Earned Value – total budget is allocated across milestones</a:t>
            </a:r>
            <a:endParaRPr lang="en-US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4863" y="2809875"/>
            <a:ext cx="7534275" cy="404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Earned Value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47686"/>
          </a:xfrm>
        </p:spPr>
        <p:txBody>
          <a:bodyPr/>
          <a:lstStyle/>
          <a:p>
            <a:r>
              <a:rPr lang="en-US" sz="1000" i="1" dirty="0" smtClean="0"/>
              <a:t>Barry Boehm, Li </a:t>
            </a:r>
            <a:r>
              <a:rPr lang="en-US" sz="1000" i="1" dirty="0" err="1" smtClean="0"/>
              <a:t>Guo</a:t>
            </a:r>
            <a:r>
              <a:rPr lang="en-US" sz="1000" i="1" dirty="0" smtClean="0"/>
              <a:t> Huang; </a:t>
            </a:r>
            <a:r>
              <a:rPr lang="en-US" sz="1000" dirty="0" smtClean="0"/>
              <a:t>Value-Based Software Engineering: A Case Study; IEEE Software, March 2003</a:t>
            </a:r>
            <a:endParaRPr lang="en-US" sz="1000" dirty="0"/>
          </a:p>
        </p:txBody>
      </p:sp>
      <p:pic>
        <p:nvPicPr>
          <p:cNvPr id="5120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2147887"/>
            <a:ext cx="6067425" cy="460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Earned Value Example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438399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017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3" y="4267200"/>
            <a:ext cx="8715375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 as Opportunity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Marginal costs</a:t>
            </a:r>
          </a:p>
          <a:p>
            <a:r>
              <a:rPr lang="en-US" dirty="0" smtClean="0"/>
              <a:t>Developing a change-anticipatory modular design can be considered as an investment in real options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we get toward the end of the semester we </a:t>
            </a:r>
            <a:r>
              <a:rPr lang="en-US" dirty="0" smtClean="0"/>
              <a:t>have looked at most techniques  but only covered 20% of development time</a:t>
            </a:r>
            <a:r>
              <a:rPr lang="en-US" dirty="0" smtClean="0"/>
              <a:t>. 80% </a:t>
            </a:r>
            <a:r>
              <a:rPr lang="en-US" smtClean="0"/>
              <a:t>is ahead of us.</a:t>
            </a:r>
            <a:endParaRPr lang="en-US" dirty="0" smtClean="0"/>
          </a:p>
          <a:p>
            <a:r>
              <a:rPr lang="en-US" dirty="0" smtClean="0"/>
              <a:t>The CVRIA example system we have used off and on during the semester </a:t>
            </a:r>
            <a:r>
              <a:rPr lang="en-US" dirty="0" smtClean="0"/>
              <a:t>can be viewed from a </a:t>
            </a:r>
            <a:r>
              <a:rPr lang="en-US" dirty="0" smtClean="0"/>
              <a:t>value perspective.</a:t>
            </a:r>
            <a:endParaRPr lang="en-US" dirty="0" smtClean="0"/>
          </a:p>
          <a:p>
            <a:r>
              <a:rPr lang="en-US" dirty="0" smtClean="0"/>
              <a:t>In this unit I want us to do a deep dive into Value and Value-driven methods.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X-driven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software engineering there have been several initiatives such as model-driven or specification-based in which a specific technology is the driving force for making decisions.</a:t>
            </a:r>
          </a:p>
          <a:p>
            <a:r>
              <a:rPr lang="en-US" dirty="0" smtClean="0"/>
              <a:t>Value-driven or value-based is different only in that it is at a more abstract level.</a:t>
            </a:r>
          </a:p>
          <a:p>
            <a:r>
              <a:rPr lang="en-US" dirty="0" smtClean="0"/>
              <a:t>What is value and how do we use it?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 worth of all the </a:t>
            </a:r>
            <a:r>
              <a:rPr lang="en-US" sz="2400" dirty="0" smtClean="0">
                <a:hlinkClick r:id="rId2"/>
              </a:rPr>
              <a:t>benefits</a:t>
            </a:r>
            <a:r>
              <a:rPr lang="en-US" sz="2400" dirty="0" smtClean="0"/>
              <a:t> and </a:t>
            </a:r>
            <a:r>
              <a:rPr lang="en-US" sz="2400" dirty="0" smtClean="0">
                <a:hlinkClick r:id="rId3"/>
              </a:rPr>
              <a:t>rights</a:t>
            </a:r>
            <a:r>
              <a:rPr lang="en-US" sz="2400" dirty="0" smtClean="0"/>
              <a:t> arising from </a:t>
            </a:r>
            <a:r>
              <a:rPr lang="en-US" sz="2400" dirty="0" smtClean="0">
                <a:hlinkClick r:id="rId4"/>
              </a:rPr>
              <a:t>ownership</a:t>
            </a:r>
            <a:r>
              <a:rPr lang="en-US" sz="2400" dirty="0" smtClean="0"/>
              <a:t>. Two </a:t>
            </a:r>
            <a:r>
              <a:rPr lang="en-US" sz="2400" dirty="0" smtClean="0">
                <a:hlinkClick r:id="rId5"/>
              </a:rPr>
              <a:t>types</a:t>
            </a:r>
            <a:r>
              <a:rPr lang="en-US" sz="2400" dirty="0" smtClean="0"/>
              <a:t> of </a:t>
            </a:r>
            <a:r>
              <a:rPr lang="en-US" sz="2400" dirty="0" smtClean="0">
                <a:hlinkClick r:id="rId6"/>
              </a:rPr>
              <a:t>economic value</a:t>
            </a:r>
            <a:r>
              <a:rPr lang="en-US" sz="2400" dirty="0" smtClean="0"/>
              <a:t> are (1) the </a:t>
            </a:r>
            <a:r>
              <a:rPr lang="en-US" sz="2400" dirty="0" smtClean="0">
                <a:hlinkClick r:id="rId7"/>
              </a:rPr>
              <a:t>utility</a:t>
            </a:r>
            <a:r>
              <a:rPr lang="en-US" sz="2400" dirty="0" smtClean="0"/>
              <a:t> of a good or service, and (2) </a:t>
            </a:r>
            <a:r>
              <a:rPr lang="en-US" sz="2400" dirty="0" smtClean="0">
                <a:hlinkClick r:id="rId8"/>
              </a:rPr>
              <a:t>power</a:t>
            </a:r>
            <a:r>
              <a:rPr lang="en-US" sz="2400" dirty="0" smtClean="0"/>
              <a:t> of a good or service to command other </a:t>
            </a:r>
            <a:r>
              <a:rPr lang="en-US" sz="2400" dirty="0" smtClean="0">
                <a:hlinkClick r:id="rId9"/>
              </a:rPr>
              <a:t>goods</a:t>
            </a:r>
            <a:r>
              <a:rPr lang="en-US" sz="2400" dirty="0" smtClean="0"/>
              <a:t>, </a:t>
            </a:r>
            <a:r>
              <a:rPr lang="en-US" sz="2400" dirty="0" smtClean="0">
                <a:hlinkClick r:id="rId10"/>
              </a:rPr>
              <a:t>services</a:t>
            </a:r>
            <a:r>
              <a:rPr lang="en-US" sz="2400" dirty="0" smtClean="0"/>
              <a:t>, or </a:t>
            </a:r>
            <a:r>
              <a:rPr lang="en-US" sz="2400" dirty="0" smtClean="0">
                <a:hlinkClick r:id="rId11"/>
              </a:rPr>
              <a:t>money</a:t>
            </a:r>
            <a:r>
              <a:rPr lang="en-US" sz="2400" dirty="0" smtClean="0"/>
              <a:t>, in </a:t>
            </a:r>
            <a:r>
              <a:rPr lang="en-US" sz="2400" dirty="0" smtClean="0">
                <a:hlinkClick r:id="rId12"/>
              </a:rPr>
              <a:t>voluntary exchange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The extent to which a good or service is perceived by its customer to </a:t>
            </a:r>
            <a:r>
              <a:rPr lang="en-US" sz="2400" dirty="0" smtClean="0">
                <a:hlinkClick r:id="rId13"/>
              </a:rPr>
              <a:t>meet</a:t>
            </a:r>
            <a:r>
              <a:rPr lang="en-US" sz="2400" dirty="0" smtClean="0"/>
              <a:t> his or her </a:t>
            </a:r>
            <a:r>
              <a:rPr lang="en-US" sz="2400" dirty="0" smtClean="0">
                <a:hlinkClick r:id="rId14"/>
              </a:rPr>
              <a:t>needs</a:t>
            </a:r>
            <a:r>
              <a:rPr lang="en-US" sz="2400" dirty="0" smtClean="0"/>
              <a:t> or </a:t>
            </a:r>
            <a:r>
              <a:rPr lang="en-US" sz="2400" dirty="0" smtClean="0">
                <a:hlinkClick r:id="rId15"/>
              </a:rPr>
              <a:t>wants</a:t>
            </a:r>
            <a:r>
              <a:rPr lang="en-US" sz="2400" dirty="0" smtClean="0"/>
              <a:t>, measured by </a:t>
            </a:r>
            <a:r>
              <a:rPr lang="en-US" sz="2400" dirty="0" smtClean="0">
                <a:hlinkClick r:id="rId16"/>
              </a:rPr>
              <a:t>customer's</a:t>
            </a:r>
            <a:r>
              <a:rPr lang="en-US" sz="2400" dirty="0" smtClean="0"/>
              <a:t> </a:t>
            </a:r>
            <a:r>
              <a:rPr lang="en-US" sz="2400" dirty="0" smtClean="0">
                <a:hlinkClick r:id="rId17"/>
              </a:rPr>
              <a:t>willingness to pay</a:t>
            </a:r>
            <a:r>
              <a:rPr lang="en-US" sz="2400" dirty="0" smtClean="0"/>
              <a:t> for it. It commonly depends more on the customer's </a:t>
            </a:r>
            <a:r>
              <a:rPr lang="en-US" sz="2400" dirty="0" smtClean="0">
                <a:hlinkClick r:id="rId18"/>
              </a:rPr>
              <a:t>perception</a:t>
            </a:r>
            <a:r>
              <a:rPr lang="en-US" sz="2400" dirty="0" smtClean="0"/>
              <a:t> of the worth of the </a:t>
            </a:r>
            <a:r>
              <a:rPr lang="en-US" sz="2400" dirty="0" smtClean="0">
                <a:hlinkClick r:id="rId19"/>
              </a:rPr>
              <a:t>product</a:t>
            </a:r>
            <a:r>
              <a:rPr lang="en-US" sz="2400" dirty="0" smtClean="0"/>
              <a:t> than on its </a:t>
            </a:r>
            <a:r>
              <a:rPr lang="en-US" sz="2400" dirty="0" smtClean="0">
                <a:hlinkClick r:id="rId20"/>
              </a:rPr>
              <a:t>intrinsic value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Value changes over time.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 </a:t>
            </a:r>
            <a:r>
              <a:rPr lang="en-US" dirty="0" err="1" smtClean="0"/>
              <a:t>vs</a:t>
            </a:r>
            <a:r>
              <a:rPr lang="en-US" dirty="0" smtClean="0"/>
              <a:t> revenue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The manager balances revenue stream against pace of change</a:t>
            </a:r>
          </a:p>
          <a:p>
            <a:r>
              <a:rPr lang="en-US" dirty="0" smtClean="0"/>
              <a:t>Emerging markets have sufficient potential to absorb new products and produce sufficient revenue at a rate that engineers can afford to stay current with changes in the domain </a:t>
            </a:r>
          </a:p>
          <a:p>
            <a:r>
              <a:rPr lang="en-US" dirty="0" smtClean="0"/>
              <a:t>As the market matures and revenue growth slows, the rate of change in features must slow due to a smaller revenue stream.</a:t>
            </a:r>
          </a:p>
          <a:p>
            <a:r>
              <a:rPr lang="en-US" dirty="0" smtClean="0"/>
              <a:t>SPLE allows the rate of change to stay higher longer because an asset is dependent on multiple revenue streams.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Strategic – Use careful investment decisions to build value; use uncertainty principles to compute value</a:t>
            </a:r>
          </a:p>
          <a:p>
            <a:r>
              <a:rPr lang="en-US" dirty="0" smtClean="0"/>
              <a:t>Tactical – Use organizational structure to isolate differences in styles; use technology decisions to reduce costs.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Based on Boehm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r>
              <a:rPr lang="en-US" dirty="0" smtClean="0"/>
              <a:t>Key elements</a:t>
            </a:r>
          </a:p>
          <a:p>
            <a:pPr lvl="1">
              <a:buNone/>
            </a:pPr>
            <a:r>
              <a:rPr lang="en-US" sz="2400" dirty="0" smtClean="0"/>
              <a:t>1. Benefits Realization Analysis</a:t>
            </a:r>
          </a:p>
          <a:p>
            <a:pPr lvl="1">
              <a:buNone/>
            </a:pPr>
            <a:r>
              <a:rPr lang="en-US" sz="2400" dirty="0" smtClean="0"/>
              <a:t>2. Stakeholder Value Proposition Elicitation and Reconciliation</a:t>
            </a:r>
          </a:p>
          <a:p>
            <a:pPr lvl="1">
              <a:buNone/>
            </a:pPr>
            <a:r>
              <a:rPr lang="en-US" sz="2400" dirty="0" smtClean="0"/>
              <a:t>3. Business Case Analysis</a:t>
            </a:r>
          </a:p>
          <a:p>
            <a:pPr lvl="1">
              <a:buNone/>
            </a:pPr>
            <a:r>
              <a:rPr lang="en-US" sz="2400" dirty="0" smtClean="0"/>
              <a:t>4. Continuous Risk and Opportunity Management</a:t>
            </a:r>
          </a:p>
          <a:p>
            <a:pPr lvl="1">
              <a:buNone/>
            </a:pPr>
            <a:r>
              <a:rPr lang="en-US" sz="2400" dirty="0" smtClean="0"/>
              <a:t>5. Concurrent System and Software Engineering</a:t>
            </a:r>
          </a:p>
          <a:p>
            <a:pPr lvl="1">
              <a:buNone/>
            </a:pPr>
            <a:r>
              <a:rPr lang="en-US" sz="2400" dirty="0" smtClean="0"/>
              <a:t>6. Value-Based Monitoring and Control</a:t>
            </a:r>
          </a:p>
          <a:p>
            <a:pPr lvl="1">
              <a:buNone/>
            </a:pPr>
            <a:r>
              <a:rPr lang="en-US" sz="2400" dirty="0" smtClean="0"/>
              <a:t>7. Change as Opportunity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Realization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523999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2488" y="3429000"/>
            <a:ext cx="7439025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Stakeholder Value Proposition Elicitation and Reconciliation</a:t>
            </a:r>
            <a:endParaRPr lang="en-US" dirty="0"/>
          </a:p>
        </p:txBody>
      </p:sp>
      <p:pic>
        <p:nvPicPr>
          <p:cNvPr id="11265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47737" y="1777206"/>
            <a:ext cx="7248525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4042</TotalTime>
  <Words>605</Words>
  <Application>Microsoft Office PowerPoint</Application>
  <PresentationFormat>On-screen Show (4:3)</PresentationFormat>
  <Paragraphs>58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syse802Template</vt:lpstr>
      <vt:lpstr>CPSC 871</vt:lpstr>
      <vt:lpstr>Value</vt:lpstr>
      <vt:lpstr>X-driven</vt:lpstr>
      <vt:lpstr>Value</vt:lpstr>
      <vt:lpstr>Change vs revenue</vt:lpstr>
      <vt:lpstr>Value</vt:lpstr>
      <vt:lpstr>Based on Boehm</vt:lpstr>
      <vt:lpstr>Benefits Realization Analysis</vt:lpstr>
      <vt:lpstr>Stakeholder Value Proposition Elicitation and Reconciliation</vt:lpstr>
      <vt:lpstr>Business Case Analysis</vt:lpstr>
      <vt:lpstr>Continuous Risk and Opportunity Management</vt:lpstr>
      <vt:lpstr>Concurrent System and Software Engineering</vt:lpstr>
      <vt:lpstr>Value-Based Monitoring and Control</vt:lpstr>
      <vt:lpstr>Earned Value Example</vt:lpstr>
      <vt:lpstr>Earned Value Example - 2</vt:lpstr>
      <vt:lpstr>Change as Opportunity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Windows User</cp:lastModifiedBy>
  <cp:revision>18</cp:revision>
  <dcterms:created xsi:type="dcterms:W3CDTF">2012-04-02T10:54:02Z</dcterms:created>
  <dcterms:modified xsi:type="dcterms:W3CDTF">2015-10-26T23:31:42Z</dcterms:modified>
</cp:coreProperties>
</file>