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9"/>
  </p:notesMasterIdLst>
  <p:sldIdLst>
    <p:sldId id="260" r:id="rId2"/>
    <p:sldId id="266" r:id="rId3"/>
    <p:sldId id="267" r:id="rId4"/>
    <p:sldId id="268" r:id="rId5"/>
    <p:sldId id="269" r:id="rId6"/>
    <p:sldId id="270" r:id="rId7"/>
    <p:sldId id="271" r:id="rId8"/>
    <p:sldId id="272" r:id="rId9"/>
    <p:sldId id="273" r:id="rId10"/>
    <p:sldId id="274" r:id="rId11"/>
    <p:sldId id="275" r:id="rId12"/>
    <p:sldId id="295" r:id="rId13"/>
    <p:sldId id="296" r:id="rId14"/>
    <p:sldId id="297" r:id="rId15"/>
    <p:sldId id="298" r:id="rId16"/>
    <p:sldId id="299" r:id="rId17"/>
    <p:sldId id="300" r:id="rId18"/>
    <p:sldId id="301" r:id="rId19"/>
    <p:sldId id="302" r:id="rId20"/>
    <p:sldId id="303"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61" r:id="rId38"/>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44" d="100"/>
          <a:sy n="44" d="100"/>
        </p:scale>
        <p:origin x="-1027" y="-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10/25/2015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extLst>
      <p:ext uri="{BB962C8B-B14F-4D97-AF65-F5344CB8AC3E}">
        <p14:creationId xmlns:p14="http://schemas.microsoft.com/office/powerpoint/2010/main" val="1212753971"/>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dirty="0"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10/25/2015</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10/25/2015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10/25/2015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10/25/2015</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10/25/2015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10/25/2015</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10/25/2015</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10/25/2015</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10/25/2015</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10/25/2015</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10/25/2015</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10/25/2015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5.bin"/><Relationship Id="rId5" Type="http://schemas.openxmlformats.org/officeDocument/2006/relationships/image" Target="../media/image5.wmf"/><Relationship Id="rId4" Type="http://schemas.openxmlformats.org/officeDocument/2006/relationships/oleObject" Target="../embeddings/oleObject4.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9.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0.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2.wmf"/></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8" Type="http://schemas.openxmlformats.org/officeDocument/2006/relationships/hyperlink" Target="http://www.informatik.uni-trier.de/~ley/db/conf/splc/splc2011w.html" TargetMode="External"/><Relationship Id="rId3" Type="http://schemas.openxmlformats.org/officeDocument/2006/relationships/hyperlink" Target="http://www.informatik.uni-trier.de/~ley/db/indices/a-tree/c/Clements:Paul_C=.html" TargetMode="External"/><Relationship Id="rId7" Type="http://schemas.openxmlformats.org/officeDocument/2006/relationships/hyperlink" Target="http://www.informatik.uni-trier.de/~ley/db/indices/a-tree/z/Zhang:Jie.html" TargetMode="External"/><Relationship Id="rId2" Type="http://schemas.openxmlformats.org/officeDocument/2006/relationships/hyperlink" Target="http://www.mendeley.com/research/valuebased-software-engineering-seven-key-elements-ethical-considerations/" TargetMode="External"/><Relationship Id="rId1" Type="http://schemas.openxmlformats.org/officeDocument/2006/relationships/slideLayout" Target="../slideLayouts/slideLayout2.xml"/><Relationship Id="rId6" Type="http://schemas.openxmlformats.org/officeDocument/2006/relationships/hyperlink" Target="http://www.informatik.uni-trier.de/~ley/db/indices/a-tree/m/Monteith:J=_Yates.html" TargetMode="External"/><Relationship Id="rId5" Type="http://schemas.openxmlformats.org/officeDocument/2006/relationships/hyperlink" Target="http://www.informatik.uni-trier.de/~ley/db/conf/splc/splc2007w.html" TargetMode="External"/><Relationship Id="rId4" Type="http://schemas.openxmlformats.org/officeDocument/2006/relationships/hyperlink" Target="http://www.informatik.uni-trier.de/~ley/db/indices/a-tree/m/Muthig:Dirk.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871</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M11S2</a:t>
            </a:r>
          </a:p>
          <a:p>
            <a:r>
              <a:rPr lang="en-US" dirty="0" smtClean="0">
                <a:solidFill>
                  <a:schemeClr val="tx1"/>
                </a:solidFill>
              </a:rPr>
              <a:t>Value-driven Software Engineering – part 2</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 options</a:t>
            </a:r>
            <a:endParaRPr lang="en-US" dirty="0"/>
          </a:p>
        </p:txBody>
      </p:sp>
      <p:pic>
        <p:nvPicPr>
          <p:cNvPr id="1026" name="Picture 2"/>
          <p:cNvPicPr>
            <a:picLocks noGrp="1" noChangeAspect="1" noChangeArrowheads="1"/>
          </p:cNvPicPr>
          <p:nvPr>
            <p:ph idx="1"/>
          </p:nvPr>
        </p:nvPicPr>
        <p:blipFill>
          <a:blip r:embed="rId3" cstate="print"/>
          <a:srcRect/>
          <a:stretch>
            <a:fillRect/>
          </a:stretch>
        </p:blipFill>
        <p:spPr bwMode="auto">
          <a:xfrm>
            <a:off x="3048000" y="1447800"/>
            <a:ext cx="2933700" cy="1371600"/>
          </a:xfrm>
          <a:prstGeom prst="rect">
            <a:avLst/>
          </a:prstGeom>
          <a:noFill/>
          <a:ln w="9525">
            <a:noFill/>
            <a:miter lim="800000"/>
            <a:headEnd/>
            <a:tailEnd/>
          </a:ln>
        </p:spPr>
      </p:pic>
      <p:sp>
        <p:nvSpPr>
          <p:cNvPr id="5" name="TextBox 4"/>
          <p:cNvSpPr txBox="1"/>
          <p:nvPr/>
        </p:nvSpPr>
        <p:spPr>
          <a:xfrm>
            <a:off x="2209800" y="2819400"/>
            <a:ext cx="779572" cy="369332"/>
          </a:xfrm>
          <a:prstGeom prst="rect">
            <a:avLst/>
          </a:prstGeom>
          <a:noFill/>
        </p:spPr>
        <p:txBody>
          <a:bodyPr wrap="none" rtlCol="0">
            <a:spAutoFit/>
          </a:bodyPr>
          <a:lstStyle/>
          <a:p>
            <a:r>
              <a:rPr lang="en-US" dirty="0" smtClean="0"/>
              <a:t>where</a:t>
            </a:r>
            <a:endParaRPr lang="en-US" dirty="0"/>
          </a:p>
        </p:txBody>
      </p:sp>
      <p:sp>
        <p:nvSpPr>
          <p:cNvPr id="7" name="TextBox 6"/>
          <p:cNvSpPr txBox="1"/>
          <p:nvPr/>
        </p:nvSpPr>
        <p:spPr>
          <a:xfrm>
            <a:off x="1371600" y="6019800"/>
            <a:ext cx="5962851" cy="646331"/>
          </a:xfrm>
          <a:prstGeom prst="rect">
            <a:avLst/>
          </a:prstGeom>
          <a:noFill/>
        </p:spPr>
        <p:txBody>
          <a:bodyPr wrap="none" rtlCol="0">
            <a:spAutoFit/>
          </a:bodyPr>
          <a:lstStyle/>
          <a:p>
            <a:r>
              <a:rPr lang="en-US" dirty="0" smtClean="0"/>
              <a:t>The term                  transforms all monetary amounts back to</a:t>
            </a:r>
          </a:p>
          <a:p>
            <a:r>
              <a:rPr lang="en-US" dirty="0" smtClean="0"/>
              <a:t>dollars at time </a:t>
            </a:r>
            <a:r>
              <a:rPr lang="en-US" i="1" dirty="0" smtClean="0"/>
              <a:t>t</a:t>
            </a:r>
            <a:r>
              <a:rPr lang="en-US" dirty="0" smtClean="0"/>
              <a:t>. </a:t>
            </a:r>
            <a:endParaRPr lang="en-US" dirty="0"/>
          </a:p>
        </p:txBody>
      </p:sp>
      <p:sp>
        <p:nvSpPr>
          <p:cNvPr id="10" name="TextBox 9"/>
          <p:cNvSpPr txBox="1"/>
          <p:nvPr/>
        </p:nvSpPr>
        <p:spPr>
          <a:xfrm>
            <a:off x="1447800" y="3810000"/>
            <a:ext cx="7431971" cy="1754326"/>
          </a:xfrm>
          <a:prstGeom prst="rect">
            <a:avLst/>
          </a:prstGeom>
          <a:noFill/>
        </p:spPr>
        <p:txBody>
          <a:bodyPr wrap="none" rtlCol="0">
            <a:spAutoFit/>
          </a:bodyPr>
          <a:lstStyle/>
          <a:p>
            <a:r>
              <a:rPr lang="en-US" i="1" dirty="0" smtClean="0"/>
              <a:t>v</a:t>
            </a:r>
            <a:r>
              <a:rPr lang="en-US" dirty="0" smtClean="0"/>
              <a:t> is the value of a specific variation point at time </a:t>
            </a:r>
            <a:r>
              <a:rPr lang="en-US" i="1" dirty="0" smtClean="0"/>
              <a:t>t</a:t>
            </a:r>
            <a:r>
              <a:rPr lang="en-US" dirty="0" smtClean="0"/>
              <a:t> for use at time </a:t>
            </a:r>
            <a:r>
              <a:rPr lang="en-US" i="1" dirty="0" smtClean="0"/>
              <a:t>T</a:t>
            </a:r>
            <a:r>
              <a:rPr lang="en-US" dirty="0" smtClean="0"/>
              <a:t>.</a:t>
            </a:r>
          </a:p>
          <a:p>
            <a:r>
              <a:rPr lang="en-US" i="1" dirty="0" smtClean="0"/>
              <a:t>c</a:t>
            </a:r>
            <a:r>
              <a:rPr lang="en-US" dirty="0" smtClean="0"/>
              <a:t> is the cost of getting the variation point ready. The cost is per time period.</a:t>
            </a:r>
          </a:p>
          <a:p>
            <a:r>
              <a:rPr lang="en-US" i="1" dirty="0" smtClean="0"/>
              <a:t>p</a:t>
            </a:r>
            <a:r>
              <a:rPr lang="en-US" dirty="0" smtClean="0"/>
              <a:t> is the probability that the variation point will actually be used at time </a:t>
            </a:r>
            <a:r>
              <a:rPr lang="en-US" i="1" dirty="0" smtClean="0"/>
              <a:t>T</a:t>
            </a:r>
            <a:r>
              <a:rPr lang="en-US" dirty="0" smtClean="0"/>
              <a:t>.</a:t>
            </a:r>
          </a:p>
          <a:p>
            <a:r>
              <a:rPr lang="en-US" i="1" dirty="0" smtClean="0"/>
              <a:t>VMP</a:t>
            </a:r>
            <a:r>
              <a:rPr lang="en-US" dirty="0" smtClean="0"/>
              <a:t> is the value of the variation point to a specific product in a specific time </a:t>
            </a:r>
          </a:p>
          <a:p>
            <a:r>
              <a:rPr lang="en-US" dirty="0" smtClean="0"/>
              <a:t>    period.</a:t>
            </a:r>
          </a:p>
          <a:p>
            <a:r>
              <a:rPr lang="en-US" i="1" dirty="0" smtClean="0"/>
              <a:t>MC</a:t>
            </a:r>
            <a:r>
              <a:rPr lang="en-US" dirty="0" smtClean="0"/>
              <a:t> is the cost of providing that value.</a:t>
            </a:r>
            <a:endParaRPr lang="en-US" dirty="0"/>
          </a:p>
        </p:txBody>
      </p:sp>
      <p:graphicFrame>
        <p:nvGraphicFramePr>
          <p:cNvPr id="11" name="Object 10"/>
          <p:cNvGraphicFramePr>
            <a:graphicFrameLocks noChangeAspect="1"/>
          </p:cNvGraphicFramePr>
          <p:nvPr/>
        </p:nvGraphicFramePr>
        <p:xfrm>
          <a:off x="2514600" y="6019800"/>
          <a:ext cx="576263" cy="279400"/>
        </p:xfrm>
        <a:graphic>
          <a:graphicData uri="http://schemas.openxmlformats.org/presentationml/2006/ole">
            <mc:AlternateContent xmlns:mc="http://schemas.openxmlformats.org/markup-compatibility/2006">
              <mc:Choice xmlns:v="urn:schemas-microsoft-com:vml" Requires="v">
                <p:oleObj spid="_x0000_s4100" name="Equation" r:id="rId4" imgW="419040" imgH="203040" progId="Equation.3">
                  <p:embed/>
                </p:oleObj>
              </mc:Choice>
              <mc:Fallback>
                <p:oleObj name="Equation" r:id="rId4" imgW="419040" imgH="20304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6019800"/>
                        <a:ext cx="576263"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nvGraphicFramePr>
        <p:xfrm>
          <a:off x="3048000" y="3200400"/>
          <a:ext cx="2947737" cy="381000"/>
        </p:xfrm>
        <a:graphic>
          <a:graphicData uri="http://schemas.openxmlformats.org/presentationml/2006/ole">
            <mc:AlternateContent xmlns:mc="http://schemas.openxmlformats.org/markup-compatibility/2006">
              <mc:Choice xmlns:v="urn:schemas-microsoft-com:vml" Requires="v">
                <p:oleObj spid="_x0000_s4101" name="Equation" r:id="rId6" imgW="1866600" imgH="241200" progId="Equation.3">
                  <p:embed/>
                </p:oleObj>
              </mc:Choice>
              <mc:Fallback>
                <p:oleObj name="Equation" r:id="rId6" imgW="1866600" imgH="2412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0" y="3200400"/>
                        <a:ext cx="2947737"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Craftsmanship </a:t>
            </a:r>
            <a:r>
              <a:rPr lang="en-US" dirty="0" err="1" smtClean="0"/>
              <a:t>vs</a:t>
            </a:r>
            <a:r>
              <a:rPr lang="en-US" dirty="0" smtClean="0"/>
              <a:t> paint-by-numbers</a:t>
            </a:r>
            <a:endParaRPr lang="en-US" dirty="0"/>
          </a:p>
        </p:txBody>
      </p:sp>
      <p:sp>
        <p:nvSpPr>
          <p:cNvPr id="3" name="Content Placeholder 2"/>
          <p:cNvSpPr>
            <a:spLocks noGrp="1"/>
          </p:cNvSpPr>
          <p:nvPr>
            <p:ph idx="1"/>
          </p:nvPr>
        </p:nvSpPr>
        <p:spPr/>
        <p:txBody>
          <a:bodyPr/>
          <a:lstStyle/>
          <a:p>
            <a:r>
              <a:rPr lang="en-US" dirty="0" smtClean="0"/>
              <a:t>There is a place for both</a:t>
            </a:r>
          </a:p>
          <a:p>
            <a:r>
              <a:rPr lang="en-US" dirty="0" smtClean="0"/>
              <a:t>Core assets should be built by craftsmen so that products are as simple as painting by the numbers</a:t>
            </a:r>
          </a:p>
          <a:p>
            <a:r>
              <a:rPr lang="en-US" dirty="0" smtClean="0"/>
              <a:t>That way the expensive craftsmanship is amortized over the cheaper paint-by-numbers</a:t>
            </a:r>
          </a:p>
          <a:p>
            <a:r>
              <a:rPr lang="en-US" dirty="0" smtClean="0"/>
              <a:t>There are a number of organizational structures that will work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- 1</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When determining the scope of the SPL or when asked to create a new core asset or when asked to create an additional variant for an existing asset, what is the basis for making such a decision?</a:t>
            </a:r>
          </a:p>
          <a:p>
            <a:r>
              <a:rPr lang="en-US" dirty="0" smtClean="0"/>
              <a:t>The answer is to maximize Value – Cost</a:t>
            </a:r>
          </a:p>
          <a:p>
            <a:r>
              <a:rPr lang="en-US" dirty="0" smtClean="0"/>
              <a:t>For the purposes of this presentation the value of an item will be represented by all possible revenue coming from that item. Products that use it and any licensing fees that might result from leasing it out.</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- 2</a:t>
            </a:r>
            <a:endParaRPr lang="en-US" dirty="0"/>
          </a:p>
        </p:txBody>
      </p:sp>
      <p:sp>
        <p:nvSpPr>
          <p:cNvPr id="3" name="Content Placeholder 2"/>
          <p:cNvSpPr>
            <a:spLocks noGrp="1"/>
          </p:cNvSpPr>
          <p:nvPr>
            <p:ph idx="1"/>
          </p:nvPr>
        </p:nvSpPr>
        <p:spPr/>
        <p:txBody>
          <a:bodyPr>
            <a:normAutofit fontScale="92500"/>
          </a:bodyPr>
          <a:lstStyle/>
          <a:p>
            <a:r>
              <a:rPr lang="en-US" dirty="0" smtClean="0"/>
              <a:t>We will focus on the value of a variation point with the constraint that only one variation point is allowed per asset – just to keep the math simple.</a:t>
            </a:r>
          </a:p>
          <a:p>
            <a:r>
              <a:rPr lang="en-US" dirty="0" smtClean="0"/>
              <a:t>We also assume that each asset is independent of other assets.</a:t>
            </a:r>
          </a:p>
          <a:p>
            <a:r>
              <a:rPr lang="en-US" dirty="0" smtClean="0"/>
              <a:t>Since a finite amount of time is involved and there is some chance of failure we chose to use a Real Options formulation of the problem.</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model</a:t>
            </a:r>
            <a:endParaRPr lang="en-US" dirty="0"/>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cstate="print"/>
          <a:srcRect/>
          <a:stretch>
            <a:fillRect/>
          </a:stretch>
        </p:blipFill>
        <p:spPr bwMode="auto">
          <a:xfrm>
            <a:off x="2057400" y="2514600"/>
            <a:ext cx="5086350" cy="3362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a:t>
            </a:r>
            <a:endParaRPr lang="en-US" dirty="0"/>
          </a:p>
        </p:txBody>
      </p:sp>
      <p:cxnSp>
        <p:nvCxnSpPr>
          <p:cNvPr id="5" name="Straight Arrow Connector 4"/>
          <p:cNvCxnSpPr/>
          <p:nvPr/>
        </p:nvCxnSpPr>
        <p:spPr>
          <a:xfrm>
            <a:off x="1143000" y="5410200"/>
            <a:ext cx="6934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7010400" y="5486400"/>
            <a:ext cx="614271" cy="369332"/>
          </a:xfrm>
          <a:prstGeom prst="rect">
            <a:avLst/>
          </a:prstGeom>
          <a:noFill/>
        </p:spPr>
        <p:txBody>
          <a:bodyPr wrap="none" rtlCol="0">
            <a:spAutoFit/>
          </a:bodyPr>
          <a:lstStyle/>
          <a:p>
            <a:r>
              <a:rPr lang="en-US" dirty="0" smtClean="0"/>
              <a:t>time</a:t>
            </a:r>
            <a:endParaRPr lang="en-US" dirty="0"/>
          </a:p>
        </p:txBody>
      </p:sp>
      <p:cxnSp>
        <p:nvCxnSpPr>
          <p:cNvPr id="10" name="Straight Arrow Connector 9"/>
          <p:cNvCxnSpPr/>
          <p:nvPr/>
        </p:nvCxnSpPr>
        <p:spPr>
          <a:xfrm>
            <a:off x="1752600" y="5029200"/>
            <a:ext cx="1524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905000" y="4648200"/>
            <a:ext cx="744499" cy="369332"/>
          </a:xfrm>
          <a:prstGeom prst="rect">
            <a:avLst/>
          </a:prstGeom>
          <a:noFill/>
        </p:spPr>
        <p:txBody>
          <a:bodyPr wrap="none" rtlCol="0">
            <a:spAutoFit/>
          </a:bodyPr>
          <a:lstStyle/>
          <a:p>
            <a:r>
              <a:rPr lang="en-US" dirty="0" smtClean="0"/>
              <a:t>asset</a:t>
            </a:r>
            <a:r>
              <a:rPr lang="en-US" baseline="-25000" dirty="0" smtClean="0"/>
              <a:t>1</a:t>
            </a:r>
            <a:endParaRPr lang="en-US" baseline="-25000" dirty="0"/>
          </a:p>
        </p:txBody>
      </p:sp>
      <p:cxnSp>
        <p:nvCxnSpPr>
          <p:cNvPr id="12" name="Straight Arrow Connector 11"/>
          <p:cNvCxnSpPr/>
          <p:nvPr/>
        </p:nvCxnSpPr>
        <p:spPr>
          <a:xfrm>
            <a:off x="1752600" y="4419600"/>
            <a:ext cx="2362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905000" y="4038600"/>
            <a:ext cx="744499" cy="369332"/>
          </a:xfrm>
          <a:prstGeom prst="rect">
            <a:avLst/>
          </a:prstGeom>
          <a:noFill/>
        </p:spPr>
        <p:txBody>
          <a:bodyPr wrap="none" rtlCol="0">
            <a:spAutoFit/>
          </a:bodyPr>
          <a:lstStyle/>
          <a:p>
            <a:r>
              <a:rPr lang="en-US" dirty="0" smtClean="0"/>
              <a:t>asset</a:t>
            </a:r>
            <a:r>
              <a:rPr lang="en-US" baseline="-25000" dirty="0" smtClean="0"/>
              <a:t>2</a:t>
            </a:r>
            <a:endParaRPr lang="en-US" baseline="-25000" dirty="0"/>
          </a:p>
        </p:txBody>
      </p:sp>
      <p:cxnSp>
        <p:nvCxnSpPr>
          <p:cNvPr id="15" name="Straight Arrow Connector 14"/>
          <p:cNvCxnSpPr/>
          <p:nvPr/>
        </p:nvCxnSpPr>
        <p:spPr>
          <a:xfrm>
            <a:off x="1752600" y="3810000"/>
            <a:ext cx="1905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1905000" y="3429000"/>
            <a:ext cx="744499" cy="369332"/>
          </a:xfrm>
          <a:prstGeom prst="rect">
            <a:avLst/>
          </a:prstGeom>
          <a:noFill/>
        </p:spPr>
        <p:txBody>
          <a:bodyPr wrap="none" rtlCol="0">
            <a:spAutoFit/>
          </a:bodyPr>
          <a:lstStyle/>
          <a:p>
            <a:r>
              <a:rPr lang="en-US" dirty="0" smtClean="0"/>
              <a:t>asset</a:t>
            </a:r>
            <a:r>
              <a:rPr lang="en-US" baseline="-25000" dirty="0" smtClean="0"/>
              <a:t>3</a:t>
            </a:r>
            <a:endParaRPr lang="en-US" baseline="-25000" dirty="0"/>
          </a:p>
        </p:txBody>
      </p:sp>
      <p:cxnSp>
        <p:nvCxnSpPr>
          <p:cNvPr id="19" name="Straight Arrow Connector 18"/>
          <p:cNvCxnSpPr/>
          <p:nvPr/>
        </p:nvCxnSpPr>
        <p:spPr>
          <a:xfrm>
            <a:off x="4191000" y="4800600"/>
            <a:ext cx="1143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4191000" y="4419600"/>
            <a:ext cx="1001684" cy="369332"/>
          </a:xfrm>
          <a:prstGeom prst="rect">
            <a:avLst/>
          </a:prstGeom>
          <a:noFill/>
        </p:spPr>
        <p:txBody>
          <a:bodyPr wrap="none" rtlCol="0">
            <a:spAutoFit/>
          </a:bodyPr>
          <a:lstStyle/>
          <a:p>
            <a:r>
              <a:rPr lang="en-US" dirty="0" smtClean="0"/>
              <a:t>product</a:t>
            </a:r>
            <a:r>
              <a:rPr lang="en-US" baseline="-25000" dirty="0" smtClean="0"/>
              <a:t>1</a:t>
            </a:r>
            <a:endParaRPr lang="en-US" baseline="-25000" dirty="0"/>
          </a:p>
        </p:txBody>
      </p:sp>
      <p:cxnSp>
        <p:nvCxnSpPr>
          <p:cNvPr id="24" name="Straight Arrow Connector 23"/>
          <p:cNvCxnSpPr/>
          <p:nvPr/>
        </p:nvCxnSpPr>
        <p:spPr>
          <a:xfrm>
            <a:off x="4648200" y="4267200"/>
            <a:ext cx="762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4495800" y="3810000"/>
            <a:ext cx="1001684" cy="369332"/>
          </a:xfrm>
          <a:prstGeom prst="rect">
            <a:avLst/>
          </a:prstGeom>
          <a:noFill/>
        </p:spPr>
        <p:txBody>
          <a:bodyPr wrap="none" rtlCol="0">
            <a:spAutoFit/>
          </a:bodyPr>
          <a:lstStyle/>
          <a:p>
            <a:r>
              <a:rPr lang="en-US" dirty="0" smtClean="0"/>
              <a:t>product</a:t>
            </a:r>
            <a:r>
              <a:rPr lang="en-US" baseline="-25000" dirty="0" smtClean="0"/>
              <a:t>2</a:t>
            </a:r>
            <a:endParaRPr lang="en-US" baseline="-25000" dirty="0"/>
          </a:p>
        </p:txBody>
      </p:sp>
      <p:cxnSp>
        <p:nvCxnSpPr>
          <p:cNvPr id="28" name="Straight Arrow Connector 27"/>
          <p:cNvCxnSpPr/>
          <p:nvPr/>
        </p:nvCxnSpPr>
        <p:spPr>
          <a:xfrm>
            <a:off x="2590800" y="3124200"/>
            <a:ext cx="2057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3200400" y="2743200"/>
            <a:ext cx="744499" cy="369332"/>
          </a:xfrm>
          <a:prstGeom prst="rect">
            <a:avLst/>
          </a:prstGeom>
          <a:noFill/>
        </p:spPr>
        <p:txBody>
          <a:bodyPr wrap="none" rtlCol="0">
            <a:spAutoFit/>
          </a:bodyPr>
          <a:lstStyle/>
          <a:p>
            <a:r>
              <a:rPr lang="en-US" dirty="0" smtClean="0"/>
              <a:t>asset</a:t>
            </a:r>
            <a:r>
              <a:rPr lang="en-US" baseline="-25000" dirty="0" smtClean="0"/>
              <a:t>4</a:t>
            </a:r>
            <a:endParaRPr lang="en-US" baseline="-25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Parameters to the model - 1</a:t>
            </a:r>
            <a:endParaRPr lang="en-US" dirty="0"/>
          </a:p>
        </p:txBody>
      </p:sp>
      <p:sp>
        <p:nvSpPr>
          <p:cNvPr id="3" name="Content Placeholder 2"/>
          <p:cNvSpPr>
            <a:spLocks noGrp="1"/>
          </p:cNvSpPr>
          <p:nvPr>
            <p:ph idx="1"/>
          </p:nvPr>
        </p:nvSpPr>
        <p:spPr/>
        <p:txBody>
          <a:bodyPr>
            <a:normAutofit fontScale="92500" lnSpcReduction="10000"/>
          </a:bodyPr>
          <a:lstStyle/>
          <a:p>
            <a:r>
              <a:rPr lang="en-US" dirty="0"/>
              <a:t>r</a:t>
            </a:r>
            <a:r>
              <a:rPr lang="en-US" dirty="0" smtClean="0"/>
              <a:t> is the assumed interest rate – in our case the riskless interest rate – often this is taken to be the interest on US Treasury Bonds</a:t>
            </a:r>
          </a:p>
          <a:p>
            <a:r>
              <a:rPr lang="en-US" dirty="0" err="1"/>
              <a:t>i</a:t>
            </a:r>
            <a:r>
              <a:rPr lang="en-US" dirty="0" smtClean="0"/>
              <a:t> is the </a:t>
            </a:r>
            <a:r>
              <a:rPr lang="en-US" dirty="0" err="1" smtClean="0"/>
              <a:t>i</a:t>
            </a:r>
            <a:r>
              <a:rPr lang="en-US" baseline="30000" dirty="0" err="1" smtClean="0"/>
              <a:t>th</a:t>
            </a:r>
            <a:r>
              <a:rPr lang="en-US" dirty="0" smtClean="0"/>
              <a:t> variation point in the set. Alternatively we could use asset or variant. Each level of granularity requires changes in how the other parameters are computed. </a:t>
            </a:r>
          </a:p>
          <a:p>
            <a:r>
              <a:rPr lang="en-US" dirty="0" smtClean="0"/>
              <a:t>T is the target date for use of the variation point (in our model it is the first use)  </a:t>
            </a:r>
          </a:p>
          <a:p>
            <a:r>
              <a:rPr lang="en-US" dirty="0" smtClean="0"/>
              <a:t>T* is the limit of the model in terms of time  </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Parameters to the model - 2</a:t>
            </a:r>
            <a:endParaRPr lang="en-US" dirty="0"/>
          </a:p>
        </p:txBody>
      </p:sp>
      <p:sp>
        <p:nvSpPr>
          <p:cNvPr id="3" name="Content Placeholder 2"/>
          <p:cNvSpPr>
            <a:spLocks noGrp="1"/>
          </p:cNvSpPr>
          <p:nvPr>
            <p:ph idx="1"/>
          </p:nvPr>
        </p:nvSpPr>
        <p:spPr/>
        <p:txBody>
          <a:bodyPr/>
          <a:lstStyle/>
          <a:p>
            <a:r>
              <a:rPr lang="en-US" dirty="0" smtClean="0"/>
              <a:t>       is the probability that variation point </a:t>
            </a:r>
            <a:r>
              <a:rPr lang="en-US" dirty="0" err="1" smtClean="0"/>
              <a:t>i</a:t>
            </a:r>
            <a:r>
              <a:rPr lang="en-US" dirty="0" smtClean="0"/>
              <a:t> will be ready for use by time T  </a:t>
            </a:r>
          </a:p>
          <a:p>
            <a:r>
              <a:rPr lang="en-US" dirty="0" smtClean="0"/>
              <a:t>Currently we assume “ready” means it is completely ready by time T (including all variants).</a:t>
            </a:r>
          </a:p>
          <a:p>
            <a:r>
              <a:rPr lang="en-US" dirty="0" smtClean="0"/>
              <a:t>It could mean sufficiently complete for the first product that wishes to use it.</a:t>
            </a:r>
          </a:p>
        </p:txBody>
      </p:sp>
      <p:graphicFrame>
        <p:nvGraphicFramePr>
          <p:cNvPr id="3074" name="Object 2"/>
          <p:cNvGraphicFramePr>
            <a:graphicFrameLocks noChangeAspect="1"/>
          </p:cNvGraphicFramePr>
          <p:nvPr/>
        </p:nvGraphicFramePr>
        <p:xfrm>
          <a:off x="762000" y="1600200"/>
          <a:ext cx="561975" cy="533400"/>
        </p:xfrm>
        <a:graphic>
          <a:graphicData uri="http://schemas.openxmlformats.org/presentationml/2006/ole">
            <mc:AlternateContent xmlns:mc="http://schemas.openxmlformats.org/markup-compatibility/2006">
              <mc:Choice xmlns:v="urn:schemas-microsoft-com:vml" Requires="v">
                <p:oleObj spid="_x0000_s5123" name="Equation" r:id="rId3" imgW="253800" imgH="241200" progId="Equation.3">
                  <p:embed/>
                </p:oleObj>
              </mc:Choice>
              <mc:Fallback>
                <p:oleObj name="Equation" r:id="rId3" imgW="253800" imgH="2412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600200"/>
                        <a:ext cx="561975"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Parameters to the model - 3</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       is the cost of creating the </a:t>
            </a:r>
            <a:r>
              <a:rPr lang="en-US" dirty="0" err="1" smtClean="0"/>
              <a:t>i</a:t>
            </a:r>
            <a:r>
              <a:rPr lang="en-US" baseline="30000" dirty="0" err="1" smtClean="0"/>
              <a:t>th</a:t>
            </a:r>
            <a:r>
              <a:rPr lang="en-US" dirty="0" smtClean="0"/>
              <a:t> variation point and is a function of time. So input data is a vector of expenditures over a set  of time intervals.</a:t>
            </a:r>
          </a:p>
          <a:p>
            <a:r>
              <a:rPr lang="en-US" dirty="0" smtClean="0"/>
              <a:t>Since this is cost data it could be estimated based on past development experience.</a:t>
            </a:r>
          </a:p>
          <a:p>
            <a:r>
              <a:rPr lang="en-US" dirty="0" smtClean="0"/>
              <a:t>Initially, an organization could estimate the cost to develop the variation point and then evenly distribute the costs. As they gain experience the cost data could be more accurately distributed.</a:t>
            </a:r>
          </a:p>
          <a:p>
            <a:r>
              <a:rPr lang="en-US" dirty="0" smtClean="0"/>
              <a:t>In the example in the paper we used some different distributions of cost from one asset to another</a:t>
            </a:r>
            <a:endParaRPr lang="en-US" dirty="0"/>
          </a:p>
        </p:txBody>
      </p:sp>
      <p:graphicFrame>
        <p:nvGraphicFramePr>
          <p:cNvPr id="4" name="Object 3"/>
          <p:cNvGraphicFramePr>
            <a:graphicFrameLocks noChangeAspect="1"/>
          </p:cNvGraphicFramePr>
          <p:nvPr/>
        </p:nvGraphicFramePr>
        <p:xfrm>
          <a:off x="762000" y="1676400"/>
          <a:ext cx="628650" cy="419100"/>
        </p:xfrm>
        <a:graphic>
          <a:graphicData uri="http://schemas.openxmlformats.org/presentationml/2006/ole">
            <mc:AlternateContent xmlns:mc="http://schemas.openxmlformats.org/markup-compatibility/2006">
              <mc:Choice xmlns:v="urn:schemas-microsoft-com:vml" Requires="v">
                <p:oleObj spid="_x0000_s6147" name="Equation" r:id="rId3" imgW="342720" imgH="228600" progId="Equation.3">
                  <p:embed/>
                </p:oleObj>
              </mc:Choice>
              <mc:Fallback>
                <p:oleObj name="Equation" r:id="rId3" imgW="342720" imgH="2286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676400"/>
                        <a:ext cx="62865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Parameters to the model - 4</a:t>
            </a:r>
            <a:endParaRPr lang="en-US" dirty="0"/>
          </a:p>
        </p:txBody>
      </p:sp>
      <p:sp>
        <p:nvSpPr>
          <p:cNvPr id="3" name="Content Placeholder 2"/>
          <p:cNvSpPr>
            <a:spLocks noGrp="1"/>
          </p:cNvSpPr>
          <p:nvPr>
            <p:ph idx="1"/>
          </p:nvPr>
        </p:nvSpPr>
        <p:spPr>
          <a:xfrm>
            <a:off x="457200" y="1600200"/>
            <a:ext cx="8229600" cy="4800600"/>
          </a:xfrm>
        </p:spPr>
        <p:txBody>
          <a:bodyPr>
            <a:normAutofit fontScale="70000" lnSpcReduction="20000"/>
          </a:bodyPr>
          <a:lstStyle/>
          <a:p>
            <a:r>
              <a:rPr lang="en-US" dirty="0"/>
              <a:t> </a:t>
            </a:r>
            <a:r>
              <a:rPr lang="en-US" dirty="0" smtClean="0"/>
              <a:t>                is the marginal value of the </a:t>
            </a:r>
            <a:r>
              <a:rPr lang="en-US" dirty="0" err="1" smtClean="0"/>
              <a:t>i</a:t>
            </a:r>
            <a:r>
              <a:rPr lang="en-US" baseline="30000" dirty="0" err="1" smtClean="0"/>
              <a:t>th</a:t>
            </a:r>
            <a:r>
              <a:rPr lang="en-US" dirty="0" smtClean="0"/>
              <a:t> variation point in the </a:t>
            </a:r>
            <a:r>
              <a:rPr lang="en-US" dirty="0" err="1" smtClean="0"/>
              <a:t>k</a:t>
            </a:r>
            <a:r>
              <a:rPr lang="en-US" baseline="30000" dirty="0" err="1" smtClean="0"/>
              <a:t>th</a:t>
            </a:r>
            <a:r>
              <a:rPr lang="en-US" dirty="0" smtClean="0"/>
              <a:t> product. That value is a function of time.</a:t>
            </a:r>
          </a:p>
          <a:p>
            <a:r>
              <a:rPr lang="en-US" dirty="0" smtClean="0"/>
              <a:t>Value is a function of revenue – we consider ways of making marketing projections of revenue to be beyond our scope but this is one of the practice areas and should be reasonably available.</a:t>
            </a:r>
          </a:p>
          <a:p>
            <a:r>
              <a:rPr lang="en-US" dirty="0" smtClean="0"/>
              <a:t>We take projections of revenue (however they were derived) and allocate them across time increments (which is how most revenue projections are stated). Then we divide by each product’s contents, in terms of number of variation points used,  to allocate revenue per product per variation point per time period. </a:t>
            </a:r>
          </a:p>
          <a:p>
            <a:r>
              <a:rPr lang="en-US" dirty="0" smtClean="0"/>
              <a:t>This treats all variation points the same which is certainly not accurate. We will explore parameters such as variation point complexity as a possible weighting factor.</a:t>
            </a:r>
            <a:endParaRPr lang="en-US" dirty="0"/>
          </a:p>
        </p:txBody>
      </p:sp>
      <p:graphicFrame>
        <p:nvGraphicFramePr>
          <p:cNvPr id="4" name="Object 3"/>
          <p:cNvGraphicFramePr>
            <a:graphicFrameLocks noChangeAspect="1"/>
          </p:cNvGraphicFramePr>
          <p:nvPr/>
        </p:nvGraphicFramePr>
        <p:xfrm>
          <a:off x="838200" y="1524000"/>
          <a:ext cx="1066798" cy="413657"/>
        </p:xfrm>
        <a:graphic>
          <a:graphicData uri="http://schemas.openxmlformats.org/presentationml/2006/ole">
            <mc:AlternateContent xmlns:mc="http://schemas.openxmlformats.org/markup-compatibility/2006">
              <mc:Choice xmlns:v="urn:schemas-microsoft-com:vml" Requires="v">
                <p:oleObj spid="_x0000_s7171" name="Equation" r:id="rId3" imgW="622080" imgH="241200" progId="Equation.3">
                  <p:embed/>
                </p:oleObj>
              </mc:Choice>
              <mc:Fallback>
                <p:oleObj name="Equation" r:id="rId3" imgW="622080" imgH="2412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1524000"/>
                        <a:ext cx="1066798" cy="41365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04800" y="274638"/>
            <a:ext cx="8534400" cy="1143000"/>
          </a:xfrm>
        </p:spPr>
        <p:txBody>
          <a:bodyPr>
            <a:normAutofit/>
          </a:bodyPr>
          <a:lstStyle/>
          <a:p>
            <a:pPr eaLnBrk="1" hangingPunct="1"/>
            <a:r>
              <a:rPr lang="en-US" sz="3600" dirty="0" smtClean="0"/>
              <a:t>What is SIMPLE?  Why do we need it?  - 1</a:t>
            </a:r>
          </a:p>
        </p:txBody>
      </p:sp>
      <p:sp>
        <p:nvSpPr>
          <p:cNvPr id="10243" name="Rectangle 3"/>
          <p:cNvSpPr>
            <a:spLocks noGrp="1" noChangeArrowheads="1"/>
          </p:cNvSpPr>
          <p:nvPr>
            <p:ph type="body" idx="1"/>
          </p:nvPr>
        </p:nvSpPr>
        <p:spPr>
          <a:xfrm>
            <a:off x="533400" y="1287463"/>
            <a:ext cx="8153400" cy="4084637"/>
          </a:xfrm>
        </p:spPr>
        <p:txBody>
          <a:bodyPr/>
          <a:lstStyle/>
          <a:p>
            <a:pPr marL="0" indent="0" eaLnBrk="1" hangingPunct="1">
              <a:spcBef>
                <a:spcPct val="25000"/>
              </a:spcBef>
              <a:buFontTx/>
              <a:buNone/>
            </a:pPr>
            <a:r>
              <a:rPr lang="en-US" dirty="0" smtClean="0"/>
              <a:t>Launching a software product line</a:t>
            </a:r>
          </a:p>
          <a:p>
            <a:pPr lvl="1" eaLnBrk="1" hangingPunct="1">
              <a:spcBef>
                <a:spcPct val="25000"/>
              </a:spcBef>
            </a:pPr>
            <a:r>
              <a:rPr lang="en-US" sz="1800" dirty="0" smtClean="0"/>
              <a:t>Software product lines are touted for their economic advantages.  To date, most economic evidence has been </a:t>
            </a:r>
          </a:p>
          <a:p>
            <a:pPr lvl="2" eaLnBrk="1" hangingPunct="1">
              <a:spcBef>
                <a:spcPct val="25000"/>
              </a:spcBef>
            </a:pPr>
            <a:r>
              <a:rPr lang="en-US" sz="1800" dirty="0" smtClean="0"/>
              <a:t>anecdotal or intuitive</a:t>
            </a:r>
          </a:p>
          <a:p>
            <a:pPr lvl="2" eaLnBrk="1" hangingPunct="1">
              <a:spcBef>
                <a:spcPct val="25000"/>
              </a:spcBef>
            </a:pPr>
            <a:r>
              <a:rPr lang="en-US" sz="1800" dirty="0" smtClean="0"/>
              <a:t>based on simplistic cost models</a:t>
            </a:r>
          </a:p>
          <a:p>
            <a:pPr lvl="2" eaLnBrk="1" hangingPunct="1">
              <a:spcBef>
                <a:spcPct val="25000"/>
              </a:spcBef>
            </a:pPr>
            <a:r>
              <a:rPr lang="en-US" sz="1800" dirty="0" smtClean="0"/>
              <a:t>single data points (from case studies)</a:t>
            </a:r>
          </a:p>
          <a:p>
            <a:pPr lvl="1" eaLnBrk="1" hangingPunct="1"/>
            <a:r>
              <a:rPr lang="en-US" sz="1800" dirty="0" smtClean="0"/>
              <a:t>Software product lines are not always the best approach for an organization.  There may be substantial overhead.  The payoff might not materialize.</a:t>
            </a:r>
          </a:p>
          <a:p>
            <a:pPr lvl="1" eaLnBrk="1" hangingPunct="1"/>
            <a:r>
              <a:rPr lang="en-US" sz="1800" dirty="0" smtClean="0"/>
              <a:t>How can an organizational decision-maker decide the best course for the organization to take? </a:t>
            </a:r>
          </a:p>
          <a:p>
            <a:pPr lvl="1" eaLnBrk="1" hangingPunct="1"/>
            <a:r>
              <a:rPr lang="en-US" sz="1800" dirty="0" smtClean="0"/>
              <a:t>We have seen organizations reluctant to take the plunge because of the economic unknowns.</a:t>
            </a:r>
            <a:endParaRPr lang="en-US" sz="20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Parameters to the model - 5</a:t>
            </a:r>
            <a:endParaRPr lang="en-US" dirty="0"/>
          </a:p>
        </p:txBody>
      </p:sp>
      <p:sp>
        <p:nvSpPr>
          <p:cNvPr id="3" name="Content Placeholder 2"/>
          <p:cNvSpPr>
            <a:spLocks noGrp="1"/>
          </p:cNvSpPr>
          <p:nvPr>
            <p:ph idx="1"/>
          </p:nvPr>
        </p:nvSpPr>
        <p:spPr/>
        <p:txBody>
          <a:bodyPr>
            <a:normAutofit lnSpcReduction="10000"/>
          </a:bodyPr>
          <a:lstStyle/>
          <a:p>
            <a:r>
              <a:rPr lang="en-US" dirty="0" smtClean="0"/>
              <a:t>           is the marginal cost of taking the specified variation point and tailoring it to work in a particular product.</a:t>
            </a:r>
          </a:p>
          <a:p>
            <a:r>
              <a:rPr lang="en-US" dirty="0" smtClean="0"/>
              <a:t>We take this to be similar to the </a:t>
            </a:r>
            <a:r>
              <a:rPr lang="en-US" dirty="0" err="1" smtClean="0"/>
              <a:t>C</a:t>
            </a:r>
            <a:r>
              <a:rPr lang="en-US" baseline="-25000" dirty="0" err="1" smtClean="0"/>
              <a:t>reuse</a:t>
            </a:r>
            <a:r>
              <a:rPr lang="en-US" dirty="0" smtClean="0"/>
              <a:t> factor in the SIMPLE model and use a flat percentage of the original development cost for this and allocate it uniformly over the time periods.</a:t>
            </a:r>
          </a:p>
          <a:p>
            <a:r>
              <a:rPr lang="en-US" dirty="0" smtClean="0"/>
              <a:t>We could include here the cost of adding a new variant.</a:t>
            </a:r>
          </a:p>
        </p:txBody>
      </p:sp>
      <p:graphicFrame>
        <p:nvGraphicFramePr>
          <p:cNvPr id="4" name="Object 3"/>
          <p:cNvGraphicFramePr>
            <a:graphicFrameLocks noChangeAspect="1"/>
          </p:cNvGraphicFramePr>
          <p:nvPr/>
        </p:nvGraphicFramePr>
        <p:xfrm>
          <a:off x="762000" y="1676400"/>
          <a:ext cx="1106905" cy="457200"/>
        </p:xfrm>
        <a:graphic>
          <a:graphicData uri="http://schemas.openxmlformats.org/presentationml/2006/ole">
            <mc:AlternateContent xmlns:mc="http://schemas.openxmlformats.org/markup-compatibility/2006">
              <mc:Choice xmlns:v="urn:schemas-microsoft-com:vml" Requires="v">
                <p:oleObj spid="_x0000_s8195" name="Equation" r:id="rId3" imgW="583920" imgH="241200" progId="Equation.3">
                  <p:embed/>
                </p:oleObj>
              </mc:Choice>
              <mc:Fallback>
                <p:oleObj name="Equation" r:id="rId3" imgW="583920" imgH="2412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676400"/>
                        <a:ext cx="1106905"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53933" r="37078" b="72804"/>
          <a:stretch>
            <a:fillRect/>
          </a:stretch>
        </p:blipFill>
        <p:spPr bwMode="auto">
          <a:xfrm>
            <a:off x="4876800" y="2514600"/>
            <a:ext cx="457200" cy="914400"/>
          </a:xfrm>
          <a:prstGeom prst="rect">
            <a:avLst/>
          </a:prstGeom>
          <a:noFill/>
          <a:ln w="9525">
            <a:noFill/>
            <a:miter lim="800000"/>
            <a:headEnd/>
            <a:tailEnd/>
          </a:ln>
        </p:spPr>
      </p:pic>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14" name="TextBox 13"/>
          <p:cNvSpPr txBox="1"/>
          <p:nvPr/>
        </p:nvSpPr>
        <p:spPr>
          <a:xfrm>
            <a:off x="3276600" y="228600"/>
            <a:ext cx="4396716" cy="369332"/>
          </a:xfrm>
          <a:prstGeom prst="rect">
            <a:avLst/>
          </a:prstGeom>
          <a:noFill/>
        </p:spPr>
        <p:txBody>
          <a:bodyPr wrap="none" rtlCol="0">
            <a:spAutoFit/>
          </a:bodyPr>
          <a:lstStyle/>
          <a:p>
            <a:r>
              <a:rPr lang="en-US" dirty="0" smtClean="0"/>
              <a:t>Cost spent to build variation point </a:t>
            </a:r>
            <a:r>
              <a:rPr lang="en-US" i="1" dirty="0" err="1" smtClean="0"/>
              <a:t>i</a:t>
            </a:r>
            <a:r>
              <a:rPr lang="en-US" dirty="0" smtClean="0"/>
              <a:t> at time </a:t>
            </a:r>
            <a:r>
              <a:rPr lang="el-GR" dirty="0" smtClean="0"/>
              <a:t>τ</a:t>
            </a:r>
            <a:endParaRPr lang="en-US" dirty="0"/>
          </a:p>
        </p:txBody>
      </p:sp>
      <p:cxnSp>
        <p:nvCxnSpPr>
          <p:cNvPr id="17" name="Straight Connector 16"/>
          <p:cNvCxnSpPr/>
          <p:nvPr/>
        </p:nvCxnSpPr>
        <p:spPr>
          <a:xfrm rot="16200000" flipH="1">
            <a:off x="3543300" y="876300"/>
            <a:ext cx="1828800" cy="1295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953000" y="2438400"/>
            <a:ext cx="2743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4600072" y="2514600"/>
            <a:ext cx="304800" cy="990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53933" r="25093" b="72804"/>
          <a:stretch>
            <a:fillRect/>
          </a:stretch>
        </p:blipFill>
        <p:spPr bwMode="auto">
          <a:xfrm>
            <a:off x="4876800" y="2514600"/>
            <a:ext cx="1066800" cy="914400"/>
          </a:xfrm>
          <a:prstGeom prst="rect">
            <a:avLst/>
          </a:prstGeom>
          <a:noFill/>
          <a:ln w="9525">
            <a:noFill/>
            <a:miter lim="800000"/>
            <a:headEnd/>
            <a:tailEnd/>
          </a:ln>
        </p:spPr>
      </p:pic>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13" name="TextBox 12"/>
          <p:cNvSpPr txBox="1"/>
          <p:nvPr/>
        </p:nvSpPr>
        <p:spPr>
          <a:xfrm>
            <a:off x="5867400" y="1295400"/>
            <a:ext cx="3296095" cy="646331"/>
          </a:xfrm>
          <a:prstGeom prst="rect">
            <a:avLst/>
          </a:prstGeom>
          <a:noFill/>
        </p:spPr>
        <p:txBody>
          <a:bodyPr wrap="none" rtlCol="0">
            <a:spAutoFit/>
          </a:bodyPr>
          <a:lstStyle/>
          <a:p>
            <a:r>
              <a:rPr lang="en-US" dirty="0" smtClean="0"/>
              <a:t>…adjusted by a factor to account </a:t>
            </a:r>
            <a:br>
              <a:rPr lang="en-US" dirty="0" smtClean="0"/>
            </a:br>
            <a:r>
              <a:rPr lang="en-US" dirty="0" smtClean="0"/>
              <a:t>for net present value of money</a:t>
            </a:r>
            <a:endParaRPr lang="en-US" dirty="0"/>
          </a:p>
        </p:txBody>
      </p:sp>
      <p:cxnSp>
        <p:nvCxnSpPr>
          <p:cNvPr id="17" name="Straight Connector 16"/>
          <p:cNvCxnSpPr/>
          <p:nvPr/>
        </p:nvCxnSpPr>
        <p:spPr>
          <a:xfrm rot="16200000" flipH="1">
            <a:off x="3543300" y="876300"/>
            <a:ext cx="1828800" cy="1295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0800000" flipV="1">
            <a:off x="5638800" y="1917032"/>
            <a:ext cx="1143000" cy="52136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953000" y="2438400"/>
            <a:ext cx="2743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5368488" y="2438400"/>
            <a:ext cx="54864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600072" y="2514600"/>
            <a:ext cx="304800" cy="990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19" name="TextBox 18"/>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sp>
        <p:nvSpPr>
          <p:cNvPr id="21" name="TextBox 20"/>
          <p:cNvSpPr txBox="1"/>
          <p:nvPr/>
        </p:nvSpPr>
        <p:spPr>
          <a:xfrm>
            <a:off x="3276600" y="228600"/>
            <a:ext cx="4396716" cy="369332"/>
          </a:xfrm>
          <a:prstGeom prst="rect">
            <a:avLst/>
          </a:prstGeom>
          <a:noFill/>
        </p:spPr>
        <p:txBody>
          <a:bodyPr wrap="none" rtlCol="0">
            <a:spAutoFit/>
          </a:bodyPr>
          <a:lstStyle/>
          <a:p>
            <a:r>
              <a:rPr lang="en-US" dirty="0" smtClean="0"/>
              <a:t>Cost spent to build variation point </a:t>
            </a:r>
            <a:r>
              <a:rPr lang="en-US" i="1" dirty="0" err="1" smtClean="0"/>
              <a:t>i</a:t>
            </a:r>
            <a:r>
              <a:rPr lang="en-US" dirty="0" smtClean="0"/>
              <a:t> at time </a:t>
            </a:r>
            <a:r>
              <a:rPr lang="el-GR" dirty="0" smtClean="0"/>
              <a:t>τ</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44944" r="20599" b="72804"/>
          <a:stretch>
            <a:fillRect/>
          </a:stretch>
        </p:blipFill>
        <p:spPr bwMode="auto">
          <a:xfrm>
            <a:off x="4419600" y="2514600"/>
            <a:ext cx="1752600" cy="914400"/>
          </a:xfrm>
          <a:prstGeom prst="rect">
            <a:avLst/>
          </a:prstGeom>
          <a:noFill/>
          <a:ln w="9525">
            <a:noFill/>
            <a:miter lim="800000"/>
            <a:headEnd/>
            <a:tailEnd/>
          </a:ln>
        </p:spPr>
      </p:pic>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13" name="TextBox 12"/>
          <p:cNvSpPr txBox="1"/>
          <p:nvPr/>
        </p:nvSpPr>
        <p:spPr>
          <a:xfrm>
            <a:off x="5867400" y="1295400"/>
            <a:ext cx="3296095" cy="646331"/>
          </a:xfrm>
          <a:prstGeom prst="rect">
            <a:avLst/>
          </a:prstGeom>
          <a:noFill/>
        </p:spPr>
        <p:txBody>
          <a:bodyPr wrap="none" rtlCol="0">
            <a:spAutoFit/>
          </a:bodyPr>
          <a:lstStyle/>
          <a:p>
            <a:r>
              <a:rPr lang="en-US" dirty="0" smtClean="0"/>
              <a:t>…adjusted by a factor to account </a:t>
            </a:r>
            <a:br>
              <a:rPr lang="en-US" dirty="0" smtClean="0"/>
            </a:br>
            <a:r>
              <a:rPr lang="en-US" dirty="0" smtClean="0"/>
              <a:t>for net present value of money</a:t>
            </a:r>
            <a:endParaRPr lang="en-US" dirty="0"/>
          </a:p>
        </p:txBody>
      </p:sp>
      <p:sp>
        <p:nvSpPr>
          <p:cNvPr id="15" name="TextBox 14"/>
          <p:cNvSpPr txBox="1"/>
          <p:nvPr/>
        </p:nvSpPr>
        <p:spPr>
          <a:xfrm>
            <a:off x="4495800" y="609600"/>
            <a:ext cx="2833853" cy="646331"/>
          </a:xfrm>
          <a:prstGeom prst="rect">
            <a:avLst/>
          </a:prstGeom>
          <a:noFill/>
        </p:spPr>
        <p:txBody>
          <a:bodyPr wrap="none" rtlCol="0">
            <a:spAutoFit/>
          </a:bodyPr>
          <a:lstStyle/>
          <a:p>
            <a:r>
              <a:rPr lang="en-US" dirty="0" smtClean="0"/>
              <a:t>Expected cost summed over</a:t>
            </a:r>
            <a:br>
              <a:rPr lang="en-US" dirty="0" smtClean="0"/>
            </a:br>
            <a:r>
              <a:rPr lang="en-US" dirty="0" smtClean="0"/>
              <a:t>all relevant time intervals</a:t>
            </a:r>
            <a:endParaRPr lang="en-US" dirty="0"/>
          </a:p>
        </p:txBody>
      </p:sp>
      <p:cxnSp>
        <p:nvCxnSpPr>
          <p:cNvPr id="17" name="Straight Connector 16"/>
          <p:cNvCxnSpPr/>
          <p:nvPr/>
        </p:nvCxnSpPr>
        <p:spPr>
          <a:xfrm rot="16200000" flipH="1">
            <a:off x="3543300" y="876300"/>
            <a:ext cx="1828800" cy="1295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4838700" y="1638300"/>
            <a:ext cx="1295400" cy="4572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0800000" flipV="1">
            <a:off x="5638800" y="1917032"/>
            <a:ext cx="1143000" cy="52136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953000" y="2438400"/>
            <a:ext cx="2743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5368488" y="2438400"/>
            <a:ext cx="54864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4419600" y="2538664"/>
            <a:ext cx="16459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138864" y="2667000"/>
            <a:ext cx="304800" cy="990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3276600" y="228600"/>
            <a:ext cx="4396716" cy="369332"/>
          </a:xfrm>
          <a:prstGeom prst="rect">
            <a:avLst/>
          </a:prstGeom>
          <a:noFill/>
        </p:spPr>
        <p:txBody>
          <a:bodyPr wrap="none" rtlCol="0">
            <a:spAutoFit/>
          </a:bodyPr>
          <a:lstStyle/>
          <a:p>
            <a:r>
              <a:rPr lang="en-US" dirty="0" smtClean="0"/>
              <a:t>Cost spent to build variation point </a:t>
            </a:r>
            <a:r>
              <a:rPr lang="en-US" i="1" dirty="0" err="1" smtClean="0"/>
              <a:t>i</a:t>
            </a:r>
            <a:r>
              <a:rPr lang="en-US" dirty="0" smtClean="0"/>
              <a:t> at time </a:t>
            </a:r>
            <a:r>
              <a:rPr lang="el-GR" dirty="0" smtClean="0"/>
              <a:t>τ</a:t>
            </a:r>
            <a:endParaRPr lang="en-US" dirty="0"/>
          </a:p>
        </p:txBody>
      </p:sp>
      <p:sp>
        <p:nvSpPr>
          <p:cNvPr id="19" name="TextBox 18"/>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21" name="TextBox 2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44944" r="20599" b="72804"/>
          <a:stretch>
            <a:fillRect/>
          </a:stretch>
        </p:blipFill>
        <p:spPr bwMode="auto">
          <a:xfrm>
            <a:off x="4419600" y="2514600"/>
            <a:ext cx="1752600" cy="914400"/>
          </a:xfrm>
          <a:prstGeom prst="rect">
            <a:avLst/>
          </a:prstGeom>
          <a:noFill/>
          <a:ln w="9525">
            <a:noFill/>
            <a:miter lim="800000"/>
            <a:headEnd/>
            <a:tailEnd/>
          </a:ln>
        </p:spPr>
      </p:pic>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15" name="TextBox 14"/>
          <p:cNvSpPr txBox="1"/>
          <p:nvPr/>
        </p:nvSpPr>
        <p:spPr>
          <a:xfrm>
            <a:off x="4495800" y="609600"/>
            <a:ext cx="4269502" cy="646331"/>
          </a:xfrm>
          <a:prstGeom prst="rect">
            <a:avLst/>
          </a:prstGeom>
          <a:noFill/>
        </p:spPr>
        <p:txBody>
          <a:bodyPr wrap="none" rtlCol="0">
            <a:spAutoFit/>
          </a:bodyPr>
          <a:lstStyle/>
          <a:p>
            <a:r>
              <a:rPr lang="en-US" dirty="0" smtClean="0"/>
              <a:t>Expected costs of building variation point </a:t>
            </a:r>
            <a:r>
              <a:rPr lang="en-US" i="1" dirty="0" err="1" smtClean="0"/>
              <a:t>i</a:t>
            </a:r>
            <a:r>
              <a:rPr lang="en-US" dirty="0" smtClean="0"/>
              <a:t> </a:t>
            </a:r>
            <a:br>
              <a:rPr lang="en-US" dirty="0" smtClean="0"/>
            </a:br>
            <a:r>
              <a:rPr lang="en-US" dirty="0" smtClean="0"/>
              <a:t>incurred from now until time T</a:t>
            </a:r>
            <a:endParaRPr lang="en-US" dirty="0"/>
          </a:p>
        </p:txBody>
      </p:sp>
      <p:cxnSp>
        <p:nvCxnSpPr>
          <p:cNvPr id="20" name="Straight Connector 19"/>
          <p:cNvCxnSpPr/>
          <p:nvPr/>
        </p:nvCxnSpPr>
        <p:spPr>
          <a:xfrm rot="5400000">
            <a:off x="4838700" y="1638300"/>
            <a:ext cx="1295400" cy="4572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138864" y="2667000"/>
            <a:ext cx="304800" cy="990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19" name="TextBox 18"/>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sp>
        <p:nvSpPr>
          <p:cNvPr id="21" name="Rectangle 20"/>
          <p:cNvSpPr/>
          <p:nvPr/>
        </p:nvSpPr>
        <p:spPr>
          <a:xfrm>
            <a:off x="4343400" y="2514600"/>
            <a:ext cx="1752600" cy="9144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49438" t="29462" r="40075" b="43342"/>
          <a:stretch>
            <a:fillRect/>
          </a:stretch>
        </p:blipFill>
        <p:spPr bwMode="auto">
          <a:xfrm>
            <a:off x="4648200" y="3505200"/>
            <a:ext cx="533400" cy="9144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62" name="TextBox 61"/>
          <p:cNvSpPr txBox="1"/>
          <p:nvPr/>
        </p:nvSpPr>
        <p:spPr>
          <a:xfrm>
            <a:off x="5029200" y="44196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cxnSp>
        <p:nvCxnSpPr>
          <p:cNvPr id="63" name="Straight Connector 62"/>
          <p:cNvCxnSpPr/>
          <p:nvPr/>
        </p:nvCxnSpPr>
        <p:spPr>
          <a:xfrm>
            <a:off x="4724400" y="4114800"/>
            <a:ext cx="457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5029200" y="4659868"/>
            <a:ext cx="1048172" cy="369332"/>
          </a:xfrm>
          <a:prstGeom prst="rect">
            <a:avLst/>
          </a:prstGeom>
          <a:noFill/>
        </p:spPr>
        <p:txBody>
          <a:bodyPr wrap="none" rtlCol="0">
            <a:spAutoFit/>
          </a:bodyPr>
          <a:lstStyle/>
          <a:p>
            <a:r>
              <a:rPr lang="en-US" dirty="0" smtClean="0"/>
              <a:t>at time τ </a:t>
            </a:r>
            <a:endParaRPr lang="en-US" dirty="0"/>
          </a:p>
        </p:txBody>
      </p: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cxnSp>
        <p:nvCxnSpPr>
          <p:cNvPr id="47" name="Straight Connector 46"/>
          <p:cNvCxnSpPr/>
          <p:nvPr/>
        </p:nvCxnSpPr>
        <p:spPr>
          <a:xfrm rot="16200000" flipH="1">
            <a:off x="4762500" y="4305300"/>
            <a:ext cx="533400"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49438" t="29462" r="40075" b="43342"/>
          <a:stretch>
            <a:fillRect/>
          </a:stretch>
        </p:blipFill>
        <p:spPr bwMode="auto">
          <a:xfrm>
            <a:off x="4648200" y="3505200"/>
            <a:ext cx="533400" cy="9144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9" name="TextBox 8"/>
          <p:cNvSpPr txBox="1"/>
          <p:nvPr/>
        </p:nvSpPr>
        <p:spPr>
          <a:xfrm>
            <a:off x="3657600" y="5449669"/>
            <a:ext cx="3340145" cy="646331"/>
          </a:xfrm>
          <a:prstGeom prst="rect">
            <a:avLst/>
          </a:prstGeom>
          <a:noFill/>
        </p:spPr>
        <p:txBody>
          <a:bodyPr wrap="none" rtlCol="0">
            <a:spAutoFit/>
          </a:bodyPr>
          <a:lstStyle/>
          <a:p>
            <a:r>
              <a:rPr lang="en-US" dirty="0" smtClean="0"/>
              <a:t>marginal value of the </a:t>
            </a:r>
            <a:r>
              <a:rPr lang="en-US" dirty="0" err="1" smtClean="0"/>
              <a:t>i</a:t>
            </a:r>
            <a:r>
              <a:rPr lang="en-US" baseline="30000" dirty="0" err="1" smtClean="0"/>
              <a:t>th</a:t>
            </a:r>
            <a:r>
              <a:rPr lang="en-US" dirty="0" smtClean="0"/>
              <a:t> variation </a:t>
            </a:r>
            <a:br>
              <a:rPr lang="en-US" dirty="0" smtClean="0"/>
            </a:br>
            <a:r>
              <a:rPr lang="en-US" dirty="0" smtClean="0"/>
              <a:t>point in the </a:t>
            </a:r>
            <a:r>
              <a:rPr lang="en-US" dirty="0" err="1" smtClean="0"/>
              <a:t>k</a:t>
            </a:r>
            <a:r>
              <a:rPr lang="en-US" baseline="30000" dirty="0" err="1" smtClean="0"/>
              <a:t>th</a:t>
            </a:r>
            <a:r>
              <a:rPr lang="en-US" dirty="0" smtClean="0"/>
              <a:t> product at time τ.</a:t>
            </a:r>
            <a:endParaRPr lang="en-US" dirty="0"/>
          </a:p>
        </p:txBody>
      </p:sp>
      <p:sp>
        <p:nvSpPr>
          <p:cNvPr id="10" name="TextBox 9"/>
          <p:cNvSpPr txBox="1"/>
          <p:nvPr/>
        </p:nvSpPr>
        <p:spPr>
          <a:xfrm>
            <a:off x="5334000" y="5983069"/>
            <a:ext cx="3445239" cy="646331"/>
          </a:xfrm>
          <a:prstGeom prst="rect">
            <a:avLst/>
          </a:prstGeom>
          <a:noFill/>
        </p:spPr>
        <p:txBody>
          <a:bodyPr wrap="none" rtlCol="0">
            <a:spAutoFit/>
          </a:bodyPr>
          <a:lstStyle/>
          <a:p>
            <a:r>
              <a:rPr lang="en-US" dirty="0" smtClean="0"/>
              <a:t>marginal cost of tailoring variation </a:t>
            </a:r>
            <a:br>
              <a:rPr lang="en-US" dirty="0" smtClean="0"/>
            </a:br>
            <a:r>
              <a:rPr lang="en-US" dirty="0" smtClean="0"/>
              <a:t>point </a:t>
            </a:r>
            <a:r>
              <a:rPr lang="en-US" i="1" dirty="0" err="1" smtClean="0"/>
              <a:t>i</a:t>
            </a:r>
            <a:r>
              <a:rPr lang="en-US" dirty="0" smtClean="0"/>
              <a:t> for use in product</a:t>
            </a:r>
            <a:r>
              <a:rPr lang="en-US" i="1" dirty="0" smtClean="0"/>
              <a:t> k</a:t>
            </a:r>
          </a:p>
        </p:txBody>
      </p:sp>
      <p:pic>
        <p:nvPicPr>
          <p:cNvPr id="41" name="Picture 2"/>
          <p:cNvPicPr>
            <a:picLocks noChangeAspect="1" noChangeArrowheads="1"/>
          </p:cNvPicPr>
          <p:nvPr/>
        </p:nvPicPr>
        <p:blipFill>
          <a:blip r:embed="rId2" cstate="print"/>
          <a:srcRect l="38951" t="83853" r="17603" b="4816"/>
          <a:stretch>
            <a:fillRect/>
          </a:stretch>
        </p:blipFill>
        <p:spPr bwMode="auto">
          <a:xfrm>
            <a:off x="6132096" y="4648200"/>
            <a:ext cx="2209800" cy="381000"/>
          </a:xfrm>
          <a:prstGeom prst="rect">
            <a:avLst/>
          </a:prstGeom>
          <a:noFill/>
          <a:ln w="9525">
            <a:noFill/>
            <a:miter lim="800000"/>
            <a:headEnd/>
            <a:tailEnd/>
          </a:ln>
        </p:spPr>
      </p:pic>
      <p:sp>
        <p:nvSpPr>
          <p:cNvPr id="62" name="TextBox 61"/>
          <p:cNvSpPr txBox="1"/>
          <p:nvPr/>
        </p:nvSpPr>
        <p:spPr>
          <a:xfrm>
            <a:off x="5029200" y="44196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cxnSp>
        <p:nvCxnSpPr>
          <p:cNvPr id="63" name="Straight Connector 62"/>
          <p:cNvCxnSpPr/>
          <p:nvPr/>
        </p:nvCxnSpPr>
        <p:spPr>
          <a:xfrm>
            <a:off x="4724400" y="4114800"/>
            <a:ext cx="457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5029200" y="4659868"/>
            <a:ext cx="1163588" cy="369332"/>
          </a:xfrm>
          <a:prstGeom prst="rect">
            <a:avLst/>
          </a:prstGeom>
          <a:noFill/>
        </p:spPr>
        <p:txBody>
          <a:bodyPr wrap="none" rtlCol="0">
            <a:spAutoFit/>
          </a:bodyPr>
          <a:lstStyle/>
          <a:p>
            <a:r>
              <a:rPr lang="en-US" dirty="0" smtClean="0"/>
              <a:t>at time τ =</a:t>
            </a:r>
            <a:endParaRPr lang="en-US" dirty="0"/>
          </a:p>
        </p:txBody>
      </p:sp>
      <p:cxnSp>
        <p:nvCxnSpPr>
          <p:cNvPr id="66" name="Straight Connector 65"/>
          <p:cNvCxnSpPr/>
          <p:nvPr/>
        </p:nvCxnSpPr>
        <p:spPr>
          <a:xfrm>
            <a:off x="6248400" y="5029200"/>
            <a:ext cx="914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7391400" y="5029200"/>
            <a:ext cx="914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a:endCxn id="9" idx="0"/>
          </p:cNvCxnSpPr>
          <p:nvPr/>
        </p:nvCxnSpPr>
        <p:spPr>
          <a:xfrm rot="10800000" flipV="1">
            <a:off x="5327674" y="5029199"/>
            <a:ext cx="1454127" cy="42046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a:endCxn id="10" idx="0"/>
          </p:cNvCxnSpPr>
          <p:nvPr/>
        </p:nvCxnSpPr>
        <p:spPr>
          <a:xfrm rot="5400000">
            <a:off x="7013777" y="5072043"/>
            <a:ext cx="953869" cy="86818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cxnSp>
        <p:nvCxnSpPr>
          <p:cNvPr id="47" name="Straight Connector 46"/>
          <p:cNvCxnSpPr/>
          <p:nvPr/>
        </p:nvCxnSpPr>
        <p:spPr>
          <a:xfrm rot="16200000" flipH="1">
            <a:off x="4762500" y="4305300"/>
            <a:ext cx="533400"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49438" t="27196" r="26592" b="43342"/>
          <a:stretch>
            <a:fillRect/>
          </a:stretch>
        </p:blipFill>
        <p:spPr bwMode="auto">
          <a:xfrm>
            <a:off x="4648200" y="3429000"/>
            <a:ext cx="1219200" cy="9906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9" name="TextBox 8"/>
          <p:cNvSpPr txBox="1"/>
          <p:nvPr/>
        </p:nvSpPr>
        <p:spPr>
          <a:xfrm>
            <a:off x="3657600" y="5449669"/>
            <a:ext cx="3340145" cy="646331"/>
          </a:xfrm>
          <a:prstGeom prst="rect">
            <a:avLst/>
          </a:prstGeom>
          <a:noFill/>
        </p:spPr>
        <p:txBody>
          <a:bodyPr wrap="none" rtlCol="0">
            <a:spAutoFit/>
          </a:bodyPr>
          <a:lstStyle/>
          <a:p>
            <a:r>
              <a:rPr lang="en-US" dirty="0" smtClean="0"/>
              <a:t>marginal value of the </a:t>
            </a:r>
            <a:r>
              <a:rPr lang="en-US" dirty="0" err="1" smtClean="0"/>
              <a:t>i</a:t>
            </a:r>
            <a:r>
              <a:rPr lang="en-US" baseline="30000" dirty="0" err="1" smtClean="0"/>
              <a:t>th</a:t>
            </a:r>
            <a:r>
              <a:rPr lang="en-US" dirty="0" smtClean="0"/>
              <a:t> variation </a:t>
            </a:r>
            <a:br>
              <a:rPr lang="en-US" dirty="0" smtClean="0"/>
            </a:br>
            <a:r>
              <a:rPr lang="en-US" dirty="0" smtClean="0"/>
              <a:t>point in the </a:t>
            </a:r>
            <a:r>
              <a:rPr lang="en-US" dirty="0" err="1" smtClean="0"/>
              <a:t>k</a:t>
            </a:r>
            <a:r>
              <a:rPr lang="en-US" baseline="30000" dirty="0" err="1" smtClean="0"/>
              <a:t>th</a:t>
            </a:r>
            <a:r>
              <a:rPr lang="en-US" dirty="0" smtClean="0"/>
              <a:t> product at time τ.</a:t>
            </a:r>
            <a:endParaRPr lang="en-US" dirty="0"/>
          </a:p>
        </p:txBody>
      </p:sp>
      <p:sp>
        <p:nvSpPr>
          <p:cNvPr id="10" name="TextBox 9"/>
          <p:cNvSpPr txBox="1"/>
          <p:nvPr/>
        </p:nvSpPr>
        <p:spPr>
          <a:xfrm>
            <a:off x="5334000" y="5983069"/>
            <a:ext cx="3445239" cy="646331"/>
          </a:xfrm>
          <a:prstGeom prst="rect">
            <a:avLst/>
          </a:prstGeom>
          <a:noFill/>
        </p:spPr>
        <p:txBody>
          <a:bodyPr wrap="none" rtlCol="0">
            <a:spAutoFit/>
          </a:bodyPr>
          <a:lstStyle/>
          <a:p>
            <a:r>
              <a:rPr lang="en-US" dirty="0" smtClean="0"/>
              <a:t>marginal cost of tailoring variation </a:t>
            </a:r>
            <a:br>
              <a:rPr lang="en-US" dirty="0" smtClean="0"/>
            </a:br>
            <a:r>
              <a:rPr lang="en-US" dirty="0" smtClean="0"/>
              <a:t>point </a:t>
            </a:r>
            <a:r>
              <a:rPr lang="en-US" i="1" dirty="0" err="1" smtClean="0"/>
              <a:t>i</a:t>
            </a:r>
            <a:r>
              <a:rPr lang="en-US" dirty="0" smtClean="0"/>
              <a:t> for use in product</a:t>
            </a:r>
            <a:r>
              <a:rPr lang="en-US" i="1" dirty="0" smtClean="0"/>
              <a:t> k</a:t>
            </a:r>
          </a:p>
        </p:txBody>
      </p:sp>
      <p:sp>
        <p:nvSpPr>
          <p:cNvPr id="13" name="TextBox 12"/>
          <p:cNvSpPr txBox="1"/>
          <p:nvPr/>
        </p:nvSpPr>
        <p:spPr>
          <a:xfrm>
            <a:off x="5867400" y="1295400"/>
            <a:ext cx="3296095" cy="646331"/>
          </a:xfrm>
          <a:prstGeom prst="rect">
            <a:avLst/>
          </a:prstGeom>
          <a:noFill/>
        </p:spPr>
        <p:txBody>
          <a:bodyPr wrap="none" rtlCol="0">
            <a:spAutoFit/>
          </a:bodyPr>
          <a:lstStyle/>
          <a:p>
            <a:r>
              <a:rPr lang="en-US" dirty="0" smtClean="0"/>
              <a:t>…adjusted by a factor to account </a:t>
            </a:r>
            <a:br>
              <a:rPr lang="en-US" dirty="0" smtClean="0"/>
            </a:br>
            <a:r>
              <a:rPr lang="en-US" dirty="0" smtClean="0"/>
              <a:t>for net present value of money</a:t>
            </a:r>
            <a:endParaRPr lang="en-US" dirty="0"/>
          </a:p>
        </p:txBody>
      </p:sp>
      <p:pic>
        <p:nvPicPr>
          <p:cNvPr id="41" name="Picture 2"/>
          <p:cNvPicPr>
            <a:picLocks noChangeAspect="1" noChangeArrowheads="1"/>
          </p:cNvPicPr>
          <p:nvPr/>
        </p:nvPicPr>
        <p:blipFill>
          <a:blip r:embed="rId2" cstate="print"/>
          <a:srcRect l="38951" t="83853" r="17603" b="4816"/>
          <a:stretch>
            <a:fillRect/>
          </a:stretch>
        </p:blipFill>
        <p:spPr bwMode="auto">
          <a:xfrm>
            <a:off x="6132096" y="4648200"/>
            <a:ext cx="2209800" cy="381000"/>
          </a:xfrm>
          <a:prstGeom prst="rect">
            <a:avLst/>
          </a:prstGeom>
          <a:noFill/>
          <a:ln w="9525">
            <a:noFill/>
            <a:miter lim="800000"/>
            <a:headEnd/>
            <a:tailEnd/>
          </a:ln>
        </p:spPr>
      </p:pic>
      <p:cxnSp>
        <p:nvCxnSpPr>
          <p:cNvPr id="55" name="Straight Connector 54"/>
          <p:cNvCxnSpPr/>
          <p:nvPr/>
        </p:nvCxnSpPr>
        <p:spPr>
          <a:xfrm>
            <a:off x="5249776" y="3733800"/>
            <a:ext cx="54864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5334000" y="2286000"/>
            <a:ext cx="1828800" cy="1066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5029200" y="44196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cxnSp>
        <p:nvCxnSpPr>
          <p:cNvPr id="63" name="Straight Connector 62"/>
          <p:cNvCxnSpPr/>
          <p:nvPr/>
        </p:nvCxnSpPr>
        <p:spPr>
          <a:xfrm>
            <a:off x="4724400" y="4114800"/>
            <a:ext cx="457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5029200" y="4659868"/>
            <a:ext cx="1163588" cy="369332"/>
          </a:xfrm>
          <a:prstGeom prst="rect">
            <a:avLst/>
          </a:prstGeom>
          <a:noFill/>
        </p:spPr>
        <p:txBody>
          <a:bodyPr wrap="none" rtlCol="0">
            <a:spAutoFit/>
          </a:bodyPr>
          <a:lstStyle/>
          <a:p>
            <a:r>
              <a:rPr lang="en-US" dirty="0" smtClean="0"/>
              <a:t>at time τ =</a:t>
            </a:r>
            <a:endParaRPr lang="en-US" dirty="0"/>
          </a:p>
        </p:txBody>
      </p:sp>
      <p:cxnSp>
        <p:nvCxnSpPr>
          <p:cNvPr id="66" name="Straight Connector 65"/>
          <p:cNvCxnSpPr/>
          <p:nvPr/>
        </p:nvCxnSpPr>
        <p:spPr>
          <a:xfrm>
            <a:off x="6248400" y="5029200"/>
            <a:ext cx="914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7391400" y="5029200"/>
            <a:ext cx="914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a:endCxn id="9" idx="0"/>
          </p:cNvCxnSpPr>
          <p:nvPr/>
        </p:nvCxnSpPr>
        <p:spPr>
          <a:xfrm rot="10800000" flipV="1">
            <a:off x="5327674" y="5029199"/>
            <a:ext cx="1454127" cy="42046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a:endCxn id="10" idx="0"/>
          </p:cNvCxnSpPr>
          <p:nvPr/>
        </p:nvCxnSpPr>
        <p:spPr>
          <a:xfrm rot="5400000">
            <a:off x="7013777" y="5072043"/>
            <a:ext cx="953869" cy="86818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cxnSp>
        <p:nvCxnSpPr>
          <p:cNvPr id="47" name="Straight Connector 46"/>
          <p:cNvCxnSpPr/>
          <p:nvPr/>
        </p:nvCxnSpPr>
        <p:spPr>
          <a:xfrm rot="16200000" flipH="1">
            <a:off x="4762500" y="4305300"/>
            <a:ext cx="533400"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43446" t="29462" r="25093" b="43342"/>
          <a:stretch>
            <a:fillRect/>
          </a:stretch>
        </p:blipFill>
        <p:spPr bwMode="auto">
          <a:xfrm>
            <a:off x="4343400" y="3505200"/>
            <a:ext cx="1600200" cy="9144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9" name="TextBox 8"/>
          <p:cNvSpPr txBox="1"/>
          <p:nvPr/>
        </p:nvSpPr>
        <p:spPr>
          <a:xfrm>
            <a:off x="3657600" y="5449669"/>
            <a:ext cx="3340145" cy="646331"/>
          </a:xfrm>
          <a:prstGeom prst="rect">
            <a:avLst/>
          </a:prstGeom>
          <a:noFill/>
        </p:spPr>
        <p:txBody>
          <a:bodyPr wrap="none" rtlCol="0">
            <a:spAutoFit/>
          </a:bodyPr>
          <a:lstStyle/>
          <a:p>
            <a:r>
              <a:rPr lang="en-US" dirty="0" smtClean="0"/>
              <a:t>marginal value of the </a:t>
            </a:r>
            <a:r>
              <a:rPr lang="en-US" dirty="0" err="1" smtClean="0"/>
              <a:t>i</a:t>
            </a:r>
            <a:r>
              <a:rPr lang="en-US" baseline="30000" dirty="0" err="1" smtClean="0"/>
              <a:t>th</a:t>
            </a:r>
            <a:r>
              <a:rPr lang="en-US" dirty="0" smtClean="0"/>
              <a:t> variation </a:t>
            </a:r>
            <a:br>
              <a:rPr lang="en-US" dirty="0" smtClean="0"/>
            </a:br>
            <a:r>
              <a:rPr lang="en-US" dirty="0" smtClean="0"/>
              <a:t>point in the </a:t>
            </a:r>
            <a:r>
              <a:rPr lang="en-US" dirty="0" err="1" smtClean="0"/>
              <a:t>k</a:t>
            </a:r>
            <a:r>
              <a:rPr lang="en-US" baseline="30000" dirty="0" err="1" smtClean="0"/>
              <a:t>th</a:t>
            </a:r>
            <a:r>
              <a:rPr lang="en-US" dirty="0" smtClean="0"/>
              <a:t> product at time τ.</a:t>
            </a:r>
            <a:endParaRPr lang="en-US" dirty="0"/>
          </a:p>
        </p:txBody>
      </p:sp>
      <p:sp>
        <p:nvSpPr>
          <p:cNvPr id="10" name="TextBox 9"/>
          <p:cNvSpPr txBox="1"/>
          <p:nvPr/>
        </p:nvSpPr>
        <p:spPr>
          <a:xfrm>
            <a:off x="5334000" y="5983069"/>
            <a:ext cx="3445239" cy="646331"/>
          </a:xfrm>
          <a:prstGeom prst="rect">
            <a:avLst/>
          </a:prstGeom>
          <a:noFill/>
        </p:spPr>
        <p:txBody>
          <a:bodyPr wrap="none" rtlCol="0">
            <a:spAutoFit/>
          </a:bodyPr>
          <a:lstStyle/>
          <a:p>
            <a:r>
              <a:rPr lang="en-US" dirty="0" smtClean="0"/>
              <a:t>marginal cost of tailoring variation </a:t>
            </a:r>
            <a:br>
              <a:rPr lang="en-US" dirty="0" smtClean="0"/>
            </a:br>
            <a:r>
              <a:rPr lang="en-US" dirty="0" smtClean="0"/>
              <a:t>point </a:t>
            </a:r>
            <a:r>
              <a:rPr lang="en-US" i="1" dirty="0" err="1" smtClean="0"/>
              <a:t>i</a:t>
            </a:r>
            <a:r>
              <a:rPr lang="en-US" dirty="0" smtClean="0"/>
              <a:t> for use in product</a:t>
            </a:r>
            <a:r>
              <a:rPr lang="en-US" i="1" dirty="0" smtClean="0"/>
              <a:t> k</a:t>
            </a:r>
          </a:p>
        </p:txBody>
      </p:sp>
      <p:sp>
        <p:nvSpPr>
          <p:cNvPr id="13" name="TextBox 12"/>
          <p:cNvSpPr txBox="1"/>
          <p:nvPr/>
        </p:nvSpPr>
        <p:spPr>
          <a:xfrm>
            <a:off x="5867400" y="1295400"/>
            <a:ext cx="3296095" cy="646331"/>
          </a:xfrm>
          <a:prstGeom prst="rect">
            <a:avLst/>
          </a:prstGeom>
          <a:noFill/>
        </p:spPr>
        <p:txBody>
          <a:bodyPr wrap="none" rtlCol="0">
            <a:spAutoFit/>
          </a:bodyPr>
          <a:lstStyle/>
          <a:p>
            <a:r>
              <a:rPr lang="en-US" dirty="0" smtClean="0"/>
              <a:t>…adjusted by a factor to account </a:t>
            </a:r>
            <a:br>
              <a:rPr lang="en-US" dirty="0" smtClean="0"/>
            </a:br>
            <a:r>
              <a:rPr lang="en-US" dirty="0" smtClean="0"/>
              <a:t>for net present value of money</a:t>
            </a:r>
            <a:endParaRPr lang="en-US" dirty="0"/>
          </a:p>
        </p:txBody>
      </p:sp>
      <p:pic>
        <p:nvPicPr>
          <p:cNvPr id="41" name="Picture 2"/>
          <p:cNvPicPr>
            <a:picLocks noChangeAspect="1" noChangeArrowheads="1"/>
          </p:cNvPicPr>
          <p:nvPr/>
        </p:nvPicPr>
        <p:blipFill>
          <a:blip r:embed="rId2" cstate="print"/>
          <a:srcRect l="38951" t="83853" r="17603" b="4816"/>
          <a:stretch>
            <a:fillRect/>
          </a:stretch>
        </p:blipFill>
        <p:spPr bwMode="auto">
          <a:xfrm>
            <a:off x="6132096" y="4648200"/>
            <a:ext cx="2209800" cy="381000"/>
          </a:xfrm>
          <a:prstGeom prst="rect">
            <a:avLst/>
          </a:prstGeom>
          <a:noFill/>
          <a:ln w="9525">
            <a:noFill/>
            <a:miter lim="800000"/>
            <a:headEnd/>
            <a:tailEnd/>
          </a:ln>
        </p:spPr>
      </p:pic>
      <p:cxnSp>
        <p:nvCxnSpPr>
          <p:cNvPr id="55" name="Straight Connector 54"/>
          <p:cNvCxnSpPr/>
          <p:nvPr/>
        </p:nvCxnSpPr>
        <p:spPr>
          <a:xfrm>
            <a:off x="5249776" y="3733800"/>
            <a:ext cx="54864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5334000" y="2286000"/>
            <a:ext cx="1828800" cy="1066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6597945" y="3429000"/>
            <a:ext cx="2241255" cy="369332"/>
          </a:xfrm>
          <a:prstGeom prst="rect">
            <a:avLst/>
          </a:prstGeom>
          <a:noFill/>
        </p:spPr>
        <p:txBody>
          <a:bodyPr wrap="none" rtlCol="0">
            <a:spAutoFit/>
          </a:bodyPr>
          <a:lstStyle/>
          <a:p>
            <a:r>
              <a:rPr lang="en-US" dirty="0" smtClean="0"/>
              <a:t>summed over all time</a:t>
            </a:r>
            <a:endParaRPr lang="en-US" dirty="0"/>
          </a:p>
        </p:txBody>
      </p:sp>
      <p:sp>
        <p:nvSpPr>
          <p:cNvPr id="62" name="TextBox 61"/>
          <p:cNvSpPr txBox="1"/>
          <p:nvPr/>
        </p:nvSpPr>
        <p:spPr>
          <a:xfrm>
            <a:off x="5029200" y="44196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cxnSp>
        <p:nvCxnSpPr>
          <p:cNvPr id="63" name="Straight Connector 62"/>
          <p:cNvCxnSpPr/>
          <p:nvPr/>
        </p:nvCxnSpPr>
        <p:spPr>
          <a:xfrm>
            <a:off x="4724400" y="4114800"/>
            <a:ext cx="457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5029200" y="4659868"/>
            <a:ext cx="1163588" cy="369332"/>
          </a:xfrm>
          <a:prstGeom prst="rect">
            <a:avLst/>
          </a:prstGeom>
          <a:noFill/>
        </p:spPr>
        <p:txBody>
          <a:bodyPr wrap="none" rtlCol="0">
            <a:spAutoFit/>
          </a:bodyPr>
          <a:lstStyle/>
          <a:p>
            <a:r>
              <a:rPr lang="en-US" dirty="0" smtClean="0"/>
              <a:t>at time τ =</a:t>
            </a:r>
            <a:endParaRPr lang="en-US" dirty="0"/>
          </a:p>
        </p:txBody>
      </p:sp>
      <p:cxnSp>
        <p:nvCxnSpPr>
          <p:cNvPr id="66" name="Straight Connector 65"/>
          <p:cNvCxnSpPr/>
          <p:nvPr/>
        </p:nvCxnSpPr>
        <p:spPr>
          <a:xfrm>
            <a:off x="6248400" y="5029200"/>
            <a:ext cx="914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7391400" y="5029200"/>
            <a:ext cx="914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a:endCxn id="9" idx="0"/>
          </p:cNvCxnSpPr>
          <p:nvPr/>
        </p:nvCxnSpPr>
        <p:spPr>
          <a:xfrm rot="10800000" flipV="1">
            <a:off x="5327674" y="5029199"/>
            <a:ext cx="1454127" cy="42046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a:endCxn id="10" idx="0"/>
          </p:cNvCxnSpPr>
          <p:nvPr/>
        </p:nvCxnSpPr>
        <p:spPr>
          <a:xfrm rot="5400000">
            <a:off x="7013777" y="5072043"/>
            <a:ext cx="953869" cy="86818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343400" y="4343400"/>
            <a:ext cx="16459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0800000" flipV="1">
            <a:off x="5791200" y="3733800"/>
            <a:ext cx="1371600" cy="609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cxnSp>
        <p:nvCxnSpPr>
          <p:cNvPr id="47" name="Straight Connector 46"/>
          <p:cNvCxnSpPr/>
          <p:nvPr/>
        </p:nvCxnSpPr>
        <p:spPr>
          <a:xfrm rot="16200000" flipH="1">
            <a:off x="4762500" y="4305300"/>
            <a:ext cx="533400"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50" name="Rectangle 49"/>
          <p:cNvSpPr/>
          <p:nvPr/>
        </p:nvSpPr>
        <p:spPr>
          <a:xfrm>
            <a:off x="5855368" y="3797968"/>
            <a:ext cx="3048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32959" t="29462" r="25093" b="43342"/>
          <a:stretch>
            <a:fillRect/>
          </a:stretch>
        </p:blipFill>
        <p:spPr bwMode="auto">
          <a:xfrm>
            <a:off x="3810000" y="3505200"/>
            <a:ext cx="2133600" cy="9144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9" name="TextBox 8"/>
          <p:cNvSpPr txBox="1"/>
          <p:nvPr/>
        </p:nvSpPr>
        <p:spPr>
          <a:xfrm>
            <a:off x="3657600" y="5449669"/>
            <a:ext cx="3340145" cy="646331"/>
          </a:xfrm>
          <a:prstGeom prst="rect">
            <a:avLst/>
          </a:prstGeom>
          <a:noFill/>
        </p:spPr>
        <p:txBody>
          <a:bodyPr wrap="none" rtlCol="0">
            <a:spAutoFit/>
          </a:bodyPr>
          <a:lstStyle/>
          <a:p>
            <a:r>
              <a:rPr lang="en-US" dirty="0" smtClean="0"/>
              <a:t>marginal value of the </a:t>
            </a:r>
            <a:r>
              <a:rPr lang="en-US" dirty="0" err="1" smtClean="0"/>
              <a:t>i</a:t>
            </a:r>
            <a:r>
              <a:rPr lang="en-US" baseline="30000" dirty="0" err="1" smtClean="0"/>
              <a:t>th</a:t>
            </a:r>
            <a:r>
              <a:rPr lang="en-US" dirty="0" smtClean="0"/>
              <a:t> variation </a:t>
            </a:r>
            <a:br>
              <a:rPr lang="en-US" dirty="0" smtClean="0"/>
            </a:br>
            <a:r>
              <a:rPr lang="en-US" dirty="0" smtClean="0"/>
              <a:t>point in the </a:t>
            </a:r>
            <a:r>
              <a:rPr lang="en-US" dirty="0" err="1" smtClean="0"/>
              <a:t>k</a:t>
            </a:r>
            <a:r>
              <a:rPr lang="en-US" baseline="30000" dirty="0" err="1" smtClean="0"/>
              <a:t>th</a:t>
            </a:r>
            <a:r>
              <a:rPr lang="en-US" dirty="0" smtClean="0"/>
              <a:t> product at time τ.</a:t>
            </a:r>
            <a:endParaRPr lang="en-US" dirty="0"/>
          </a:p>
        </p:txBody>
      </p:sp>
      <p:sp>
        <p:nvSpPr>
          <p:cNvPr id="10" name="TextBox 9"/>
          <p:cNvSpPr txBox="1"/>
          <p:nvPr/>
        </p:nvSpPr>
        <p:spPr>
          <a:xfrm>
            <a:off x="5334000" y="5983069"/>
            <a:ext cx="3445239" cy="646331"/>
          </a:xfrm>
          <a:prstGeom prst="rect">
            <a:avLst/>
          </a:prstGeom>
          <a:noFill/>
        </p:spPr>
        <p:txBody>
          <a:bodyPr wrap="none" rtlCol="0">
            <a:spAutoFit/>
          </a:bodyPr>
          <a:lstStyle/>
          <a:p>
            <a:r>
              <a:rPr lang="en-US" dirty="0" smtClean="0"/>
              <a:t>marginal cost of tailoring variation </a:t>
            </a:r>
            <a:br>
              <a:rPr lang="en-US" dirty="0" smtClean="0"/>
            </a:br>
            <a:r>
              <a:rPr lang="en-US" dirty="0" smtClean="0"/>
              <a:t>point </a:t>
            </a:r>
            <a:r>
              <a:rPr lang="en-US" i="1" dirty="0" err="1" smtClean="0"/>
              <a:t>i</a:t>
            </a:r>
            <a:r>
              <a:rPr lang="en-US" dirty="0" smtClean="0"/>
              <a:t> for use in product</a:t>
            </a:r>
            <a:r>
              <a:rPr lang="en-US" i="1" dirty="0" smtClean="0"/>
              <a:t> k</a:t>
            </a:r>
          </a:p>
        </p:txBody>
      </p:sp>
      <p:sp>
        <p:nvSpPr>
          <p:cNvPr id="13" name="TextBox 12"/>
          <p:cNvSpPr txBox="1"/>
          <p:nvPr/>
        </p:nvSpPr>
        <p:spPr>
          <a:xfrm>
            <a:off x="5867400" y="1295400"/>
            <a:ext cx="3296095" cy="646331"/>
          </a:xfrm>
          <a:prstGeom prst="rect">
            <a:avLst/>
          </a:prstGeom>
          <a:noFill/>
        </p:spPr>
        <p:txBody>
          <a:bodyPr wrap="none" rtlCol="0">
            <a:spAutoFit/>
          </a:bodyPr>
          <a:lstStyle/>
          <a:p>
            <a:r>
              <a:rPr lang="en-US" dirty="0" smtClean="0"/>
              <a:t>…adjusted by a factor to account </a:t>
            </a:r>
            <a:br>
              <a:rPr lang="en-US" dirty="0" smtClean="0"/>
            </a:br>
            <a:r>
              <a:rPr lang="en-US" dirty="0" smtClean="0"/>
              <a:t>for net present value of money</a:t>
            </a:r>
            <a:endParaRPr lang="en-US" dirty="0"/>
          </a:p>
        </p:txBody>
      </p:sp>
      <p:pic>
        <p:nvPicPr>
          <p:cNvPr id="41" name="Picture 2"/>
          <p:cNvPicPr>
            <a:picLocks noChangeAspect="1" noChangeArrowheads="1"/>
          </p:cNvPicPr>
          <p:nvPr/>
        </p:nvPicPr>
        <p:blipFill>
          <a:blip r:embed="rId2" cstate="print"/>
          <a:srcRect l="38951" t="83853" r="17603" b="4816"/>
          <a:stretch>
            <a:fillRect/>
          </a:stretch>
        </p:blipFill>
        <p:spPr bwMode="auto">
          <a:xfrm>
            <a:off x="6132096" y="4648200"/>
            <a:ext cx="2209800" cy="381000"/>
          </a:xfrm>
          <a:prstGeom prst="rect">
            <a:avLst/>
          </a:prstGeom>
          <a:noFill/>
          <a:ln w="9525">
            <a:noFill/>
            <a:miter lim="800000"/>
            <a:headEnd/>
            <a:tailEnd/>
          </a:ln>
        </p:spPr>
      </p:pic>
      <p:cxnSp>
        <p:nvCxnSpPr>
          <p:cNvPr id="55" name="Straight Connector 54"/>
          <p:cNvCxnSpPr/>
          <p:nvPr/>
        </p:nvCxnSpPr>
        <p:spPr>
          <a:xfrm>
            <a:off x="5249776" y="3733800"/>
            <a:ext cx="54864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5334000" y="2286000"/>
            <a:ext cx="1828800" cy="1066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6597945" y="3429000"/>
            <a:ext cx="2241255" cy="369332"/>
          </a:xfrm>
          <a:prstGeom prst="rect">
            <a:avLst/>
          </a:prstGeom>
          <a:noFill/>
        </p:spPr>
        <p:txBody>
          <a:bodyPr wrap="none" rtlCol="0">
            <a:spAutoFit/>
          </a:bodyPr>
          <a:lstStyle/>
          <a:p>
            <a:r>
              <a:rPr lang="en-US" dirty="0" smtClean="0"/>
              <a:t>summed over all time</a:t>
            </a:r>
            <a:endParaRPr lang="en-US" dirty="0"/>
          </a:p>
        </p:txBody>
      </p:sp>
      <p:sp>
        <p:nvSpPr>
          <p:cNvPr id="62" name="TextBox 61"/>
          <p:cNvSpPr txBox="1"/>
          <p:nvPr/>
        </p:nvSpPr>
        <p:spPr>
          <a:xfrm>
            <a:off x="5029200" y="44196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cxnSp>
        <p:nvCxnSpPr>
          <p:cNvPr id="63" name="Straight Connector 62"/>
          <p:cNvCxnSpPr/>
          <p:nvPr/>
        </p:nvCxnSpPr>
        <p:spPr>
          <a:xfrm>
            <a:off x="4724400" y="4114800"/>
            <a:ext cx="457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5029200" y="4659868"/>
            <a:ext cx="1163588" cy="369332"/>
          </a:xfrm>
          <a:prstGeom prst="rect">
            <a:avLst/>
          </a:prstGeom>
          <a:noFill/>
        </p:spPr>
        <p:txBody>
          <a:bodyPr wrap="none" rtlCol="0">
            <a:spAutoFit/>
          </a:bodyPr>
          <a:lstStyle/>
          <a:p>
            <a:r>
              <a:rPr lang="en-US" dirty="0" smtClean="0"/>
              <a:t>at time τ =</a:t>
            </a:r>
            <a:endParaRPr lang="en-US" dirty="0"/>
          </a:p>
        </p:txBody>
      </p:sp>
      <p:cxnSp>
        <p:nvCxnSpPr>
          <p:cNvPr id="66" name="Straight Connector 65"/>
          <p:cNvCxnSpPr/>
          <p:nvPr/>
        </p:nvCxnSpPr>
        <p:spPr>
          <a:xfrm>
            <a:off x="6248400" y="5029200"/>
            <a:ext cx="914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7391400" y="5029200"/>
            <a:ext cx="914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a:endCxn id="9" idx="0"/>
          </p:cNvCxnSpPr>
          <p:nvPr/>
        </p:nvCxnSpPr>
        <p:spPr>
          <a:xfrm rot="10800000" flipV="1">
            <a:off x="5327674" y="5029199"/>
            <a:ext cx="1454127" cy="42046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a:endCxn id="10" idx="0"/>
          </p:cNvCxnSpPr>
          <p:nvPr/>
        </p:nvCxnSpPr>
        <p:spPr>
          <a:xfrm rot="5400000">
            <a:off x="7013777" y="5072043"/>
            <a:ext cx="953869" cy="86818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343400" y="4343400"/>
            <a:ext cx="16459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0800000" flipV="1">
            <a:off x="5791200" y="3733800"/>
            <a:ext cx="1371600" cy="609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sp>
        <p:nvSpPr>
          <p:cNvPr id="82" name="TextBox 81"/>
          <p:cNvSpPr txBox="1"/>
          <p:nvPr/>
        </p:nvSpPr>
        <p:spPr>
          <a:xfrm>
            <a:off x="685800" y="2743200"/>
            <a:ext cx="1458733" cy="646331"/>
          </a:xfrm>
          <a:prstGeom prst="rect">
            <a:avLst/>
          </a:prstGeom>
          <a:noFill/>
        </p:spPr>
        <p:txBody>
          <a:bodyPr wrap="none" rtlCol="0">
            <a:spAutoFit/>
          </a:bodyPr>
          <a:lstStyle/>
          <a:p>
            <a:r>
              <a:rPr lang="en-US" dirty="0" smtClean="0"/>
              <a:t>Value cannot </a:t>
            </a:r>
            <a:br>
              <a:rPr lang="en-US" dirty="0" smtClean="0"/>
            </a:br>
            <a:r>
              <a:rPr lang="en-US" dirty="0" smtClean="0"/>
              <a:t>be negative</a:t>
            </a:r>
            <a:endParaRPr lang="en-US" dirty="0"/>
          </a:p>
        </p:txBody>
      </p:sp>
      <p:cxnSp>
        <p:nvCxnSpPr>
          <p:cNvPr id="83" name="Straight Connector 82"/>
          <p:cNvCxnSpPr/>
          <p:nvPr/>
        </p:nvCxnSpPr>
        <p:spPr>
          <a:xfrm>
            <a:off x="1981200" y="3048000"/>
            <a:ext cx="205740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3703320" y="3733800"/>
            <a:ext cx="64008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4762500" y="4305300"/>
            <a:ext cx="533400"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a:bodyPr>
          <a:lstStyle/>
          <a:p>
            <a:pPr eaLnBrk="1" hangingPunct="1"/>
            <a:r>
              <a:rPr lang="en-US" sz="3600" dirty="0" smtClean="0"/>
              <a:t>What is SIMPLE?  Why do we need it?  - 2</a:t>
            </a:r>
          </a:p>
        </p:txBody>
      </p:sp>
      <p:sp>
        <p:nvSpPr>
          <p:cNvPr id="11267" name="Rectangle 3"/>
          <p:cNvSpPr>
            <a:spLocks noGrp="1" noChangeArrowheads="1"/>
          </p:cNvSpPr>
          <p:nvPr>
            <p:ph type="body" idx="1"/>
          </p:nvPr>
        </p:nvSpPr>
        <p:spPr>
          <a:xfrm>
            <a:off x="533400" y="1287463"/>
            <a:ext cx="8153400" cy="2644775"/>
          </a:xfrm>
        </p:spPr>
        <p:txBody>
          <a:bodyPr>
            <a:normAutofit lnSpcReduction="10000"/>
          </a:bodyPr>
          <a:lstStyle/>
          <a:p>
            <a:pPr marL="0" indent="0" eaLnBrk="1" hangingPunct="1">
              <a:buFontTx/>
              <a:buNone/>
            </a:pPr>
            <a:r>
              <a:rPr lang="en-US" smtClean="0"/>
              <a:t>Running a software product line</a:t>
            </a:r>
          </a:p>
          <a:p>
            <a:pPr lvl="1" eaLnBrk="1" hangingPunct="1"/>
            <a:r>
              <a:rPr lang="en-US" sz="1800" smtClean="0"/>
              <a:t>After a product line has been launched, decision-makers are faced with critical </a:t>
            </a:r>
            <a:r>
              <a:rPr lang="en-US" sz="1800" i="1" smtClean="0"/>
              <a:t>decision points</a:t>
            </a:r>
            <a:r>
              <a:rPr lang="en-US" sz="1800" smtClean="0"/>
              <a:t> throughout its life.</a:t>
            </a:r>
          </a:p>
          <a:p>
            <a:pPr lvl="2" eaLnBrk="1" hangingPunct="1"/>
            <a:r>
              <a:rPr lang="en-US" sz="1800" smtClean="0"/>
              <a:t>Shall we add a new product to the family?</a:t>
            </a:r>
          </a:p>
          <a:p>
            <a:pPr lvl="2" eaLnBrk="1" hangingPunct="1"/>
            <a:r>
              <a:rPr lang="en-US" sz="1800" smtClean="0"/>
              <a:t>Shall we change the architecture?</a:t>
            </a:r>
          </a:p>
          <a:p>
            <a:pPr lvl="2" eaLnBrk="1" hangingPunct="1"/>
            <a:r>
              <a:rPr lang="en-US" sz="1800" smtClean="0"/>
              <a:t>Shall we split the product line into two or more smaller product lines?</a:t>
            </a:r>
          </a:p>
          <a:p>
            <a:pPr lvl="2" eaLnBrk="1" hangingPunct="1"/>
            <a:r>
              <a:rPr lang="en-US" sz="1800" smtClean="0"/>
              <a:t>Shall we merge two or more product lines?</a:t>
            </a:r>
          </a:p>
          <a:p>
            <a:pPr lvl="2" eaLnBrk="1" hangingPunct="1"/>
            <a:r>
              <a:rPr lang="en-US" sz="1800" smtClean="0"/>
              <a:t>Would a different organizational structure be more cost-effective?</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32959" t="29462" r="25093" b="43342"/>
          <a:stretch>
            <a:fillRect/>
          </a:stretch>
        </p:blipFill>
        <p:spPr bwMode="auto">
          <a:xfrm>
            <a:off x="3810000" y="3505200"/>
            <a:ext cx="2133600" cy="9144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sp>
        <p:nvSpPr>
          <p:cNvPr id="27" name="Rectangle 26"/>
          <p:cNvSpPr/>
          <p:nvPr/>
        </p:nvSpPr>
        <p:spPr>
          <a:xfrm>
            <a:off x="3733800" y="3505200"/>
            <a:ext cx="2362200" cy="8382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p:cNvCxnSpPr/>
          <p:nvPr/>
        </p:nvCxnSpPr>
        <p:spPr>
          <a:xfrm rot="16200000" flipV="1">
            <a:off x="5448300" y="4457700"/>
            <a:ext cx="76200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5029200" y="51054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sp>
        <p:nvSpPr>
          <p:cNvPr id="32" name="TextBox 31"/>
          <p:cNvSpPr txBox="1"/>
          <p:nvPr/>
        </p:nvSpPr>
        <p:spPr>
          <a:xfrm>
            <a:off x="5029200" y="5345668"/>
            <a:ext cx="1354794" cy="369332"/>
          </a:xfrm>
          <a:prstGeom prst="rect">
            <a:avLst/>
          </a:prstGeom>
          <a:noFill/>
        </p:spPr>
        <p:txBody>
          <a:bodyPr wrap="none" rtlCol="0">
            <a:spAutoFit/>
          </a:bodyPr>
          <a:lstStyle/>
          <a:p>
            <a:r>
              <a:rPr lang="en-US" dirty="0" smtClean="0"/>
              <a:t>over all time</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22472" t="29462" r="25093" b="43342"/>
          <a:stretch>
            <a:fillRect/>
          </a:stretch>
        </p:blipFill>
        <p:spPr bwMode="auto">
          <a:xfrm>
            <a:off x="3276600" y="3505200"/>
            <a:ext cx="2667000" cy="9144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cxnSp>
        <p:nvCxnSpPr>
          <p:cNvPr id="28" name="Straight Connector 27"/>
          <p:cNvCxnSpPr/>
          <p:nvPr/>
        </p:nvCxnSpPr>
        <p:spPr>
          <a:xfrm rot="16200000" flipV="1">
            <a:off x="5448300" y="4457700"/>
            <a:ext cx="76200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5029200" y="51054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sp>
        <p:nvSpPr>
          <p:cNvPr id="32" name="TextBox 31"/>
          <p:cNvSpPr txBox="1"/>
          <p:nvPr/>
        </p:nvSpPr>
        <p:spPr>
          <a:xfrm>
            <a:off x="5029200" y="5345668"/>
            <a:ext cx="1527919" cy="369332"/>
          </a:xfrm>
          <a:prstGeom prst="rect">
            <a:avLst/>
          </a:prstGeom>
          <a:noFill/>
        </p:spPr>
        <p:txBody>
          <a:bodyPr wrap="none" rtlCol="0">
            <a:spAutoFit/>
          </a:bodyPr>
          <a:lstStyle/>
          <a:p>
            <a:r>
              <a:rPr lang="en-US" dirty="0" smtClean="0"/>
              <a:t>over all time…</a:t>
            </a:r>
            <a:endParaRPr lang="en-US" dirty="0"/>
          </a:p>
        </p:txBody>
      </p:sp>
      <p:sp>
        <p:nvSpPr>
          <p:cNvPr id="11" name="Rectangle 10"/>
          <p:cNvSpPr/>
          <p:nvPr/>
        </p:nvSpPr>
        <p:spPr>
          <a:xfrm>
            <a:off x="3048000" y="3581400"/>
            <a:ext cx="304800" cy="990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5562600" y="5562600"/>
            <a:ext cx="2319289" cy="369332"/>
          </a:xfrm>
          <a:prstGeom prst="rect">
            <a:avLst/>
          </a:prstGeom>
          <a:noFill/>
        </p:spPr>
        <p:txBody>
          <a:bodyPr wrap="none" rtlCol="0">
            <a:spAutoFit/>
          </a:bodyPr>
          <a:lstStyle/>
          <a:p>
            <a:r>
              <a:rPr lang="en-US" dirty="0" smtClean="0"/>
              <a:t>…and over all products</a:t>
            </a:r>
            <a:endParaRPr lang="en-US" dirty="0"/>
          </a:p>
        </p:txBody>
      </p:sp>
      <p:sp>
        <p:nvSpPr>
          <p:cNvPr id="27" name="Rectangle 26"/>
          <p:cNvSpPr/>
          <p:nvPr/>
        </p:nvSpPr>
        <p:spPr>
          <a:xfrm>
            <a:off x="3276600" y="3505200"/>
            <a:ext cx="2819400" cy="8382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17978" t="27196" r="20599" b="43342"/>
          <a:stretch>
            <a:fillRect/>
          </a:stretch>
        </p:blipFill>
        <p:spPr bwMode="auto">
          <a:xfrm>
            <a:off x="3048000" y="3429000"/>
            <a:ext cx="3124200" cy="9906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8" name="TextBox 7"/>
          <p:cNvSpPr txBox="1"/>
          <p:nvPr/>
        </p:nvSpPr>
        <p:spPr>
          <a:xfrm>
            <a:off x="228600" y="4572000"/>
            <a:ext cx="3220112" cy="646331"/>
          </a:xfrm>
          <a:prstGeom prst="rect">
            <a:avLst/>
          </a:prstGeom>
          <a:noFill/>
        </p:spPr>
        <p:txBody>
          <a:bodyPr wrap="none" rtlCol="0">
            <a:spAutoFit/>
          </a:bodyPr>
          <a:lstStyle/>
          <a:p>
            <a:r>
              <a:rPr lang="en-US" dirty="0" smtClean="0"/>
              <a:t>probability that variation point </a:t>
            </a:r>
            <a:r>
              <a:rPr lang="en-US" i="1" dirty="0" err="1" smtClean="0"/>
              <a:t>i</a:t>
            </a:r>
            <a:r>
              <a:rPr lang="en-US" dirty="0" smtClean="0"/>
              <a:t> </a:t>
            </a:r>
            <a:br>
              <a:rPr lang="en-US" dirty="0" smtClean="0"/>
            </a:br>
            <a:r>
              <a:rPr lang="en-US" dirty="0" smtClean="0"/>
              <a:t>will be ready for use by time T</a:t>
            </a:r>
            <a:endParaRPr lang="en-US" dirty="0"/>
          </a:p>
        </p:txBody>
      </p:sp>
      <p:cxnSp>
        <p:nvCxnSpPr>
          <p:cNvPr id="48" name="Straight Connector 47"/>
          <p:cNvCxnSpPr/>
          <p:nvPr/>
        </p:nvCxnSpPr>
        <p:spPr>
          <a:xfrm>
            <a:off x="2979824" y="4114800"/>
            <a:ext cx="36576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1752600" y="4114800"/>
            <a:ext cx="144780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sp>
        <p:nvSpPr>
          <p:cNvPr id="51" name="TextBox 50"/>
          <p:cNvSpPr txBox="1"/>
          <p:nvPr/>
        </p:nvSpPr>
        <p:spPr>
          <a:xfrm>
            <a:off x="5029200" y="51054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sp>
        <p:nvSpPr>
          <p:cNvPr id="52" name="TextBox 51"/>
          <p:cNvSpPr txBox="1"/>
          <p:nvPr/>
        </p:nvSpPr>
        <p:spPr>
          <a:xfrm>
            <a:off x="5029200" y="5345668"/>
            <a:ext cx="1527919" cy="369332"/>
          </a:xfrm>
          <a:prstGeom prst="rect">
            <a:avLst/>
          </a:prstGeom>
          <a:noFill/>
        </p:spPr>
        <p:txBody>
          <a:bodyPr wrap="none" rtlCol="0">
            <a:spAutoFit/>
          </a:bodyPr>
          <a:lstStyle/>
          <a:p>
            <a:r>
              <a:rPr lang="en-US" dirty="0" smtClean="0"/>
              <a:t>over all time…</a:t>
            </a:r>
            <a:endParaRPr lang="en-US" dirty="0"/>
          </a:p>
        </p:txBody>
      </p:sp>
      <p:sp>
        <p:nvSpPr>
          <p:cNvPr id="53" name="TextBox 52"/>
          <p:cNvSpPr txBox="1"/>
          <p:nvPr/>
        </p:nvSpPr>
        <p:spPr>
          <a:xfrm>
            <a:off x="5562600" y="5562600"/>
            <a:ext cx="2319289" cy="369332"/>
          </a:xfrm>
          <a:prstGeom prst="rect">
            <a:avLst/>
          </a:prstGeom>
          <a:noFill/>
        </p:spPr>
        <p:txBody>
          <a:bodyPr wrap="none" rtlCol="0">
            <a:spAutoFit/>
          </a:bodyPr>
          <a:lstStyle/>
          <a:p>
            <a:r>
              <a:rPr lang="en-US" dirty="0" smtClean="0"/>
              <a:t>…and over all products</a:t>
            </a:r>
            <a:endParaRPr lang="en-US" dirty="0"/>
          </a:p>
        </p:txBody>
      </p:sp>
      <p:cxnSp>
        <p:nvCxnSpPr>
          <p:cNvPr id="54" name="Straight Connector 53"/>
          <p:cNvCxnSpPr/>
          <p:nvPr/>
        </p:nvCxnSpPr>
        <p:spPr>
          <a:xfrm rot="16200000" flipV="1">
            <a:off x="5448300" y="4457700"/>
            <a:ext cx="76200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3352800" y="4343400"/>
            <a:ext cx="2743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5995736" y="3657600"/>
            <a:ext cx="3048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13484" t="27196" r="20599" b="43342"/>
          <a:stretch>
            <a:fillRect/>
          </a:stretch>
        </p:blipFill>
        <p:spPr bwMode="auto">
          <a:xfrm>
            <a:off x="2819400" y="3429000"/>
            <a:ext cx="3352800" cy="9906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8" name="TextBox 7"/>
          <p:cNvSpPr txBox="1"/>
          <p:nvPr/>
        </p:nvSpPr>
        <p:spPr>
          <a:xfrm>
            <a:off x="228600" y="4572000"/>
            <a:ext cx="3220112" cy="646331"/>
          </a:xfrm>
          <a:prstGeom prst="rect">
            <a:avLst/>
          </a:prstGeom>
          <a:noFill/>
        </p:spPr>
        <p:txBody>
          <a:bodyPr wrap="none" rtlCol="0">
            <a:spAutoFit/>
          </a:bodyPr>
          <a:lstStyle/>
          <a:p>
            <a:r>
              <a:rPr lang="en-US" dirty="0" smtClean="0"/>
              <a:t>probability that variation point </a:t>
            </a:r>
            <a:r>
              <a:rPr lang="en-US" i="1" dirty="0" err="1" smtClean="0"/>
              <a:t>i</a:t>
            </a:r>
            <a:r>
              <a:rPr lang="en-US" dirty="0" smtClean="0"/>
              <a:t> </a:t>
            </a:r>
            <a:br>
              <a:rPr lang="en-US" dirty="0" smtClean="0"/>
            </a:br>
            <a:r>
              <a:rPr lang="en-US" dirty="0" smtClean="0"/>
              <a:t>will be ready for use by time T</a:t>
            </a:r>
            <a:endParaRPr lang="en-US" dirty="0"/>
          </a:p>
        </p:txBody>
      </p:sp>
      <p:cxnSp>
        <p:nvCxnSpPr>
          <p:cNvPr id="48" name="Straight Connector 47"/>
          <p:cNvCxnSpPr/>
          <p:nvPr/>
        </p:nvCxnSpPr>
        <p:spPr>
          <a:xfrm>
            <a:off x="2979824" y="4114800"/>
            <a:ext cx="36576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1752600" y="4114800"/>
            <a:ext cx="144780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sp>
        <p:nvSpPr>
          <p:cNvPr id="51" name="TextBox 50"/>
          <p:cNvSpPr txBox="1"/>
          <p:nvPr/>
        </p:nvSpPr>
        <p:spPr>
          <a:xfrm>
            <a:off x="5029200" y="51054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sp>
        <p:nvSpPr>
          <p:cNvPr id="52" name="TextBox 51"/>
          <p:cNvSpPr txBox="1"/>
          <p:nvPr/>
        </p:nvSpPr>
        <p:spPr>
          <a:xfrm>
            <a:off x="5029200" y="5345668"/>
            <a:ext cx="1527919" cy="369332"/>
          </a:xfrm>
          <a:prstGeom prst="rect">
            <a:avLst/>
          </a:prstGeom>
          <a:noFill/>
        </p:spPr>
        <p:txBody>
          <a:bodyPr wrap="none" rtlCol="0">
            <a:spAutoFit/>
          </a:bodyPr>
          <a:lstStyle/>
          <a:p>
            <a:r>
              <a:rPr lang="en-US" dirty="0" smtClean="0"/>
              <a:t>over all time…</a:t>
            </a:r>
            <a:endParaRPr lang="en-US" dirty="0"/>
          </a:p>
        </p:txBody>
      </p:sp>
      <p:sp>
        <p:nvSpPr>
          <p:cNvPr id="53" name="TextBox 52"/>
          <p:cNvSpPr txBox="1"/>
          <p:nvPr/>
        </p:nvSpPr>
        <p:spPr>
          <a:xfrm>
            <a:off x="5562600" y="5562600"/>
            <a:ext cx="2319289" cy="369332"/>
          </a:xfrm>
          <a:prstGeom prst="rect">
            <a:avLst/>
          </a:prstGeom>
          <a:noFill/>
        </p:spPr>
        <p:txBody>
          <a:bodyPr wrap="none" rtlCol="0">
            <a:spAutoFit/>
          </a:bodyPr>
          <a:lstStyle/>
          <a:p>
            <a:r>
              <a:rPr lang="en-US" dirty="0" smtClean="0"/>
              <a:t>…and over all products</a:t>
            </a:r>
            <a:endParaRPr lang="en-US" dirty="0"/>
          </a:p>
        </p:txBody>
      </p:sp>
      <p:cxnSp>
        <p:nvCxnSpPr>
          <p:cNvPr id="54" name="Straight Connector 53"/>
          <p:cNvCxnSpPr/>
          <p:nvPr/>
        </p:nvCxnSpPr>
        <p:spPr>
          <a:xfrm rot="16200000" flipV="1">
            <a:off x="5448300" y="4457700"/>
            <a:ext cx="76200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3352800" y="4343400"/>
            <a:ext cx="2743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5995736" y="3657600"/>
            <a:ext cx="3048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2"/>
          <p:cNvPicPr>
            <a:picLocks noChangeAspect="1" noChangeArrowheads="1"/>
          </p:cNvPicPr>
          <p:nvPr/>
        </p:nvPicPr>
        <p:blipFill>
          <a:blip r:embed="rId2" cstate="print"/>
          <a:srcRect l="41948" r="20599" b="72804"/>
          <a:stretch>
            <a:fillRect/>
          </a:stretch>
        </p:blipFill>
        <p:spPr bwMode="auto">
          <a:xfrm>
            <a:off x="4267200" y="2514600"/>
            <a:ext cx="1905000" cy="914400"/>
          </a:xfrm>
          <a:prstGeom prst="rect">
            <a:avLst/>
          </a:prstGeom>
          <a:noFill/>
          <a:ln w="9525">
            <a:noFill/>
            <a:miter lim="800000"/>
            <a:headEnd/>
            <a:tailEnd/>
          </a:ln>
        </p:spPr>
      </p:pic>
      <p:sp>
        <p:nvSpPr>
          <p:cNvPr id="17" name="TextBox 16"/>
          <p:cNvSpPr txBox="1"/>
          <p:nvPr/>
        </p:nvSpPr>
        <p:spPr>
          <a:xfrm>
            <a:off x="4495800" y="609600"/>
            <a:ext cx="4269502" cy="646331"/>
          </a:xfrm>
          <a:prstGeom prst="rect">
            <a:avLst/>
          </a:prstGeom>
          <a:noFill/>
        </p:spPr>
        <p:txBody>
          <a:bodyPr wrap="none" rtlCol="0">
            <a:spAutoFit/>
          </a:bodyPr>
          <a:lstStyle/>
          <a:p>
            <a:r>
              <a:rPr lang="en-US" dirty="0" smtClean="0"/>
              <a:t>Expected costs of building variation point </a:t>
            </a:r>
            <a:r>
              <a:rPr lang="en-US" i="1" dirty="0" err="1" smtClean="0"/>
              <a:t>i</a:t>
            </a:r>
            <a:r>
              <a:rPr lang="en-US" dirty="0" smtClean="0"/>
              <a:t> </a:t>
            </a:r>
            <a:br>
              <a:rPr lang="en-US" dirty="0" smtClean="0"/>
            </a:br>
            <a:r>
              <a:rPr lang="en-US" dirty="0" smtClean="0"/>
              <a:t>incurred from now until time T</a:t>
            </a:r>
            <a:endParaRPr lang="en-US" dirty="0"/>
          </a:p>
        </p:txBody>
      </p:sp>
      <p:cxnSp>
        <p:nvCxnSpPr>
          <p:cNvPr id="18" name="Straight Connector 17"/>
          <p:cNvCxnSpPr/>
          <p:nvPr/>
        </p:nvCxnSpPr>
        <p:spPr>
          <a:xfrm rot="5400000">
            <a:off x="4838700" y="1638300"/>
            <a:ext cx="1295400" cy="4572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4419600" y="2514600"/>
            <a:ext cx="16459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13484" t="27196" r="20599" b="43342"/>
          <a:stretch>
            <a:fillRect/>
          </a:stretch>
        </p:blipFill>
        <p:spPr bwMode="auto">
          <a:xfrm>
            <a:off x="2819400" y="3429000"/>
            <a:ext cx="3352800" cy="9906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8" name="TextBox 7"/>
          <p:cNvSpPr txBox="1"/>
          <p:nvPr/>
        </p:nvSpPr>
        <p:spPr>
          <a:xfrm>
            <a:off x="228600" y="4572000"/>
            <a:ext cx="3220112" cy="646331"/>
          </a:xfrm>
          <a:prstGeom prst="rect">
            <a:avLst/>
          </a:prstGeom>
          <a:noFill/>
        </p:spPr>
        <p:txBody>
          <a:bodyPr wrap="none" rtlCol="0">
            <a:spAutoFit/>
          </a:bodyPr>
          <a:lstStyle/>
          <a:p>
            <a:r>
              <a:rPr lang="en-US" dirty="0" smtClean="0"/>
              <a:t>probability that variation point </a:t>
            </a:r>
            <a:r>
              <a:rPr lang="en-US" i="1" dirty="0" err="1" smtClean="0"/>
              <a:t>i</a:t>
            </a:r>
            <a:r>
              <a:rPr lang="en-US" dirty="0" smtClean="0"/>
              <a:t> </a:t>
            </a:r>
            <a:br>
              <a:rPr lang="en-US" dirty="0" smtClean="0"/>
            </a:br>
            <a:r>
              <a:rPr lang="en-US" dirty="0" smtClean="0"/>
              <a:t>will be ready for use by time T</a:t>
            </a:r>
            <a:endParaRPr lang="en-US" dirty="0"/>
          </a:p>
        </p:txBody>
      </p:sp>
      <p:cxnSp>
        <p:nvCxnSpPr>
          <p:cNvPr id="48" name="Straight Connector 47"/>
          <p:cNvCxnSpPr/>
          <p:nvPr/>
        </p:nvCxnSpPr>
        <p:spPr>
          <a:xfrm>
            <a:off x="2979824" y="4114800"/>
            <a:ext cx="36576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1752600" y="4114800"/>
            <a:ext cx="144780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sp>
        <p:nvSpPr>
          <p:cNvPr id="51" name="TextBox 50"/>
          <p:cNvSpPr txBox="1"/>
          <p:nvPr/>
        </p:nvSpPr>
        <p:spPr>
          <a:xfrm>
            <a:off x="5029200" y="51054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sp>
        <p:nvSpPr>
          <p:cNvPr id="52" name="TextBox 51"/>
          <p:cNvSpPr txBox="1"/>
          <p:nvPr/>
        </p:nvSpPr>
        <p:spPr>
          <a:xfrm>
            <a:off x="5029200" y="5345668"/>
            <a:ext cx="1527919" cy="369332"/>
          </a:xfrm>
          <a:prstGeom prst="rect">
            <a:avLst/>
          </a:prstGeom>
          <a:noFill/>
        </p:spPr>
        <p:txBody>
          <a:bodyPr wrap="none" rtlCol="0">
            <a:spAutoFit/>
          </a:bodyPr>
          <a:lstStyle/>
          <a:p>
            <a:r>
              <a:rPr lang="en-US" dirty="0" smtClean="0"/>
              <a:t>over all time…</a:t>
            </a:r>
            <a:endParaRPr lang="en-US" dirty="0"/>
          </a:p>
        </p:txBody>
      </p:sp>
      <p:sp>
        <p:nvSpPr>
          <p:cNvPr id="53" name="TextBox 52"/>
          <p:cNvSpPr txBox="1"/>
          <p:nvPr/>
        </p:nvSpPr>
        <p:spPr>
          <a:xfrm>
            <a:off x="5562600" y="5562600"/>
            <a:ext cx="2319289" cy="369332"/>
          </a:xfrm>
          <a:prstGeom prst="rect">
            <a:avLst/>
          </a:prstGeom>
          <a:noFill/>
        </p:spPr>
        <p:txBody>
          <a:bodyPr wrap="none" rtlCol="0">
            <a:spAutoFit/>
          </a:bodyPr>
          <a:lstStyle/>
          <a:p>
            <a:r>
              <a:rPr lang="en-US" dirty="0" smtClean="0"/>
              <a:t>…and over all products</a:t>
            </a:r>
            <a:endParaRPr lang="en-US" dirty="0"/>
          </a:p>
        </p:txBody>
      </p:sp>
      <p:cxnSp>
        <p:nvCxnSpPr>
          <p:cNvPr id="54" name="Straight Connector 53"/>
          <p:cNvCxnSpPr/>
          <p:nvPr/>
        </p:nvCxnSpPr>
        <p:spPr>
          <a:xfrm rot="16200000" flipV="1">
            <a:off x="5448300" y="4457700"/>
            <a:ext cx="76200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3352800" y="4343400"/>
            <a:ext cx="2743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16" name="Picture 2"/>
          <p:cNvPicPr>
            <a:picLocks noChangeAspect="1" noChangeArrowheads="1"/>
          </p:cNvPicPr>
          <p:nvPr/>
        </p:nvPicPr>
        <p:blipFill>
          <a:blip r:embed="rId2" cstate="print"/>
          <a:srcRect l="29963" r="20599" b="72804"/>
          <a:stretch>
            <a:fillRect/>
          </a:stretch>
        </p:blipFill>
        <p:spPr bwMode="auto">
          <a:xfrm>
            <a:off x="3657600" y="2514600"/>
            <a:ext cx="2514600" cy="914400"/>
          </a:xfrm>
          <a:prstGeom prst="rect">
            <a:avLst/>
          </a:prstGeom>
          <a:noFill/>
          <a:ln w="9525">
            <a:noFill/>
            <a:miter lim="800000"/>
            <a:headEnd/>
            <a:tailEnd/>
          </a:ln>
        </p:spPr>
      </p:pic>
      <p:sp>
        <p:nvSpPr>
          <p:cNvPr id="17" name="TextBox 16"/>
          <p:cNvSpPr txBox="1"/>
          <p:nvPr/>
        </p:nvSpPr>
        <p:spPr>
          <a:xfrm>
            <a:off x="4495800" y="609600"/>
            <a:ext cx="4269502" cy="646331"/>
          </a:xfrm>
          <a:prstGeom prst="rect">
            <a:avLst/>
          </a:prstGeom>
          <a:noFill/>
        </p:spPr>
        <p:txBody>
          <a:bodyPr wrap="none" rtlCol="0">
            <a:spAutoFit/>
          </a:bodyPr>
          <a:lstStyle/>
          <a:p>
            <a:r>
              <a:rPr lang="en-US" dirty="0" smtClean="0"/>
              <a:t>Expected costs of building variation point </a:t>
            </a:r>
            <a:r>
              <a:rPr lang="en-US" i="1" dirty="0" err="1" smtClean="0"/>
              <a:t>i</a:t>
            </a:r>
            <a:r>
              <a:rPr lang="en-US" dirty="0" smtClean="0"/>
              <a:t> </a:t>
            </a:r>
            <a:br>
              <a:rPr lang="en-US" dirty="0" smtClean="0"/>
            </a:br>
            <a:r>
              <a:rPr lang="en-US" dirty="0" smtClean="0"/>
              <a:t>incurred from now until time T</a:t>
            </a:r>
            <a:endParaRPr lang="en-US" dirty="0"/>
          </a:p>
        </p:txBody>
      </p:sp>
      <p:cxnSp>
        <p:nvCxnSpPr>
          <p:cNvPr id="18" name="Straight Connector 17"/>
          <p:cNvCxnSpPr/>
          <p:nvPr/>
        </p:nvCxnSpPr>
        <p:spPr>
          <a:xfrm rot="5400000">
            <a:off x="4838700" y="1638300"/>
            <a:ext cx="1295400" cy="4572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4419600" y="2514600"/>
            <a:ext cx="16459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2895600" y="1447800"/>
            <a:ext cx="1458733" cy="646331"/>
          </a:xfrm>
          <a:prstGeom prst="rect">
            <a:avLst/>
          </a:prstGeom>
          <a:noFill/>
        </p:spPr>
        <p:txBody>
          <a:bodyPr wrap="none" rtlCol="0">
            <a:spAutoFit/>
          </a:bodyPr>
          <a:lstStyle/>
          <a:p>
            <a:r>
              <a:rPr lang="en-US" dirty="0" smtClean="0"/>
              <a:t>Value cannot </a:t>
            </a:r>
            <a:br>
              <a:rPr lang="en-US" dirty="0" smtClean="0"/>
            </a:br>
            <a:r>
              <a:rPr lang="en-US" dirty="0" smtClean="0"/>
              <a:t>be negative</a:t>
            </a:r>
            <a:endParaRPr lang="en-US" dirty="0"/>
          </a:p>
        </p:txBody>
      </p:sp>
      <p:cxnSp>
        <p:nvCxnSpPr>
          <p:cNvPr id="22" name="Straight Connector 21"/>
          <p:cNvCxnSpPr/>
          <p:nvPr/>
        </p:nvCxnSpPr>
        <p:spPr>
          <a:xfrm rot="16200000" flipH="1">
            <a:off x="3505200" y="2286000"/>
            <a:ext cx="762000" cy="304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3657600" y="2819400"/>
            <a:ext cx="64008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l="13484" t="27196" r="20599" b="43342"/>
          <a:stretch>
            <a:fillRect/>
          </a:stretch>
        </p:blipFill>
        <p:spPr bwMode="auto">
          <a:xfrm>
            <a:off x="2819400" y="3429000"/>
            <a:ext cx="3352800" cy="9906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8" name="TextBox 7"/>
          <p:cNvSpPr txBox="1"/>
          <p:nvPr/>
        </p:nvSpPr>
        <p:spPr>
          <a:xfrm>
            <a:off x="228600" y="4572000"/>
            <a:ext cx="3220112" cy="646331"/>
          </a:xfrm>
          <a:prstGeom prst="rect">
            <a:avLst/>
          </a:prstGeom>
          <a:noFill/>
        </p:spPr>
        <p:txBody>
          <a:bodyPr wrap="none" rtlCol="0">
            <a:spAutoFit/>
          </a:bodyPr>
          <a:lstStyle/>
          <a:p>
            <a:r>
              <a:rPr lang="en-US" dirty="0" smtClean="0"/>
              <a:t>probability that variation point </a:t>
            </a:r>
            <a:r>
              <a:rPr lang="en-US" i="1" dirty="0" err="1" smtClean="0"/>
              <a:t>i</a:t>
            </a:r>
            <a:r>
              <a:rPr lang="en-US" dirty="0" smtClean="0"/>
              <a:t> </a:t>
            </a:r>
            <a:br>
              <a:rPr lang="en-US" dirty="0" smtClean="0"/>
            </a:br>
            <a:r>
              <a:rPr lang="en-US" dirty="0" smtClean="0"/>
              <a:t>will be ready for use by time T</a:t>
            </a:r>
            <a:endParaRPr lang="en-US" dirty="0"/>
          </a:p>
        </p:txBody>
      </p:sp>
      <p:cxnSp>
        <p:nvCxnSpPr>
          <p:cNvPr id="48" name="Straight Connector 47"/>
          <p:cNvCxnSpPr/>
          <p:nvPr/>
        </p:nvCxnSpPr>
        <p:spPr>
          <a:xfrm>
            <a:off x="2979824" y="4114800"/>
            <a:ext cx="36576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1752600" y="4114800"/>
            <a:ext cx="144780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sp>
        <p:nvSpPr>
          <p:cNvPr id="51" name="TextBox 50"/>
          <p:cNvSpPr txBox="1"/>
          <p:nvPr/>
        </p:nvSpPr>
        <p:spPr>
          <a:xfrm>
            <a:off x="5029200" y="51054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sp>
        <p:nvSpPr>
          <p:cNvPr id="52" name="TextBox 51"/>
          <p:cNvSpPr txBox="1"/>
          <p:nvPr/>
        </p:nvSpPr>
        <p:spPr>
          <a:xfrm>
            <a:off x="5029200" y="5345668"/>
            <a:ext cx="1527919" cy="369332"/>
          </a:xfrm>
          <a:prstGeom prst="rect">
            <a:avLst/>
          </a:prstGeom>
          <a:noFill/>
        </p:spPr>
        <p:txBody>
          <a:bodyPr wrap="none" rtlCol="0">
            <a:spAutoFit/>
          </a:bodyPr>
          <a:lstStyle/>
          <a:p>
            <a:r>
              <a:rPr lang="en-US" dirty="0" smtClean="0"/>
              <a:t>over all time…</a:t>
            </a:r>
            <a:endParaRPr lang="en-US" dirty="0"/>
          </a:p>
        </p:txBody>
      </p:sp>
      <p:sp>
        <p:nvSpPr>
          <p:cNvPr id="53" name="TextBox 52"/>
          <p:cNvSpPr txBox="1"/>
          <p:nvPr/>
        </p:nvSpPr>
        <p:spPr>
          <a:xfrm>
            <a:off x="5562600" y="5562600"/>
            <a:ext cx="2319289" cy="369332"/>
          </a:xfrm>
          <a:prstGeom prst="rect">
            <a:avLst/>
          </a:prstGeom>
          <a:noFill/>
        </p:spPr>
        <p:txBody>
          <a:bodyPr wrap="none" rtlCol="0">
            <a:spAutoFit/>
          </a:bodyPr>
          <a:lstStyle/>
          <a:p>
            <a:r>
              <a:rPr lang="en-US" dirty="0" smtClean="0"/>
              <a:t>…and over all products</a:t>
            </a:r>
            <a:endParaRPr lang="en-US" dirty="0"/>
          </a:p>
        </p:txBody>
      </p:sp>
      <p:cxnSp>
        <p:nvCxnSpPr>
          <p:cNvPr id="54" name="Straight Connector 53"/>
          <p:cNvCxnSpPr/>
          <p:nvPr/>
        </p:nvCxnSpPr>
        <p:spPr>
          <a:xfrm rot="16200000" flipV="1">
            <a:off x="5448300" y="4457700"/>
            <a:ext cx="76200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3352800" y="4343400"/>
            <a:ext cx="2743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16" name="Picture 2"/>
          <p:cNvPicPr>
            <a:picLocks noChangeAspect="1" noChangeArrowheads="1"/>
          </p:cNvPicPr>
          <p:nvPr/>
        </p:nvPicPr>
        <p:blipFill>
          <a:blip r:embed="rId2" cstate="print"/>
          <a:srcRect l="11986" r="20599" b="72804"/>
          <a:stretch>
            <a:fillRect/>
          </a:stretch>
        </p:blipFill>
        <p:spPr bwMode="auto">
          <a:xfrm>
            <a:off x="2743200" y="2514600"/>
            <a:ext cx="3429000" cy="914400"/>
          </a:xfrm>
          <a:prstGeom prst="rect">
            <a:avLst/>
          </a:prstGeom>
          <a:noFill/>
          <a:ln w="9525">
            <a:noFill/>
            <a:miter lim="800000"/>
            <a:headEnd/>
            <a:tailEnd/>
          </a:ln>
        </p:spPr>
      </p:pic>
      <p:sp>
        <p:nvSpPr>
          <p:cNvPr id="17" name="TextBox 16"/>
          <p:cNvSpPr txBox="1"/>
          <p:nvPr/>
        </p:nvSpPr>
        <p:spPr>
          <a:xfrm>
            <a:off x="4495800" y="609600"/>
            <a:ext cx="4269502" cy="646331"/>
          </a:xfrm>
          <a:prstGeom prst="rect">
            <a:avLst/>
          </a:prstGeom>
          <a:noFill/>
        </p:spPr>
        <p:txBody>
          <a:bodyPr wrap="none" rtlCol="0">
            <a:spAutoFit/>
          </a:bodyPr>
          <a:lstStyle/>
          <a:p>
            <a:r>
              <a:rPr lang="en-US" dirty="0" smtClean="0"/>
              <a:t>Expected costs of building variation point </a:t>
            </a:r>
            <a:r>
              <a:rPr lang="en-US" i="1" dirty="0" err="1" smtClean="0"/>
              <a:t>i</a:t>
            </a:r>
            <a:r>
              <a:rPr lang="en-US" dirty="0" smtClean="0"/>
              <a:t> </a:t>
            </a:r>
            <a:br>
              <a:rPr lang="en-US" dirty="0" smtClean="0"/>
            </a:br>
            <a:r>
              <a:rPr lang="en-US" dirty="0" smtClean="0"/>
              <a:t>incurred from now until time T</a:t>
            </a:r>
            <a:endParaRPr lang="en-US" dirty="0"/>
          </a:p>
        </p:txBody>
      </p:sp>
      <p:cxnSp>
        <p:nvCxnSpPr>
          <p:cNvPr id="18" name="Straight Connector 17"/>
          <p:cNvCxnSpPr/>
          <p:nvPr/>
        </p:nvCxnSpPr>
        <p:spPr>
          <a:xfrm rot="5400000">
            <a:off x="4838700" y="1638300"/>
            <a:ext cx="1295400" cy="4572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4419600" y="2514600"/>
            <a:ext cx="16459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2895600" y="1447800"/>
            <a:ext cx="1458733" cy="646331"/>
          </a:xfrm>
          <a:prstGeom prst="rect">
            <a:avLst/>
          </a:prstGeom>
          <a:noFill/>
        </p:spPr>
        <p:txBody>
          <a:bodyPr wrap="none" rtlCol="0">
            <a:spAutoFit/>
          </a:bodyPr>
          <a:lstStyle/>
          <a:p>
            <a:r>
              <a:rPr lang="en-US" dirty="0" smtClean="0"/>
              <a:t>Value cannot </a:t>
            </a:r>
            <a:br>
              <a:rPr lang="en-US" dirty="0" smtClean="0"/>
            </a:br>
            <a:r>
              <a:rPr lang="en-US" dirty="0" smtClean="0"/>
              <a:t>be negative</a:t>
            </a:r>
            <a:endParaRPr lang="en-US" dirty="0"/>
          </a:p>
        </p:txBody>
      </p:sp>
      <p:cxnSp>
        <p:nvCxnSpPr>
          <p:cNvPr id="22" name="Straight Connector 21"/>
          <p:cNvCxnSpPr/>
          <p:nvPr/>
        </p:nvCxnSpPr>
        <p:spPr>
          <a:xfrm rot="16200000" flipH="1">
            <a:off x="3505200" y="2286000"/>
            <a:ext cx="762000" cy="304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3657600" y="2819400"/>
            <a:ext cx="64008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0" y="1524000"/>
            <a:ext cx="2696892" cy="646331"/>
          </a:xfrm>
          <a:prstGeom prst="rect">
            <a:avLst/>
          </a:prstGeom>
          <a:noFill/>
        </p:spPr>
        <p:txBody>
          <a:bodyPr wrap="none" rtlCol="0">
            <a:spAutoFit/>
          </a:bodyPr>
          <a:lstStyle/>
          <a:p>
            <a:r>
              <a:rPr lang="en-US" b="1" dirty="0" smtClean="0"/>
              <a:t>Value of variation point </a:t>
            </a:r>
            <a:r>
              <a:rPr lang="en-US" b="1" i="1" dirty="0" err="1" smtClean="0"/>
              <a:t>i</a:t>
            </a:r>
            <a:r>
              <a:rPr lang="en-US" b="1" i="1" dirty="0" smtClean="0"/>
              <a:t> </a:t>
            </a:r>
            <a:r>
              <a:rPr lang="en-US" b="1" dirty="0" smtClean="0"/>
              <a:t/>
            </a:r>
            <a:br>
              <a:rPr lang="en-US" b="1" dirty="0" smtClean="0"/>
            </a:br>
            <a:r>
              <a:rPr lang="en-US" b="1" dirty="0" smtClean="0"/>
              <a:t>over the time interval (</a:t>
            </a:r>
            <a:r>
              <a:rPr lang="en-US" b="1" dirty="0" err="1" smtClean="0"/>
              <a:t>t,T</a:t>
            </a:r>
            <a:r>
              <a:rPr lang="en-US" b="1" dirty="0" smtClean="0"/>
              <a:t>)</a:t>
            </a:r>
            <a:endParaRPr lang="en-US" b="1" dirty="0"/>
          </a:p>
        </p:txBody>
      </p:sp>
      <p:cxnSp>
        <p:nvCxnSpPr>
          <p:cNvPr id="25" name="Straight Connector 24"/>
          <p:cNvCxnSpPr/>
          <p:nvPr/>
        </p:nvCxnSpPr>
        <p:spPr>
          <a:xfrm>
            <a:off x="1752600" y="2133600"/>
            <a:ext cx="144780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2788920" y="2819400"/>
            <a:ext cx="64008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20599" b="43342"/>
          <a:stretch>
            <a:fillRect/>
          </a:stretch>
        </p:blipFill>
        <p:spPr bwMode="auto">
          <a:xfrm>
            <a:off x="2133600" y="2514600"/>
            <a:ext cx="4038600" cy="1905000"/>
          </a:xfrm>
          <a:prstGeom prst="rect">
            <a:avLst/>
          </a:prstGeom>
          <a:noFill/>
          <a:ln w="9525">
            <a:noFill/>
            <a:miter lim="800000"/>
            <a:headEnd/>
            <a:tailEnd/>
          </a:ln>
        </p:spPr>
      </p:pic>
      <p:sp>
        <p:nvSpPr>
          <p:cNvPr id="6" name="TextBox 5"/>
          <p:cNvSpPr txBox="1"/>
          <p:nvPr/>
        </p:nvSpPr>
        <p:spPr>
          <a:xfrm>
            <a:off x="0" y="6488668"/>
            <a:ext cx="2370329" cy="369332"/>
          </a:xfrm>
          <a:prstGeom prst="rect">
            <a:avLst/>
          </a:prstGeom>
          <a:noFill/>
        </p:spPr>
        <p:txBody>
          <a:bodyPr wrap="none" rtlCol="0">
            <a:spAutoFit/>
          </a:bodyPr>
          <a:lstStyle/>
          <a:p>
            <a:r>
              <a:rPr lang="en-US" i="1" dirty="0" smtClean="0"/>
              <a:t>k</a:t>
            </a:r>
            <a:r>
              <a:rPr lang="en-US" dirty="0" smtClean="0"/>
              <a:t> = index over products</a:t>
            </a:r>
          </a:p>
        </p:txBody>
      </p:sp>
      <p:sp>
        <p:nvSpPr>
          <p:cNvPr id="7" name="TextBox 6"/>
          <p:cNvSpPr txBox="1"/>
          <p:nvPr/>
        </p:nvSpPr>
        <p:spPr>
          <a:xfrm>
            <a:off x="0" y="0"/>
            <a:ext cx="3049168" cy="1477328"/>
          </a:xfrm>
          <a:prstGeom prst="rect">
            <a:avLst/>
          </a:prstGeom>
          <a:noFill/>
        </p:spPr>
        <p:txBody>
          <a:bodyPr wrap="none" rtlCol="0">
            <a:spAutoFit/>
          </a:bodyPr>
          <a:lstStyle/>
          <a:p>
            <a:pPr algn="ctr"/>
            <a:r>
              <a:rPr lang="en-US" dirty="0" smtClean="0"/>
              <a:t>SYMBOLS FOR TIME</a:t>
            </a:r>
          </a:p>
          <a:p>
            <a:r>
              <a:rPr lang="en-US" dirty="0" smtClean="0"/>
              <a:t>τ = time variable</a:t>
            </a:r>
          </a:p>
          <a:p>
            <a:r>
              <a:rPr lang="en-US" dirty="0" smtClean="0"/>
              <a:t>t = time now,</a:t>
            </a:r>
          </a:p>
          <a:p>
            <a:r>
              <a:rPr lang="en-US" dirty="0" smtClean="0"/>
              <a:t>T = target date  </a:t>
            </a:r>
          </a:p>
          <a:p>
            <a:r>
              <a:rPr lang="en-US" dirty="0" smtClean="0"/>
              <a:t>T* = modeling limit (t=forever)</a:t>
            </a:r>
            <a:endParaRPr lang="en-US" dirty="0"/>
          </a:p>
        </p:txBody>
      </p:sp>
      <p:sp>
        <p:nvSpPr>
          <p:cNvPr id="8" name="TextBox 7"/>
          <p:cNvSpPr txBox="1"/>
          <p:nvPr/>
        </p:nvSpPr>
        <p:spPr>
          <a:xfrm>
            <a:off x="228600" y="4572000"/>
            <a:ext cx="3220112" cy="646331"/>
          </a:xfrm>
          <a:prstGeom prst="rect">
            <a:avLst/>
          </a:prstGeom>
          <a:noFill/>
        </p:spPr>
        <p:txBody>
          <a:bodyPr wrap="none" rtlCol="0">
            <a:spAutoFit/>
          </a:bodyPr>
          <a:lstStyle/>
          <a:p>
            <a:r>
              <a:rPr lang="en-US" dirty="0" smtClean="0"/>
              <a:t>probability that variation point </a:t>
            </a:r>
            <a:r>
              <a:rPr lang="en-US" i="1" dirty="0" err="1" smtClean="0"/>
              <a:t>i</a:t>
            </a:r>
            <a:r>
              <a:rPr lang="en-US" dirty="0" smtClean="0"/>
              <a:t> </a:t>
            </a:r>
            <a:br>
              <a:rPr lang="en-US" dirty="0" smtClean="0"/>
            </a:br>
            <a:r>
              <a:rPr lang="en-US" dirty="0" smtClean="0"/>
              <a:t>will be ready for use by time T</a:t>
            </a:r>
            <a:endParaRPr lang="en-US" dirty="0"/>
          </a:p>
        </p:txBody>
      </p:sp>
      <p:sp>
        <p:nvSpPr>
          <p:cNvPr id="9" name="TextBox 8"/>
          <p:cNvSpPr txBox="1"/>
          <p:nvPr/>
        </p:nvSpPr>
        <p:spPr>
          <a:xfrm>
            <a:off x="3657600" y="5449669"/>
            <a:ext cx="3340145" cy="646331"/>
          </a:xfrm>
          <a:prstGeom prst="rect">
            <a:avLst/>
          </a:prstGeom>
          <a:noFill/>
        </p:spPr>
        <p:txBody>
          <a:bodyPr wrap="none" rtlCol="0">
            <a:spAutoFit/>
          </a:bodyPr>
          <a:lstStyle/>
          <a:p>
            <a:r>
              <a:rPr lang="en-US" dirty="0" smtClean="0"/>
              <a:t>marginal value of the </a:t>
            </a:r>
            <a:r>
              <a:rPr lang="en-US" dirty="0" err="1" smtClean="0"/>
              <a:t>i</a:t>
            </a:r>
            <a:r>
              <a:rPr lang="en-US" baseline="30000" dirty="0" err="1" smtClean="0"/>
              <a:t>th</a:t>
            </a:r>
            <a:r>
              <a:rPr lang="en-US" dirty="0" smtClean="0"/>
              <a:t> variation </a:t>
            </a:r>
            <a:br>
              <a:rPr lang="en-US" dirty="0" smtClean="0"/>
            </a:br>
            <a:r>
              <a:rPr lang="en-US" dirty="0" smtClean="0"/>
              <a:t>point in the </a:t>
            </a:r>
            <a:r>
              <a:rPr lang="en-US" dirty="0" err="1" smtClean="0"/>
              <a:t>k</a:t>
            </a:r>
            <a:r>
              <a:rPr lang="en-US" baseline="30000" dirty="0" err="1" smtClean="0"/>
              <a:t>th</a:t>
            </a:r>
            <a:r>
              <a:rPr lang="en-US" dirty="0" smtClean="0"/>
              <a:t> product at time τ.</a:t>
            </a:r>
            <a:endParaRPr lang="en-US" dirty="0"/>
          </a:p>
        </p:txBody>
      </p:sp>
      <p:sp>
        <p:nvSpPr>
          <p:cNvPr id="10" name="TextBox 9"/>
          <p:cNvSpPr txBox="1"/>
          <p:nvPr/>
        </p:nvSpPr>
        <p:spPr>
          <a:xfrm>
            <a:off x="5334000" y="5983069"/>
            <a:ext cx="3445239" cy="646331"/>
          </a:xfrm>
          <a:prstGeom prst="rect">
            <a:avLst/>
          </a:prstGeom>
          <a:noFill/>
        </p:spPr>
        <p:txBody>
          <a:bodyPr wrap="none" rtlCol="0">
            <a:spAutoFit/>
          </a:bodyPr>
          <a:lstStyle/>
          <a:p>
            <a:r>
              <a:rPr lang="en-US" dirty="0" smtClean="0"/>
              <a:t>marginal cost of tailoring variation </a:t>
            </a:r>
            <a:br>
              <a:rPr lang="en-US" dirty="0" smtClean="0"/>
            </a:br>
            <a:r>
              <a:rPr lang="en-US" dirty="0" smtClean="0"/>
              <a:t>point </a:t>
            </a:r>
            <a:r>
              <a:rPr lang="en-US" i="1" dirty="0" err="1" smtClean="0"/>
              <a:t>i</a:t>
            </a:r>
            <a:r>
              <a:rPr lang="en-US" dirty="0" smtClean="0"/>
              <a:t> for use in product</a:t>
            </a:r>
            <a:r>
              <a:rPr lang="en-US" i="1" dirty="0" smtClean="0"/>
              <a:t> k</a:t>
            </a:r>
          </a:p>
        </p:txBody>
      </p:sp>
      <p:sp>
        <p:nvSpPr>
          <p:cNvPr id="11" name="TextBox 10"/>
          <p:cNvSpPr txBox="1"/>
          <p:nvPr/>
        </p:nvSpPr>
        <p:spPr>
          <a:xfrm>
            <a:off x="0" y="1524000"/>
            <a:ext cx="2640338" cy="646331"/>
          </a:xfrm>
          <a:prstGeom prst="rect">
            <a:avLst/>
          </a:prstGeom>
          <a:noFill/>
        </p:spPr>
        <p:txBody>
          <a:bodyPr wrap="none" rtlCol="0">
            <a:spAutoFit/>
          </a:bodyPr>
          <a:lstStyle/>
          <a:p>
            <a:r>
              <a:rPr lang="en-US" dirty="0" smtClean="0"/>
              <a:t>Value of variation point </a:t>
            </a:r>
            <a:r>
              <a:rPr lang="en-US" i="1" dirty="0" err="1" smtClean="0"/>
              <a:t>i</a:t>
            </a:r>
            <a:r>
              <a:rPr lang="en-US" i="1" dirty="0" smtClean="0"/>
              <a:t> </a:t>
            </a:r>
            <a:r>
              <a:rPr lang="en-US" dirty="0" smtClean="0"/>
              <a:t/>
            </a:r>
            <a:br>
              <a:rPr lang="en-US" dirty="0" smtClean="0"/>
            </a:br>
            <a:r>
              <a:rPr lang="en-US" dirty="0" smtClean="0"/>
              <a:t>over the time interval (</a:t>
            </a:r>
            <a:r>
              <a:rPr lang="en-US" dirty="0" err="1" smtClean="0"/>
              <a:t>t,T</a:t>
            </a:r>
            <a:r>
              <a:rPr lang="en-US" dirty="0" smtClean="0"/>
              <a:t>)</a:t>
            </a:r>
            <a:endParaRPr lang="en-US" dirty="0"/>
          </a:p>
        </p:txBody>
      </p:sp>
      <p:sp>
        <p:nvSpPr>
          <p:cNvPr id="13" name="TextBox 12"/>
          <p:cNvSpPr txBox="1"/>
          <p:nvPr/>
        </p:nvSpPr>
        <p:spPr>
          <a:xfrm>
            <a:off x="5867400" y="1295400"/>
            <a:ext cx="3296095" cy="646331"/>
          </a:xfrm>
          <a:prstGeom prst="rect">
            <a:avLst/>
          </a:prstGeom>
          <a:noFill/>
        </p:spPr>
        <p:txBody>
          <a:bodyPr wrap="none" rtlCol="0">
            <a:spAutoFit/>
          </a:bodyPr>
          <a:lstStyle/>
          <a:p>
            <a:r>
              <a:rPr lang="en-US" dirty="0" smtClean="0"/>
              <a:t>…adjusted by a factor to account </a:t>
            </a:r>
            <a:br>
              <a:rPr lang="en-US" dirty="0" smtClean="0"/>
            </a:br>
            <a:r>
              <a:rPr lang="en-US" dirty="0" smtClean="0"/>
              <a:t>for net present value of money</a:t>
            </a:r>
            <a:endParaRPr lang="en-US" dirty="0"/>
          </a:p>
        </p:txBody>
      </p:sp>
      <p:sp>
        <p:nvSpPr>
          <p:cNvPr id="14" name="TextBox 13"/>
          <p:cNvSpPr txBox="1"/>
          <p:nvPr/>
        </p:nvSpPr>
        <p:spPr>
          <a:xfrm>
            <a:off x="3276600" y="228600"/>
            <a:ext cx="4396716" cy="369332"/>
          </a:xfrm>
          <a:prstGeom prst="rect">
            <a:avLst/>
          </a:prstGeom>
          <a:noFill/>
        </p:spPr>
        <p:txBody>
          <a:bodyPr wrap="none" rtlCol="0">
            <a:spAutoFit/>
          </a:bodyPr>
          <a:lstStyle/>
          <a:p>
            <a:r>
              <a:rPr lang="en-US" dirty="0" smtClean="0"/>
              <a:t>Cost spent to build a variation point at time </a:t>
            </a:r>
            <a:r>
              <a:rPr lang="el-GR" dirty="0" smtClean="0"/>
              <a:t>τ</a:t>
            </a:r>
            <a:endParaRPr lang="en-US" dirty="0"/>
          </a:p>
        </p:txBody>
      </p:sp>
      <p:sp>
        <p:nvSpPr>
          <p:cNvPr id="15" name="TextBox 14"/>
          <p:cNvSpPr txBox="1"/>
          <p:nvPr/>
        </p:nvSpPr>
        <p:spPr>
          <a:xfrm>
            <a:off x="4495800" y="609600"/>
            <a:ext cx="2833853" cy="646331"/>
          </a:xfrm>
          <a:prstGeom prst="rect">
            <a:avLst/>
          </a:prstGeom>
          <a:noFill/>
        </p:spPr>
        <p:txBody>
          <a:bodyPr wrap="none" rtlCol="0">
            <a:spAutoFit/>
          </a:bodyPr>
          <a:lstStyle/>
          <a:p>
            <a:r>
              <a:rPr lang="en-US" dirty="0" smtClean="0"/>
              <a:t>Expected cost summed over</a:t>
            </a:r>
            <a:br>
              <a:rPr lang="en-US" dirty="0" smtClean="0"/>
            </a:br>
            <a:r>
              <a:rPr lang="en-US" dirty="0" smtClean="0"/>
              <a:t>all relevant time intervals</a:t>
            </a:r>
            <a:endParaRPr lang="en-US" dirty="0"/>
          </a:p>
        </p:txBody>
      </p:sp>
      <p:sp>
        <p:nvSpPr>
          <p:cNvPr id="16" name="TextBox 15"/>
          <p:cNvSpPr txBox="1"/>
          <p:nvPr/>
        </p:nvSpPr>
        <p:spPr>
          <a:xfrm>
            <a:off x="2895600" y="1447800"/>
            <a:ext cx="1458733" cy="646331"/>
          </a:xfrm>
          <a:prstGeom prst="rect">
            <a:avLst/>
          </a:prstGeom>
          <a:noFill/>
        </p:spPr>
        <p:txBody>
          <a:bodyPr wrap="none" rtlCol="0">
            <a:spAutoFit/>
          </a:bodyPr>
          <a:lstStyle/>
          <a:p>
            <a:r>
              <a:rPr lang="en-US" dirty="0" smtClean="0"/>
              <a:t>Value cannot </a:t>
            </a:r>
            <a:br>
              <a:rPr lang="en-US" dirty="0" smtClean="0"/>
            </a:br>
            <a:r>
              <a:rPr lang="en-US" dirty="0" smtClean="0"/>
              <a:t>be negative</a:t>
            </a:r>
            <a:endParaRPr lang="en-US" dirty="0"/>
          </a:p>
        </p:txBody>
      </p:sp>
      <p:cxnSp>
        <p:nvCxnSpPr>
          <p:cNvPr id="17" name="Straight Connector 16"/>
          <p:cNvCxnSpPr/>
          <p:nvPr/>
        </p:nvCxnSpPr>
        <p:spPr>
          <a:xfrm rot="16200000" flipH="1">
            <a:off x="3543300" y="876300"/>
            <a:ext cx="1828800" cy="1295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4838700" y="1638300"/>
            <a:ext cx="1295400" cy="4572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0800000" flipV="1">
            <a:off x="5638800" y="1917032"/>
            <a:ext cx="1143000" cy="52136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953000" y="2438400"/>
            <a:ext cx="2743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5368488" y="2438400"/>
            <a:ext cx="54864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4419600" y="2538664"/>
            <a:ext cx="16459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16200000" flipH="1">
            <a:off x="3505200" y="2286000"/>
            <a:ext cx="762000" cy="304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3657600" y="2819400"/>
            <a:ext cx="64008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pic>
        <p:nvPicPr>
          <p:cNvPr id="41" name="Picture 2"/>
          <p:cNvPicPr>
            <a:picLocks noChangeAspect="1" noChangeArrowheads="1"/>
          </p:cNvPicPr>
          <p:nvPr/>
        </p:nvPicPr>
        <p:blipFill>
          <a:blip r:embed="rId2" cstate="print"/>
          <a:srcRect l="38951" t="83853" r="17603" b="4816"/>
          <a:stretch>
            <a:fillRect/>
          </a:stretch>
        </p:blipFill>
        <p:spPr bwMode="auto">
          <a:xfrm>
            <a:off x="6132096" y="4648200"/>
            <a:ext cx="2209800" cy="381000"/>
          </a:xfrm>
          <a:prstGeom prst="rect">
            <a:avLst/>
          </a:prstGeom>
          <a:noFill/>
          <a:ln w="9525">
            <a:noFill/>
            <a:miter lim="800000"/>
            <a:headEnd/>
            <a:tailEnd/>
          </a:ln>
        </p:spPr>
      </p:pic>
      <p:cxnSp>
        <p:nvCxnSpPr>
          <p:cNvPr id="45" name="Straight Connector 44"/>
          <p:cNvCxnSpPr/>
          <p:nvPr/>
        </p:nvCxnSpPr>
        <p:spPr>
          <a:xfrm>
            <a:off x="1752600" y="2133600"/>
            <a:ext cx="1447800" cy="685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2788920" y="2819400"/>
            <a:ext cx="64008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2979824" y="4114800"/>
            <a:ext cx="36576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1752600" y="4114800"/>
            <a:ext cx="144780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5249776" y="3733800"/>
            <a:ext cx="54864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5334000" y="2286000"/>
            <a:ext cx="1828800" cy="10668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6597945" y="3429000"/>
            <a:ext cx="2241255" cy="369332"/>
          </a:xfrm>
          <a:prstGeom prst="rect">
            <a:avLst/>
          </a:prstGeom>
          <a:noFill/>
        </p:spPr>
        <p:txBody>
          <a:bodyPr wrap="none" rtlCol="0">
            <a:spAutoFit/>
          </a:bodyPr>
          <a:lstStyle/>
          <a:p>
            <a:r>
              <a:rPr lang="en-US" dirty="0" smtClean="0"/>
              <a:t>summed over all time</a:t>
            </a:r>
            <a:endParaRPr lang="en-US" dirty="0"/>
          </a:p>
        </p:txBody>
      </p:sp>
      <p:sp>
        <p:nvSpPr>
          <p:cNvPr id="61" name="TextBox 60"/>
          <p:cNvSpPr txBox="1"/>
          <p:nvPr/>
        </p:nvSpPr>
        <p:spPr>
          <a:xfrm>
            <a:off x="1752600" y="5181600"/>
            <a:ext cx="1753429" cy="646331"/>
          </a:xfrm>
          <a:prstGeom prst="rect">
            <a:avLst/>
          </a:prstGeom>
          <a:noFill/>
        </p:spPr>
        <p:txBody>
          <a:bodyPr wrap="none" rtlCol="0">
            <a:spAutoFit/>
          </a:bodyPr>
          <a:lstStyle/>
          <a:p>
            <a:r>
              <a:rPr lang="en-US" dirty="0" smtClean="0"/>
              <a:t>expected value </a:t>
            </a:r>
            <a:br>
              <a:rPr lang="en-US" dirty="0" smtClean="0"/>
            </a:br>
            <a:r>
              <a:rPr lang="en-US" dirty="0" smtClean="0"/>
              <a:t>over all products</a:t>
            </a:r>
            <a:endParaRPr lang="en-US" dirty="0"/>
          </a:p>
        </p:txBody>
      </p:sp>
      <p:sp>
        <p:nvSpPr>
          <p:cNvPr id="62" name="TextBox 61"/>
          <p:cNvSpPr txBox="1"/>
          <p:nvPr/>
        </p:nvSpPr>
        <p:spPr>
          <a:xfrm>
            <a:off x="5029200" y="4419600"/>
            <a:ext cx="3638817" cy="369332"/>
          </a:xfrm>
          <a:prstGeom prst="rect">
            <a:avLst/>
          </a:prstGeom>
          <a:noFill/>
        </p:spPr>
        <p:txBody>
          <a:bodyPr wrap="none" rtlCol="0">
            <a:spAutoFit/>
          </a:bodyPr>
          <a:lstStyle/>
          <a:p>
            <a:r>
              <a:rPr lang="en-US" dirty="0" smtClean="0"/>
              <a:t>value of variation point</a:t>
            </a:r>
            <a:r>
              <a:rPr lang="en-US" i="1" dirty="0" smtClean="0"/>
              <a:t> </a:t>
            </a:r>
            <a:r>
              <a:rPr lang="en-US" i="1" dirty="0" err="1" smtClean="0"/>
              <a:t>i</a:t>
            </a:r>
            <a:r>
              <a:rPr lang="en-US" i="1" dirty="0" smtClean="0"/>
              <a:t> </a:t>
            </a:r>
            <a:r>
              <a:rPr lang="en-US" dirty="0" smtClean="0"/>
              <a:t>in product</a:t>
            </a:r>
            <a:r>
              <a:rPr lang="en-US" i="1" dirty="0" smtClean="0"/>
              <a:t> k</a:t>
            </a:r>
            <a:endParaRPr lang="en-US" i="1" dirty="0"/>
          </a:p>
        </p:txBody>
      </p:sp>
      <p:cxnSp>
        <p:nvCxnSpPr>
          <p:cNvPr id="63" name="Straight Connector 62"/>
          <p:cNvCxnSpPr/>
          <p:nvPr/>
        </p:nvCxnSpPr>
        <p:spPr>
          <a:xfrm>
            <a:off x="4724400" y="4114800"/>
            <a:ext cx="457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5029200" y="4659868"/>
            <a:ext cx="1163588" cy="369332"/>
          </a:xfrm>
          <a:prstGeom prst="rect">
            <a:avLst/>
          </a:prstGeom>
          <a:noFill/>
        </p:spPr>
        <p:txBody>
          <a:bodyPr wrap="none" rtlCol="0">
            <a:spAutoFit/>
          </a:bodyPr>
          <a:lstStyle/>
          <a:p>
            <a:r>
              <a:rPr lang="en-US" dirty="0" smtClean="0"/>
              <a:t>at time τ =</a:t>
            </a:r>
            <a:endParaRPr lang="en-US" dirty="0"/>
          </a:p>
        </p:txBody>
      </p:sp>
      <p:cxnSp>
        <p:nvCxnSpPr>
          <p:cNvPr id="66" name="Straight Connector 65"/>
          <p:cNvCxnSpPr/>
          <p:nvPr/>
        </p:nvCxnSpPr>
        <p:spPr>
          <a:xfrm>
            <a:off x="6248400" y="5029200"/>
            <a:ext cx="914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7391400" y="5029200"/>
            <a:ext cx="9144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a:endCxn id="9" idx="0"/>
          </p:cNvCxnSpPr>
          <p:nvPr/>
        </p:nvCxnSpPr>
        <p:spPr>
          <a:xfrm rot="10800000" flipV="1">
            <a:off x="5327674" y="5029199"/>
            <a:ext cx="1454127" cy="42046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a:endCxn id="10" idx="0"/>
          </p:cNvCxnSpPr>
          <p:nvPr/>
        </p:nvCxnSpPr>
        <p:spPr>
          <a:xfrm rot="5400000">
            <a:off x="7013777" y="5072043"/>
            <a:ext cx="953869" cy="868182"/>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4343400" y="4343400"/>
            <a:ext cx="164592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0800000" flipV="1">
            <a:off x="5791200" y="3733800"/>
            <a:ext cx="1371600" cy="609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3352800" y="4419600"/>
            <a:ext cx="2743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0800000" flipV="1">
            <a:off x="3352802" y="4419599"/>
            <a:ext cx="1142999" cy="91439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0" y="6236004"/>
            <a:ext cx="2518318" cy="369332"/>
          </a:xfrm>
          <a:prstGeom prst="rect">
            <a:avLst/>
          </a:prstGeom>
          <a:noFill/>
        </p:spPr>
        <p:txBody>
          <a:bodyPr wrap="none" rtlCol="0">
            <a:spAutoFit/>
          </a:bodyPr>
          <a:lstStyle/>
          <a:p>
            <a:r>
              <a:rPr lang="en-US" i="1" dirty="0" smtClean="0"/>
              <a:t>r</a:t>
            </a:r>
            <a:r>
              <a:rPr lang="en-US" dirty="0" smtClean="0"/>
              <a:t> = assumed interest rate</a:t>
            </a:r>
          </a:p>
        </p:txBody>
      </p:sp>
      <p:sp>
        <p:nvSpPr>
          <p:cNvPr id="81" name="TextBox 80"/>
          <p:cNvSpPr txBox="1"/>
          <p:nvPr/>
        </p:nvSpPr>
        <p:spPr>
          <a:xfrm>
            <a:off x="0" y="5995008"/>
            <a:ext cx="2953116" cy="369332"/>
          </a:xfrm>
          <a:prstGeom prst="rect">
            <a:avLst/>
          </a:prstGeom>
          <a:noFill/>
        </p:spPr>
        <p:txBody>
          <a:bodyPr wrap="none" rtlCol="0">
            <a:spAutoFit/>
          </a:bodyPr>
          <a:lstStyle/>
          <a:p>
            <a:r>
              <a:rPr lang="en-US" i="1" dirty="0" err="1" smtClean="0"/>
              <a:t>i</a:t>
            </a:r>
            <a:r>
              <a:rPr lang="en-US" dirty="0" smtClean="0"/>
              <a:t> = index over variation points</a:t>
            </a:r>
          </a:p>
        </p:txBody>
      </p:sp>
      <p:sp>
        <p:nvSpPr>
          <p:cNvPr id="82" name="TextBox 81"/>
          <p:cNvSpPr txBox="1"/>
          <p:nvPr/>
        </p:nvSpPr>
        <p:spPr>
          <a:xfrm>
            <a:off x="685800" y="2743200"/>
            <a:ext cx="1458733" cy="646331"/>
          </a:xfrm>
          <a:prstGeom prst="rect">
            <a:avLst/>
          </a:prstGeom>
          <a:noFill/>
        </p:spPr>
        <p:txBody>
          <a:bodyPr wrap="none" rtlCol="0">
            <a:spAutoFit/>
          </a:bodyPr>
          <a:lstStyle/>
          <a:p>
            <a:r>
              <a:rPr lang="en-US" dirty="0" smtClean="0"/>
              <a:t>Value cannot </a:t>
            </a:r>
            <a:br>
              <a:rPr lang="en-US" dirty="0" smtClean="0"/>
            </a:br>
            <a:r>
              <a:rPr lang="en-US" dirty="0" smtClean="0"/>
              <a:t>be negative</a:t>
            </a:r>
            <a:endParaRPr lang="en-US" dirty="0"/>
          </a:p>
        </p:txBody>
      </p:sp>
      <p:cxnSp>
        <p:nvCxnSpPr>
          <p:cNvPr id="83" name="Straight Connector 82"/>
          <p:cNvCxnSpPr/>
          <p:nvPr/>
        </p:nvCxnSpPr>
        <p:spPr>
          <a:xfrm>
            <a:off x="1981200" y="3048000"/>
            <a:ext cx="2057400" cy="609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3703320" y="3657600"/>
            <a:ext cx="64008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4762500" y="4305300"/>
            <a:ext cx="533400"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Readings</a:t>
            </a:r>
            <a:endParaRPr lang="en-US" dirty="0"/>
          </a:p>
        </p:txBody>
      </p:sp>
      <p:sp>
        <p:nvSpPr>
          <p:cNvPr id="3" name="Content Placeholder 2"/>
          <p:cNvSpPr>
            <a:spLocks noGrp="1"/>
          </p:cNvSpPr>
          <p:nvPr>
            <p:ph idx="1"/>
          </p:nvPr>
        </p:nvSpPr>
        <p:spPr>
          <a:xfrm>
            <a:off x="457200" y="1219200"/>
            <a:ext cx="8229600" cy="4525963"/>
          </a:xfrm>
        </p:spPr>
        <p:txBody>
          <a:bodyPr/>
          <a:lstStyle/>
          <a:p>
            <a:r>
              <a:rPr lang="en-US" sz="2400" b="1" dirty="0" smtClean="0"/>
              <a:t>Value-Based Software Engineering : Seven Key Elements and Ethical Considerations </a:t>
            </a:r>
            <a:r>
              <a:rPr lang="en-US" sz="2400" dirty="0" smtClean="0">
                <a:hlinkClick r:id="rId2"/>
              </a:rPr>
              <a:t>http://www.mendeley.com/research/valuebased-software-engineering-seven-key-elements-ethical-considerations/</a:t>
            </a:r>
            <a:endParaRPr lang="en-US" sz="2400" dirty="0" smtClean="0"/>
          </a:p>
          <a:p>
            <a:r>
              <a:rPr lang="en-US" sz="2400" dirty="0" smtClean="0">
                <a:hlinkClick r:id="rId3"/>
              </a:rPr>
              <a:t>Paul C. Clements</a:t>
            </a:r>
            <a:r>
              <a:rPr lang="en-US" sz="2400" dirty="0" smtClean="0"/>
              <a:t>, John D. McGregor, </a:t>
            </a:r>
            <a:r>
              <a:rPr lang="en-US" sz="2400" dirty="0" smtClean="0">
                <a:hlinkClick r:id="rId4"/>
              </a:rPr>
              <a:t>Dirk </a:t>
            </a:r>
            <a:r>
              <a:rPr lang="en-US" sz="2400" dirty="0" err="1" smtClean="0">
                <a:hlinkClick r:id="rId4"/>
              </a:rPr>
              <a:t>Muthig</a:t>
            </a:r>
            <a:r>
              <a:rPr lang="en-US" sz="2400" dirty="0" smtClean="0"/>
              <a:t>: Predicting Product Line Payoff with SIMPLE. </a:t>
            </a:r>
            <a:r>
              <a:rPr lang="en-US" sz="2400" dirty="0" smtClean="0">
                <a:hlinkClick r:id="rId5"/>
              </a:rPr>
              <a:t>SPLC (2) 2007</a:t>
            </a:r>
            <a:r>
              <a:rPr lang="en-US" sz="2400" dirty="0" smtClean="0"/>
              <a:t>: 10</a:t>
            </a:r>
          </a:p>
          <a:p>
            <a:r>
              <a:rPr lang="en-US" sz="2400" dirty="0" smtClean="0"/>
              <a:t>John D. McGregor, </a:t>
            </a:r>
            <a:r>
              <a:rPr lang="en-US" sz="2400" dirty="0" smtClean="0">
                <a:hlinkClick r:id="rId6"/>
              </a:rPr>
              <a:t>J. Yates Monteith</a:t>
            </a:r>
            <a:r>
              <a:rPr lang="en-US" sz="2400" dirty="0" smtClean="0"/>
              <a:t>, </a:t>
            </a:r>
            <a:r>
              <a:rPr lang="en-US" sz="2400" dirty="0" err="1" smtClean="0">
                <a:hlinkClick r:id="rId7"/>
              </a:rPr>
              <a:t>Jie</a:t>
            </a:r>
            <a:r>
              <a:rPr lang="en-US" sz="2400" dirty="0" smtClean="0">
                <a:hlinkClick r:id="rId7"/>
              </a:rPr>
              <a:t> Zhang</a:t>
            </a:r>
            <a:r>
              <a:rPr lang="en-US" sz="2400" dirty="0" smtClean="0"/>
              <a:t>: Quantifying value in software product line design. </a:t>
            </a:r>
            <a:r>
              <a:rPr lang="en-US" sz="2400" dirty="0" smtClean="0">
                <a:hlinkClick r:id="rId8"/>
              </a:rPr>
              <a:t>SPLC Workshops 2011</a:t>
            </a:r>
            <a:r>
              <a:rPr lang="en-US" sz="2400" dirty="0" smtClean="0"/>
              <a:t>: </a:t>
            </a:r>
            <a:r>
              <a:rPr lang="en-US" sz="2400" dirty="0" smtClean="0"/>
              <a:t>40</a:t>
            </a:r>
          </a:p>
          <a:p>
            <a:r>
              <a:rPr lang="en-US" sz="2400" dirty="0"/>
              <a:t>Paul Clements and John McGregor. Better, faster, cheaper: Pick any three, http://dx.doi.org/10.1016/j.bushor.2011.12.001. </a:t>
            </a: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Answering the need:   SIMPLE</a:t>
            </a:r>
          </a:p>
        </p:txBody>
      </p:sp>
      <p:sp>
        <p:nvSpPr>
          <p:cNvPr id="12291" name="Rectangle 3"/>
          <p:cNvSpPr>
            <a:spLocks noGrp="1" noChangeArrowheads="1"/>
          </p:cNvSpPr>
          <p:nvPr>
            <p:ph type="body" idx="1"/>
          </p:nvPr>
        </p:nvSpPr>
        <p:spPr>
          <a:xfrm>
            <a:off x="533400" y="1287463"/>
            <a:ext cx="8153400" cy="4556125"/>
          </a:xfrm>
        </p:spPr>
        <p:txBody>
          <a:bodyPr/>
          <a:lstStyle/>
          <a:p>
            <a:pPr marL="457200" indent="-457200" eaLnBrk="1" hangingPunct="1">
              <a:buFontTx/>
              <a:buNone/>
            </a:pPr>
            <a:r>
              <a:rPr lang="en-US" sz="1800" u="sng" smtClean="0"/>
              <a:t>S</a:t>
            </a:r>
            <a:r>
              <a:rPr lang="en-US" sz="1800" smtClean="0"/>
              <a:t>tructure </a:t>
            </a:r>
            <a:r>
              <a:rPr lang="en-US" sz="1800" u="sng" smtClean="0"/>
              <a:t>I</a:t>
            </a:r>
            <a:r>
              <a:rPr lang="en-US" sz="1800" smtClean="0"/>
              <a:t>ntuitive </a:t>
            </a:r>
            <a:r>
              <a:rPr lang="en-US" sz="1800" u="sng" smtClean="0"/>
              <a:t>M</a:t>
            </a:r>
            <a:r>
              <a:rPr lang="en-US" sz="1800" smtClean="0"/>
              <a:t>odel for </a:t>
            </a:r>
            <a:r>
              <a:rPr lang="en-US" sz="1800" u="sng" smtClean="0"/>
              <a:t>P</a:t>
            </a:r>
            <a:r>
              <a:rPr lang="en-US" sz="1800" smtClean="0"/>
              <a:t>roduct </a:t>
            </a:r>
            <a:r>
              <a:rPr lang="en-US" sz="1800" u="sng" smtClean="0"/>
              <a:t>L</a:t>
            </a:r>
            <a:r>
              <a:rPr lang="en-US" sz="1800" smtClean="0"/>
              <a:t>ine </a:t>
            </a:r>
            <a:r>
              <a:rPr lang="en-US" sz="1800" u="sng" smtClean="0"/>
              <a:t>E</a:t>
            </a:r>
            <a:r>
              <a:rPr lang="en-US" sz="1800" smtClean="0"/>
              <a:t>conomics</a:t>
            </a:r>
          </a:p>
          <a:p>
            <a:pPr marL="571500" lvl="1" indent="-457200" eaLnBrk="1" hangingPunct="1"/>
            <a:r>
              <a:rPr lang="en-US" sz="1600" smtClean="0"/>
              <a:t>Created in 2002 by researchers from academia and industry</a:t>
            </a:r>
          </a:p>
          <a:p>
            <a:pPr marL="457200" indent="-457200" eaLnBrk="1" hangingPunct="1">
              <a:buFontTx/>
              <a:buNone/>
            </a:pPr>
            <a:endParaRPr lang="en-US" sz="1800" smtClean="0"/>
          </a:p>
          <a:p>
            <a:pPr marL="457200" indent="-457200" eaLnBrk="1" hangingPunct="1">
              <a:buFontTx/>
              <a:buNone/>
            </a:pPr>
            <a:r>
              <a:rPr lang="en-US" sz="1800" smtClean="0"/>
              <a:t>Objectives</a:t>
            </a:r>
          </a:p>
          <a:p>
            <a:pPr marL="571500" lvl="1" indent="-457200" eaLnBrk="1" hangingPunct="1"/>
            <a:r>
              <a:rPr lang="en-US" sz="1600" smtClean="0"/>
              <a:t>It must model real situations completely and correctly so that it can give high-fidelity answers to the real problems of organizations. </a:t>
            </a:r>
          </a:p>
          <a:p>
            <a:pPr marL="571500" lvl="1" indent="-457200" eaLnBrk="1" hangingPunct="1"/>
            <a:r>
              <a:rPr lang="en-US" sz="1600" smtClean="0"/>
              <a:t>It must be sufficiently intuitive for product line personnel to easily produce answers whose derivation can be shown to and understood by others. </a:t>
            </a:r>
          </a:p>
          <a:p>
            <a:pPr marL="571500" lvl="1" indent="-457200" eaLnBrk="1" hangingPunct="1"/>
            <a:r>
              <a:rPr lang="en-US" sz="1600" smtClean="0"/>
              <a:t>It should be understandable by managers and technicians alike. </a:t>
            </a:r>
          </a:p>
          <a:p>
            <a:pPr marL="571500" lvl="1" indent="-457200" eaLnBrk="1" hangingPunct="1"/>
            <a:r>
              <a:rPr lang="en-US" sz="1600" smtClean="0"/>
              <a:t>It should be sufficiently flexible to be useful in answering a wide range of questions.</a:t>
            </a:r>
          </a:p>
          <a:p>
            <a:pPr marL="571500" lvl="1" indent="-457200" eaLnBrk="1" hangingPunct="1">
              <a:buFont typeface="Times" pitchFamily="18" charset="0"/>
              <a:buNone/>
            </a:pPr>
            <a:endParaRPr lang="en-US" sz="1600" smtClean="0"/>
          </a:p>
          <a:p>
            <a:pPr marL="457200" indent="-457200" eaLnBrk="1" hangingPunct="1">
              <a:buFontTx/>
              <a:buNone/>
            </a:pPr>
            <a:r>
              <a:rPr lang="en-US" sz="1800" smtClean="0"/>
              <a:t>Since its inception, SIMPLE has been used to</a:t>
            </a:r>
          </a:p>
          <a:p>
            <a:pPr marL="571500" lvl="1" indent="-457200" eaLnBrk="1" hangingPunct="1"/>
            <a:r>
              <a:rPr lang="en-US" sz="1600" smtClean="0"/>
              <a:t>Help organizations make strategic product decisions</a:t>
            </a:r>
          </a:p>
          <a:p>
            <a:pPr marL="571500" lvl="1" indent="-457200" eaLnBrk="1" hangingPunct="1"/>
            <a:r>
              <a:rPr lang="en-US" sz="1600" smtClean="0"/>
              <a:t>Teach about software product line decision points and economics</a:t>
            </a:r>
          </a:p>
          <a:p>
            <a:pPr marL="571500" lvl="1" indent="-457200" eaLnBrk="1" hangingPunct="1"/>
            <a:r>
              <a:rPr lang="en-US" sz="1600" smtClean="0"/>
              <a:t>Calculate the ROI of a software product line investment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p:txBody>
          <a:bodyPr/>
          <a:lstStyle/>
          <a:p>
            <a:pPr eaLnBrk="1" hangingPunct="1"/>
            <a:r>
              <a:rPr lang="en-US" smtClean="0"/>
              <a:t>Basic Costs</a:t>
            </a:r>
          </a:p>
        </p:txBody>
      </p:sp>
      <p:sp>
        <p:nvSpPr>
          <p:cNvPr id="3076" name="Rectangle 3"/>
          <p:cNvSpPr>
            <a:spLocks noGrp="1" noChangeArrowheads="1"/>
          </p:cNvSpPr>
          <p:nvPr>
            <p:ph type="body" idx="1"/>
          </p:nvPr>
        </p:nvSpPr>
        <p:spPr bwMode="auto">
          <a:xfrm>
            <a:off x="844550" y="2552700"/>
            <a:ext cx="7842250" cy="3827463"/>
          </a:xfrm>
          <a:noFill/>
          <a:ln>
            <a:miter lim="800000"/>
            <a:headEnd/>
            <a:tailEnd/>
          </a:ln>
        </p:spPr>
        <p:txBody>
          <a:bodyPr vert="horz" wrap="square" lIns="91440" tIns="45720" rIns="91440" bIns="45720" numCol="1" anchor="t" anchorCtr="0" compatLnSpc="1">
            <a:prstTxWarp prst="textNoShape">
              <a:avLst/>
            </a:prstTxWarp>
          </a:bodyPr>
          <a:lstStyle/>
          <a:p>
            <a:pPr marL="0" indent="0" eaLnBrk="1" hangingPunct="1">
              <a:buFontTx/>
              <a:buNone/>
            </a:pPr>
            <a:r>
              <a:rPr lang="en-US" sz="2000" smtClean="0"/>
              <a:t>The cost of building a product as a stand-alone product can be represented by Equation A above.</a:t>
            </a:r>
          </a:p>
          <a:p>
            <a:pPr marL="0" indent="0" eaLnBrk="1" hangingPunct="1">
              <a:buFontTx/>
              <a:buNone/>
            </a:pPr>
            <a:endParaRPr lang="en-US" sz="2000" smtClean="0"/>
          </a:p>
          <a:p>
            <a:pPr marL="0" indent="0" eaLnBrk="1" hangingPunct="1">
              <a:buFontTx/>
              <a:buNone/>
            </a:pPr>
            <a:r>
              <a:rPr lang="en-US" sz="2000" smtClean="0"/>
              <a:t>C</a:t>
            </a:r>
            <a:r>
              <a:rPr lang="en-US" sz="2000" baseline="-25000" smtClean="0"/>
              <a:t>prod</a:t>
            </a:r>
            <a:r>
              <a:rPr lang="en-US" sz="2000" smtClean="0"/>
              <a:t> is a </a:t>
            </a:r>
            <a:r>
              <a:rPr lang="en-US" sz="2000" i="1" smtClean="0"/>
              <a:t>cost function</a:t>
            </a:r>
            <a:r>
              <a:rPr lang="en-US" sz="2000" smtClean="0"/>
              <a:t>. Given actual parameters, the function returns the portion of the cost of building </a:t>
            </a:r>
            <a:r>
              <a:rPr lang="en-US" sz="2000" i="1" smtClean="0"/>
              <a:t>product</a:t>
            </a:r>
            <a:r>
              <a:rPr lang="en-US" sz="2000" i="1" baseline="-25000" smtClean="0"/>
              <a:t>i</a:t>
            </a:r>
            <a:r>
              <a:rPr lang="en-US" sz="2000" smtClean="0"/>
              <a:t> during the time interval </a:t>
            </a:r>
            <a:r>
              <a:rPr lang="en-US" sz="2000" i="1" smtClean="0"/>
              <a:t>t</a:t>
            </a:r>
            <a:r>
              <a:rPr lang="en-US" sz="2000" smtClean="0"/>
              <a:t>.</a:t>
            </a:r>
          </a:p>
          <a:p>
            <a:pPr marL="0" indent="0" eaLnBrk="1" hangingPunct="1">
              <a:buFontTx/>
              <a:buNone/>
            </a:pPr>
            <a:endParaRPr lang="en-US" sz="2000" smtClean="0"/>
          </a:p>
          <a:p>
            <a:pPr marL="0" indent="0" eaLnBrk="1" hangingPunct="1">
              <a:buFontTx/>
              <a:buNone/>
            </a:pPr>
            <a:r>
              <a:rPr lang="en-US" sz="2000" smtClean="0"/>
              <a:t>This expression is used to evaluate the approach in which the organization hires sufficient staff to build </a:t>
            </a:r>
            <a:r>
              <a:rPr lang="en-US" sz="2000" i="1" smtClean="0"/>
              <a:t>n</a:t>
            </a:r>
            <a:r>
              <a:rPr lang="en-US" sz="2000" smtClean="0"/>
              <a:t> standalone products. The value returned by C</a:t>
            </a:r>
            <a:r>
              <a:rPr lang="en-US" sz="2000" baseline="-25000" smtClean="0"/>
              <a:t>prod</a:t>
            </a:r>
            <a:r>
              <a:rPr lang="en-US" sz="2000" smtClean="0"/>
              <a:t> includes all costs associated with that staff and other related costs (including severance costs for when the project is completed).</a:t>
            </a:r>
          </a:p>
        </p:txBody>
      </p:sp>
      <p:sp>
        <p:nvSpPr>
          <p:cNvPr id="3077" name="Rectangle 4"/>
          <p:cNvSpPr>
            <a:spLocks noChangeArrowheads="1"/>
          </p:cNvSpPr>
          <p:nvPr/>
        </p:nvSpPr>
        <p:spPr bwMode="auto">
          <a:xfrm>
            <a:off x="0" y="3214688"/>
            <a:ext cx="9144000" cy="0"/>
          </a:xfrm>
          <a:prstGeom prst="rect">
            <a:avLst/>
          </a:prstGeom>
          <a:noFill/>
          <a:ln w="9525">
            <a:noFill/>
            <a:miter lim="800000"/>
            <a:headEnd/>
            <a:tailEnd/>
          </a:ln>
        </p:spPr>
        <p:txBody>
          <a:bodyPr wrap="none" lIns="0" tIns="0" rIns="0" bIns="0" anchor="ctr">
            <a:spAutoFit/>
          </a:bodyPr>
          <a:lstStyle/>
          <a:p>
            <a:endParaRPr lang="en-US"/>
          </a:p>
        </p:txBody>
      </p:sp>
      <p:grpSp>
        <p:nvGrpSpPr>
          <p:cNvPr id="2" name="Group 9"/>
          <p:cNvGrpSpPr>
            <a:grpSpLocks/>
          </p:cNvGrpSpPr>
          <p:nvPr/>
        </p:nvGrpSpPr>
        <p:grpSpPr bwMode="auto">
          <a:xfrm>
            <a:off x="3205163" y="1525588"/>
            <a:ext cx="3679825" cy="720725"/>
            <a:chOff x="2019" y="961"/>
            <a:chExt cx="2318" cy="454"/>
          </a:xfrm>
        </p:grpSpPr>
        <p:graphicFrame>
          <p:nvGraphicFramePr>
            <p:cNvPr id="3074" name="Object 5"/>
            <p:cNvGraphicFramePr>
              <a:graphicFrameLocks noChangeAspect="1"/>
            </p:cNvGraphicFramePr>
            <p:nvPr/>
          </p:nvGraphicFramePr>
          <p:xfrm>
            <a:off x="2019" y="961"/>
            <a:ext cx="1358" cy="454"/>
          </p:xfrm>
          <a:graphic>
            <a:graphicData uri="http://schemas.openxmlformats.org/presentationml/2006/ole">
              <mc:AlternateContent xmlns:mc="http://schemas.openxmlformats.org/markup-compatibility/2006">
                <mc:Choice xmlns:v="urn:schemas-microsoft-com:vml" Requires="v">
                  <p:oleObj spid="_x0000_s1027" name="Equation" r:id="rId3" imgW="1282680" imgH="431640" progId="Equation.3">
                    <p:embed/>
                  </p:oleObj>
                </mc:Choice>
                <mc:Fallback>
                  <p:oleObj name="Equation" r:id="rId3" imgW="1282680" imgH="43164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19" y="961"/>
                          <a:ext cx="1358" cy="45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81" name="Text Box 8"/>
            <p:cNvSpPr txBox="1">
              <a:spLocks noChangeArrowheads="1"/>
            </p:cNvSpPr>
            <p:nvPr/>
          </p:nvSpPr>
          <p:spPr bwMode="auto">
            <a:xfrm>
              <a:off x="4336" y="1092"/>
              <a:ext cx="1" cy="192"/>
            </a:xfrm>
            <a:prstGeom prst="rect">
              <a:avLst/>
            </a:prstGeom>
            <a:noFill/>
            <a:ln w="9525">
              <a:noFill/>
              <a:miter lim="800000"/>
              <a:headEnd/>
              <a:tailEnd/>
            </a:ln>
          </p:spPr>
          <p:txBody>
            <a:bodyPr wrap="none" lIns="0" tIns="0" rIns="0" bIns="0">
              <a:spAutoFit/>
            </a:bodyPr>
            <a:lstStyle/>
            <a:p>
              <a:pPr>
                <a:buFontTx/>
                <a:buNone/>
              </a:pPr>
              <a:endParaRPr lang="en-US">
                <a:solidFill>
                  <a:schemeClr val="tx2"/>
                </a:solidFill>
              </a:endParaRPr>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006475" y="890588"/>
            <a:ext cx="8137525" cy="561975"/>
          </a:xfrm>
        </p:spPr>
        <p:txBody>
          <a:bodyPr>
            <a:normAutofit fontScale="90000"/>
          </a:bodyPr>
          <a:lstStyle/>
          <a:p>
            <a:pPr eaLnBrk="1" hangingPunct="1"/>
            <a:r>
              <a:rPr lang="en-US" smtClean="0"/>
              <a:t>Cost Benefit Analysis – Cost Functions</a:t>
            </a:r>
          </a:p>
        </p:txBody>
      </p:sp>
      <p:sp>
        <p:nvSpPr>
          <p:cNvPr id="4100" name="Rectangle 3"/>
          <p:cNvSpPr>
            <a:spLocks noGrp="1" noChangeArrowheads="1"/>
          </p:cNvSpPr>
          <p:nvPr>
            <p:ph type="body" idx="1"/>
          </p:nvPr>
        </p:nvSpPr>
        <p:spPr bwMode="auto">
          <a:xfrm>
            <a:off x="935038" y="2432050"/>
            <a:ext cx="7751762" cy="4132263"/>
          </a:xfrm>
          <a:noFill/>
          <a:ln>
            <a:miter lim="800000"/>
            <a:headEnd/>
            <a:tailEnd/>
          </a:ln>
        </p:spPr>
        <p:txBody>
          <a:bodyPr vert="horz" wrap="square" lIns="91440" tIns="45720" rIns="91440" bIns="45720" numCol="1" anchor="t" anchorCtr="0" compatLnSpc="1">
            <a:prstTxWarp prst="textNoShape">
              <a:avLst/>
            </a:prstTxWarp>
            <a:normAutofit lnSpcReduction="10000"/>
          </a:bodyPr>
          <a:lstStyle/>
          <a:p>
            <a:pPr marL="419100" indent="-419100" eaLnBrk="1" hangingPunct="1">
              <a:lnSpc>
                <a:spcPct val="80000"/>
              </a:lnSpc>
              <a:buFontTx/>
              <a:buNone/>
            </a:pPr>
            <a:r>
              <a:rPr lang="en-US" sz="1800" smtClean="0"/>
              <a:t>Four basic cost functions support the modeling of most of the costs of a software product line:</a:t>
            </a:r>
          </a:p>
          <a:p>
            <a:pPr marL="419100" indent="-419100" eaLnBrk="1" hangingPunct="1">
              <a:lnSpc>
                <a:spcPct val="80000"/>
              </a:lnSpc>
              <a:buFontTx/>
              <a:buNone/>
            </a:pPr>
            <a:endParaRPr lang="en-US" sz="1800" smtClean="0"/>
          </a:p>
          <a:p>
            <a:pPr marL="596900" lvl="1" indent="-419100" eaLnBrk="1" hangingPunct="1">
              <a:lnSpc>
                <a:spcPct val="80000"/>
              </a:lnSpc>
              <a:buFontTx/>
              <a:buAutoNum type="arabicPeriod"/>
            </a:pPr>
            <a:r>
              <a:rPr lang="en-US" sz="1800" smtClean="0"/>
              <a:t>C</a:t>
            </a:r>
            <a:r>
              <a:rPr lang="en-US" sz="1800" baseline="-25000" smtClean="0"/>
              <a:t>org</a:t>
            </a:r>
            <a:r>
              <a:rPr lang="en-US" sz="1800" smtClean="0"/>
              <a:t> returns the cost to an organization of adopting the product line approach for its products. </a:t>
            </a:r>
          </a:p>
          <a:p>
            <a:pPr marL="596900" lvl="1" indent="-419100" eaLnBrk="1" hangingPunct="1">
              <a:lnSpc>
                <a:spcPct val="80000"/>
              </a:lnSpc>
              <a:buFontTx/>
              <a:buAutoNum type="arabicPeriod"/>
            </a:pPr>
            <a:endParaRPr lang="en-US" sz="1800" smtClean="0"/>
          </a:p>
          <a:p>
            <a:pPr marL="596900" lvl="1" indent="-419100" eaLnBrk="1" hangingPunct="1">
              <a:lnSpc>
                <a:spcPct val="80000"/>
              </a:lnSpc>
              <a:buFontTx/>
              <a:buAutoNum type="arabicPeriod"/>
            </a:pPr>
            <a:r>
              <a:rPr lang="en-US" sz="1800" smtClean="0"/>
              <a:t>C</a:t>
            </a:r>
            <a:r>
              <a:rPr lang="en-US" sz="1800" baseline="-25000" smtClean="0"/>
              <a:t>cab</a:t>
            </a:r>
            <a:r>
              <a:rPr lang="en-US" sz="1800" smtClean="0"/>
              <a:t> returns the development cost to develop a core asset base suited to satisfy a particular scope. </a:t>
            </a:r>
          </a:p>
          <a:p>
            <a:pPr marL="596900" lvl="1" indent="-419100" eaLnBrk="1" hangingPunct="1">
              <a:lnSpc>
                <a:spcPct val="80000"/>
              </a:lnSpc>
              <a:buFontTx/>
              <a:buAutoNum type="arabicPeriod"/>
            </a:pPr>
            <a:endParaRPr lang="en-US" sz="1800" smtClean="0"/>
          </a:p>
          <a:p>
            <a:pPr marL="596900" lvl="1" indent="-419100" eaLnBrk="1" hangingPunct="1">
              <a:lnSpc>
                <a:spcPct val="80000"/>
              </a:lnSpc>
              <a:buFontTx/>
              <a:buAutoNum type="arabicPeriod"/>
            </a:pPr>
            <a:r>
              <a:rPr lang="en-US" sz="1800" smtClean="0"/>
              <a:t>C</a:t>
            </a:r>
            <a:r>
              <a:rPr lang="en-US" sz="1800" baseline="-25000" smtClean="0"/>
              <a:t>unique</a:t>
            </a:r>
            <a:r>
              <a:rPr lang="en-US" sz="1800" smtClean="0"/>
              <a:t> returns the development cost to develop unique software that itself is not based on a product line platform. </a:t>
            </a:r>
          </a:p>
          <a:p>
            <a:pPr marL="596900" lvl="1" indent="-419100" eaLnBrk="1" hangingPunct="1">
              <a:lnSpc>
                <a:spcPct val="80000"/>
              </a:lnSpc>
              <a:buFontTx/>
              <a:buAutoNum type="arabicPeriod"/>
            </a:pPr>
            <a:endParaRPr lang="en-US" sz="1800" smtClean="0"/>
          </a:p>
          <a:p>
            <a:pPr marL="596900" lvl="1" indent="-419100" eaLnBrk="1" hangingPunct="1">
              <a:lnSpc>
                <a:spcPct val="80000"/>
              </a:lnSpc>
              <a:buFontTx/>
              <a:buAutoNum type="arabicPeriod"/>
            </a:pPr>
            <a:r>
              <a:rPr lang="en-US" sz="1800" smtClean="0"/>
              <a:t>C</a:t>
            </a:r>
            <a:r>
              <a:rPr lang="en-US" sz="1800" baseline="-25000" smtClean="0"/>
              <a:t>reuse</a:t>
            </a:r>
            <a:r>
              <a:rPr lang="en-US" sz="1800" smtClean="0"/>
              <a:t> returns the development cost to reuse core assets in a core asset base. </a:t>
            </a:r>
          </a:p>
          <a:p>
            <a:pPr marL="596900" lvl="1" indent="-419100" eaLnBrk="1" hangingPunct="1">
              <a:lnSpc>
                <a:spcPct val="80000"/>
              </a:lnSpc>
              <a:buFontTx/>
              <a:buAutoNum type="arabicPeriod"/>
            </a:pPr>
            <a:endParaRPr lang="en-US" sz="1800" smtClean="0"/>
          </a:p>
          <a:p>
            <a:pPr marL="596900" lvl="1" indent="-419100" eaLnBrk="1" hangingPunct="1">
              <a:lnSpc>
                <a:spcPct val="80000"/>
              </a:lnSpc>
              <a:buFontTx/>
              <a:buNone/>
            </a:pPr>
            <a:r>
              <a:rPr lang="en-US" sz="1800" smtClean="0"/>
              <a:t>	Rather than rigorously defined mathematical functions, these are invitations to do thought experiments to come up with a reasonable cost (or monetary benefit) estimate in each area. </a:t>
            </a:r>
          </a:p>
        </p:txBody>
      </p:sp>
      <p:sp>
        <p:nvSpPr>
          <p:cNvPr id="4101" name="Rectangle 4"/>
          <p:cNvSpPr>
            <a:spLocks noChangeArrowheads="1"/>
          </p:cNvSpPr>
          <p:nvPr/>
        </p:nvSpPr>
        <p:spPr bwMode="auto">
          <a:xfrm>
            <a:off x="0" y="3214688"/>
            <a:ext cx="9144000" cy="0"/>
          </a:xfrm>
          <a:prstGeom prst="rect">
            <a:avLst/>
          </a:prstGeom>
          <a:noFill/>
          <a:ln w="9525">
            <a:noFill/>
            <a:miter lim="800000"/>
            <a:headEnd/>
            <a:tailEnd/>
          </a:ln>
        </p:spPr>
        <p:txBody>
          <a:bodyPr lIns="0" tIns="0" rIns="0" bIns="0" anchor="ctr">
            <a:spAutoFit/>
          </a:bodyPr>
          <a:lstStyle/>
          <a:p>
            <a:endParaRPr lang="en-US"/>
          </a:p>
        </p:txBody>
      </p:sp>
      <p:graphicFrame>
        <p:nvGraphicFramePr>
          <p:cNvPr id="4098" name="Object 5"/>
          <p:cNvGraphicFramePr>
            <a:graphicFrameLocks noChangeAspect="1"/>
          </p:cNvGraphicFramePr>
          <p:nvPr/>
        </p:nvGraphicFramePr>
        <p:xfrm>
          <a:off x="1493838" y="1539875"/>
          <a:ext cx="6596062" cy="755650"/>
        </p:xfrm>
        <a:graphic>
          <a:graphicData uri="http://schemas.openxmlformats.org/presentationml/2006/ole">
            <mc:AlternateContent xmlns:mc="http://schemas.openxmlformats.org/markup-compatibility/2006">
              <mc:Choice xmlns:v="urn:schemas-microsoft-com:vml" Requires="v">
                <p:oleObj spid="_x0000_s2051" name="Equation" r:id="rId3" imgW="3746160" imgH="431640" progId="Equation.3">
                  <p:embed/>
                </p:oleObj>
              </mc:Choice>
              <mc:Fallback>
                <p:oleObj name="Equation" r:id="rId3" imgW="3746160" imgH="43164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93838" y="1539875"/>
                        <a:ext cx="6596062" cy="755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22" name="Object 2"/>
          <p:cNvGraphicFramePr>
            <a:graphicFrameLocks noGrp="1" noChangeAspect="1"/>
          </p:cNvGraphicFramePr>
          <p:nvPr>
            <p:ph idx="1"/>
          </p:nvPr>
        </p:nvGraphicFramePr>
        <p:xfrm>
          <a:off x="4419600" y="1676400"/>
          <a:ext cx="1239838" cy="762000"/>
        </p:xfrm>
        <a:graphic>
          <a:graphicData uri="http://schemas.openxmlformats.org/presentationml/2006/ole">
            <mc:AlternateContent xmlns:mc="http://schemas.openxmlformats.org/markup-compatibility/2006">
              <mc:Choice xmlns:v="urn:schemas-microsoft-com:vml" Requires="v">
                <p:oleObj spid="_x0000_s3075" name="Equation" r:id="rId3" imgW="723600" imgH="444240" progId="Equation.3">
                  <p:embed/>
                </p:oleObj>
              </mc:Choice>
              <mc:Fallback>
                <p:oleObj name="Equation" r:id="rId3" imgW="723600" imgH="444240" progId="Equation.3">
                  <p:embed/>
                  <p:pic>
                    <p:nvPicPr>
                      <p:cNvPr id="0" name="Object 2"/>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19600" y="1676400"/>
                        <a:ext cx="1239838"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123" name="Rectangle 3"/>
          <p:cNvSpPr>
            <a:spLocks noGrp="1" noChangeArrowheads="1"/>
          </p:cNvSpPr>
          <p:nvPr>
            <p:ph type="title"/>
          </p:nvPr>
        </p:nvSpPr>
        <p:spPr>
          <a:xfrm>
            <a:off x="457200" y="838200"/>
            <a:ext cx="8458200" cy="561975"/>
          </a:xfrm>
        </p:spPr>
        <p:txBody>
          <a:bodyPr>
            <a:normAutofit fontScale="90000"/>
          </a:bodyPr>
          <a:lstStyle/>
          <a:p>
            <a:pPr eaLnBrk="1" hangingPunct="1"/>
            <a:r>
              <a:rPr lang="en-US" dirty="0" smtClean="0"/>
              <a:t>Cost Benefit Analysis: Benefit Functions</a:t>
            </a:r>
          </a:p>
        </p:txBody>
      </p:sp>
      <p:sp>
        <p:nvSpPr>
          <p:cNvPr id="5124" name="Rectangle 4"/>
          <p:cNvSpPr>
            <a:spLocks noChangeArrowheads="1"/>
          </p:cNvSpPr>
          <p:nvPr/>
        </p:nvSpPr>
        <p:spPr bwMode="auto">
          <a:xfrm>
            <a:off x="974725" y="2492375"/>
            <a:ext cx="7712075" cy="3875088"/>
          </a:xfrm>
          <a:prstGeom prst="rect">
            <a:avLst/>
          </a:prstGeom>
          <a:noFill/>
          <a:ln w="9525">
            <a:noFill/>
            <a:miter lim="800000"/>
            <a:headEnd/>
            <a:tailEnd/>
          </a:ln>
        </p:spPr>
        <p:txBody>
          <a:bodyPr/>
          <a:lstStyle/>
          <a:p>
            <a:pPr defTabSz="811213">
              <a:lnSpc>
                <a:spcPct val="95000"/>
              </a:lnSpc>
              <a:buFontTx/>
              <a:buNone/>
            </a:pPr>
            <a:r>
              <a:rPr lang="en-US" sz="2200" b="0">
                <a:solidFill>
                  <a:srgbClr val="000000"/>
                </a:solidFill>
              </a:rPr>
              <a:t>A general benefit function can be used to model as many benefits as necessary.</a:t>
            </a:r>
          </a:p>
          <a:p>
            <a:pPr defTabSz="811213">
              <a:lnSpc>
                <a:spcPct val="95000"/>
              </a:lnSpc>
              <a:buFontTx/>
              <a:buNone/>
            </a:pPr>
            <a:endParaRPr lang="en-US" sz="2200" b="0">
              <a:solidFill>
                <a:srgbClr val="000000"/>
              </a:solidFill>
            </a:endParaRPr>
          </a:p>
          <a:p>
            <a:pPr defTabSz="811213">
              <a:lnSpc>
                <a:spcPct val="95000"/>
              </a:lnSpc>
              <a:buFontTx/>
              <a:buNone/>
            </a:pPr>
            <a:r>
              <a:rPr lang="en-US" sz="2200" b="0">
                <a:solidFill>
                  <a:srgbClr val="000000"/>
                </a:solidFill>
              </a:rPr>
              <a:t>B</a:t>
            </a:r>
            <a:r>
              <a:rPr lang="en-US" sz="2200" b="0" baseline="-25000">
                <a:solidFill>
                  <a:srgbClr val="000000"/>
                </a:solidFill>
              </a:rPr>
              <a:t>ben</a:t>
            </a:r>
            <a:r>
              <a:rPr lang="en-US" sz="2200" b="0">
                <a:solidFill>
                  <a:srgbClr val="000000"/>
                </a:solidFill>
              </a:rPr>
              <a:t> returns the value derived from a particular benefit.</a:t>
            </a:r>
          </a:p>
          <a:p>
            <a:pPr marL="336550" lvl="1" indent="-207963" defTabSz="811213">
              <a:lnSpc>
                <a:spcPct val="95000"/>
              </a:lnSpc>
            </a:pPr>
            <a:r>
              <a:rPr lang="en-US" sz="2200" b="0">
                <a:solidFill>
                  <a:srgbClr val="000000"/>
                </a:solidFill>
              </a:rPr>
              <a:t>The difference between two release dates can be modeled as a difference in revenue.</a:t>
            </a:r>
          </a:p>
          <a:p>
            <a:pPr marL="336550" lvl="1" indent="-207963" defTabSz="811213">
              <a:lnSpc>
                <a:spcPct val="95000"/>
              </a:lnSpc>
            </a:pPr>
            <a:r>
              <a:rPr lang="en-US" sz="2200" b="0">
                <a:solidFill>
                  <a:srgbClr val="000000"/>
                </a:solidFill>
              </a:rPr>
              <a:t>Increased quality or customer satisfaction might be modeled as increased revenue from increased sales and as a reduction in costs for handling trouble reports.</a:t>
            </a:r>
          </a:p>
          <a:p>
            <a:pPr marL="336550" lvl="1" indent="-207963" defTabSz="811213">
              <a:lnSpc>
                <a:spcPct val="95000"/>
              </a:lnSpc>
            </a:pPr>
            <a:endParaRPr lang="en-US" sz="2200" b="0">
              <a:solidFill>
                <a:srgbClr val="000000"/>
              </a:solidFill>
            </a:endParaRPr>
          </a:p>
          <a:p>
            <a:pPr defTabSz="811213">
              <a:lnSpc>
                <a:spcPct val="95000"/>
              </a:lnSpc>
              <a:buFontTx/>
              <a:buNone/>
            </a:pPr>
            <a:r>
              <a:rPr lang="en-US" sz="2200" b="0">
                <a:solidFill>
                  <a:srgbClr val="000000"/>
                </a:solidFill>
              </a:rPr>
              <a:t>The benefit of reduced cost is captured in the cost functions.  Be careful not to count that benefit twice!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Economic models</a:t>
            </a:r>
            <a:endParaRPr lang="en-US" dirty="0"/>
          </a:p>
        </p:txBody>
      </p:sp>
      <p:sp>
        <p:nvSpPr>
          <p:cNvPr id="3" name="Content Placeholder 2"/>
          <p:cNvSpPr>
            <a:spLocks noGrp="1"/>
          </p:cNvSpPr>
          <p:nvPr>
            <p:ph idx="1"/>
          </p:nvPr>
        </p:nvSpPr>
        <p:spPr/>
        <p:txBody>
          <a:bodyPr/>
          <a:lstStyle/>
          <a:p>
            <a:r>
              <a:rPr lang="en-US" dirty="0" smtClean="0"/>
              <a:t>SIMPLE is good but as the product line matures deeper models are needed.</a:t>
            </a:r>
          </a:p>
          <a:p>
            <a:r>
              <a:rPr lang="en-US" dirty="0" smtClean="0"/>
              <a:t>One approach is to use value-based software engineering.</a:t>
            </a:r>
          </a:p>
          <a:p>
            <a:r>
              <a:rPr lang="en-US" dirty="0" smtClean="0"/>
              <a:t>Value is difficult to work with because it changes, perhaps frequently, but it is a useful perspective.</a:t>
            </a:r>
          </a:p>
          <a:p>
            <a:r>
              <a:rPr lang="en-US" dirty="0" smtClean="0"/>
              <a:t>Real options is one modeling tool.</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Real options</a:t>
            </a:r>
            <a:endParaRPr lang="en-US" dirty="0"/>
          </a:p>
        </p:txBody>
      </p:sp>
      <p:sp>
        <p:nvSpPr>
          <p:cNvPr id="3" name="Content Placeholder 2"/>
          <p:cNvSpPr>
            <a:spLocks noGrp="1"/>
          </p:cNvSpPr>
          <p:nvPr>
            <p:ph idx="1"/>
          </p:nvPr>
        </p:nvSpPr>
        <p:spPr/>
        <p:txBody>
          <a:bodyPr/>
          <a:lstStyle/>
          <a:p>
            <a:r>
              <a:rPr lang="en-US" dirty="0" smtClean="0"/>
              <a:t>An option is the right but not the obligation to carry out a certain activity such as buying a piece of real estate.</a:t>
            </a:r>
          </a:p>
          <a:p>
            <a:r>
              <a:rPr lang="en-US" dirty="0" smtClean="0"/>
              <a:t>A variation point gives the developer the option to provide different behaviors at a specific point in the flow.</a:t>
            </a:r>
          </a:p>
          <a:p>
            <a:r>
              <a:rPr lang="en-US" dirty="0" smtClean="0"/>
              <a:t>Whether or not to insert a variation point is a cost decision.</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2210</TotalTime>
  <Words>2620</Words>
  <Application>Microsoft Office PowerPoint</Application>
  <PresentationFormat>On-screen Show (4:3)</PresentationFormat>
  <Paragraphs>328</Paragraphs>
  <Slides>37</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39" baseType="lpstr">
      <vt:lpstr>syse802Template</vt:lpstr>
      <vt:lpstr>Equation</vt:lpstr>
      <vt:lpstr>CPSC 871</vt:lpstr>
      <vt:lpstr>What is SIMPLE?  Why do we need it?  - 1</vt:lpstr>
      <vt:lpstr>What is SIMPLE?  Why do we need it?  - 2</vt:lpstr>
      <vt:lpstr>Answering the need:   SIMPLE</vt:lpstr>
      <vt:lpstr>Basic Costs</vt:lpstr>
      <vt:lpstr>Cost Benefit Analysis – Cost Functions</vt:lpstr>
      <vt:lpstr>Cost Benefit Analysis: Benefit Functions</vt:lpstr>
      <vt:lpstr>Economic models</vt:lpstr>
      <vt:lpstr>Real options</vt:lpstr>
      <vt:lpstr>Real options</vt:lpstr>
      <vt:lpstr>Craftsmanship vs paint-by-numbers</vt:lpstr>
      <vt:lpstr>Problem - 1</vt:lpstr>
      <vt:lpstr>Problem - 2</vt:lpstr>
      <vt:lpstr>Basic model</vt:lpstr>
      <vt:lpstr>concept</vt:lpstr>
      <vt:lpstr>Parameters to the model - 1</vt:lpstr>
      <vt:lpstr>Parameters to the model - 2</vt:lpstr>
      <vt:lpstr>Parameters to the model - 3</vt:lpstr>
      <vt:lpstr>Parameters to the model - 4</vt:lpstr>
      <vt:lpstr>Parameters to the model - 5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Readings</vt:lpstr>
    </vt:vector>
  </TitlesOfParts>
  <Company>Clemson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Windows User</cp:lastModifiedBy>
  <cp:revision>12</cp:revision>
  <dcterms:created xsi:type="dcterms:W3CDTF">2012-04-02T10:54:02Z</dcterms:created>
  <dcterms:modified xsi:type="dcterms:W3CDTF">2015-10-25T16:57:17Z</dcterms:modified>
</cp:coreProperties>
</file>