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60" r:id="rId2"/>
    <p:sldId id="286" r:id="rId3"/>
    <p:sldId id="277" r:id="rId4"/>
    <p:sldId id="289" r:id="rId5"/>
    <p:sldId id="280" r:id="rId6"/>
    <p:sldId id="278" r:id="rId7"/>
    <p:sldId id="273" r:id="rId8"/>
    <p:sldId id="261" r:id="rId9"/>
    <p:sldId id="267" r:id="rId10"/>
    <p:sldId id="270" r:id="rId11"/>
    <p:sldId id="274" r:id="rId12"/>
    <p:sldId id="275" r:id="rId13"/>
    <p:sldId id="262" r:id="rId14"/>
    <p:sldId id="276" r:id="rId15"/>
    <p:sldId id="264" r:id="rId16"/>
    <p:sldId id="272" r:id="rId17"/>
    <p:sldId id="268" r:id="rId18"/>
    <p:sldId id="263" r:id="rId19"/>
    <p:sldId id="265" r:id="rId20"/>
    <p:sldId id="287" r:id="rId21"/>
    <p:sldId id="288" r:id="rId22"/>
    <p:sldId id="279" r:id="rId23"/>
    <p:sldId id="282" r:id="rId24"/>
    <p:sldId id="283" r:id="rId25"/>
    <p:sldId id="281" r:id="rId26"/>
    <p:sldId id="284" r:id="rId27"/>
    <p:sldId id="269" r:id="rId28"/>
    <p:sldId id="285" r:id="rId29"/>
    <p:sldId id="266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0" d="100"/>
          <a:sy n="80" d="100"/>
        </p:scale>
        <p:origin x="-4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4/15/2012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4/15/2012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4/15/2012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4/15/2012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4/15/2012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4/15/2012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4/15/2012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4/15/2012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4/15/2012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4/15/2012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4/15/2012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4/15/2012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4/15/2012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mputer.org/portal/web/swebok/html/preface" TargetMode="External"/><Relationship Id="rId13" Type="http://schemas.openxmlformats.org/officeDocument/2006/relationships/hyperlink" Target="http://www.computer.org/portal/web/swebok/html/contentsch5" TargetMode="External"/><Relationship Id="rId18" Type="http://schemas.openxmlformats.org/officeDocument/2006/relationships/hyperlink" Target="http://www.computer.org/portal/web/swebok/html/contentsch10" TargetMode="External"/><Relationship Id="rId3" Type="http://schemas.openxmlformats.org/officeDocument/2006/relationships/hyperlink" Target="http://www.computer.org/portal/web/swebok/html/foreward" TargetMode="External"/><Relationship Id="rId21" Type="http://schemas.openxmlformats.org/officeDocument/2006/relationships/hyperlink" Target="http://www.computer.org/portal/web/swebok/html/appendixa" TargetMode="External"/><Relationship Id="rId7" Type="http://schemas.openxmlformats.org/officeDocument/2006/relationships/hyperlink" Target="http://www.computer.org/portal/web/swebok/html/reviewteam" TargetMode="External"/><Relationship Id="rId12" Type="http://schemas.openxmlformats.org/officeDocument/2006/relationships/hyperlink" Target="http://www.computer.org/portal/web/swebok/html/contentsch4" TargetMode="External"/><Relationship Id="rId17" Type="http://schemas.openxmlformats.org/officeDocument/2006/relationships/hyperlink" Target="http://www.computer.org/portal/web/swebok/html/contentsch9" TargetMode="External"/><Relationship Id="rId2" Type="http://schemas.openxmlformats.org/officeDocument/2006/relationships/hyperlink" Target="http://www.computer.org/portal/web/swebok/html/copyright" TargetMode="External"/><Relationship Id="rId16" Type="http://schemas.openxmlformats.org/officeDocument/2006/relationships/hyperlink" Target="http://www.computer.org/portal/web/swebok/html/contentsch8" TargetMode="External"/><Relationship Id="rId20" Type="http://schemas.openxmlformats.org/officeDocument/2006/relationships/hyperlink" Target="http://www.computer.org/portal/web/swebok/html/contentsch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mputer.org/portal/web/swebok/html/experts" TargetMode="External"/><Relationship Id="rId11" Type="http://schemas.openxmlformats.org/officeDocument/2006/relationships/hyperlink" Target="http://www.computer.org/portal/web/swebok/html/contentsch3" TargetMode="External"/><Relationship Id="rId24" Type="http://schemas.openxmlformats.org/officeDocument/2006/relationships/hyperlink" Target="http://www.computer.org/portal/web/swebok/html/appendixd" TargetMode="External"/><Relationship Id="rId5" Type="http://schemas.openxmlformats.org/officeDocument/2006/relationships/hyperlink" Target="http://www.computer.org/portal/web/swebok/html/indadvboard" TargetMode="External"/><Relationship Id="rId15" Type="http://schemas.openxmlformats.org/officeDocument/2006/relationships/hyperlink" Target="http://www.computer.org/portal/web/swebok/html/contentsch7" TargetMode="External"/><Relationship Id="rId23" Type="http://schemas.openxmlformats.org/officeDocument/2006/relationships/hyperlink" Target="http://www.computer.org/portal/web/swebok/html/appendixc" TargetMode="External"/><Relationship Id="rId10" Type="http://schemas.openxmlformats.org/officeDocument/2006/relationships/hyperlink" Target="http://www.computer.org/portal/web/swebok/html/contentsch2" TargetMode="External"/><Relationship Id="rId19" Type="http://schemas.openxmlformats.org/officeDocument/2006/relationships/hyperlink" Target="http://www.computer.org/portal/web/swebok/html/contentsch11" TargetMode="External"/><Relationship Id="rId4" Type="http://schemas.openxmlformats.org/officeDocument/2006/relationships/hyperlink" Target="http://www.computer.org/portal/web/swebok/html/assoceditors" TargetMode="External"/><Relationship Id="rId9" Type="http://schemas.openxmlformats.org/officeDocument/2006/relationships/hyperlink" Target="http://www.computer.org/portal/web/swebok/html/contentsch1" TargetMode="External"/><Relationship Id="rId14" Type="http://schemas.openxmlformats.org/officeDocument/2006/relationships/hyperlink" Target="http://www.computer.org/portal/web/swebok/html/contentsch6" TargetMode="External"/><Relationship Id="rId22" Type="http://schemas.openxmlformats.org/officeDocument/2006/relationships/hyperlink" Target="http://www.computer.org/portal/web/swebok/html/appendixb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</a:t>
            </a:r>
            <a:r>
              <a:rPr lang="en-US" dirty="0" smtClean="0"/>
              <a:t> 871</a:t>
            </a:r>
            <a:endParaRPr lang="en-US" dirty="0" smtClean="0"/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</a:t>
            </a:r>
            <a:r>
              <a:rPr lang="en-US" dirty="0" smtClean="0">
                <a:solidFill>
                  <a:schemeClr val="tx1"/>
                </a:solidFill>
              </a:rPr>
              <a:t>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M12S1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Putting it all together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Languages are used for communicating between same type of engineer and between different types of engineers.</a:t>
            </a:r>
          </a:p>
          <a:p>
            <a:r>
              <a:rPr lang="en-US" sz="2800" dirty="0" smtClean="0"/>
              <a:t>There are several types of communication in a project. Actual code, models, documentation, meetings…</a:t>
            </a:r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385284" y="4234934"/>
            <a:ext cx="4737542" cy="2130862"/>
            <a:chOff x="2246784" y="2842736"/>
            <a:chExt cx="4737542" cy="2130862"/>
          </a:xfrm>
        </p:grpSpPr>
        <p:grpSp>
          <p:nvGrpSpPr>
            <p:cNvPr id="4" name="Group 3"/>
            <p:cNvGrpSpPr/>
            <p:nvPr/>
          </p:nvGrpSpPr>
          <p:grpSpPr>
            <a:xfrm>
              <a:off x="2246784" y="3212068"/>
              <a:ext cx="4737542" cy="1392198"/>
              <a:chOff x="2362200" y="4234934"/>
              <a:chExt cx="4737542" cy="139219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657600" y="4234934"/>
                <a:ext cx="1915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System engineer</a:t>
                </a:r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362200" y="5257800"/>
                <a:ext cx="20569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Software engineer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953000" y="5257800"/>
                <a:ext cx="21467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Hardware engineer</a:t>
                </a:r>
                <a:endParaRPr lang="en-US" dirty="0"/>
              </a:p>
            </p:txBody>
          </p:sp>
          <p:cxnSp>
            <p:nvCxnSpPr>
              <p:cNvPr id="8" name="Straight Arrow Connector 7"/>
              <p:cNvCxnSpPr>
                <a:stCxn id="6" idx="0"/>
                <a:endCxn id="5" idx="2"/>
              </p:cNvCxnSpPr>
              <p:nvPr/>
            </p:nvCxnSpPr>
            <p:spPr>
              <a:xfrm flipV="1">
                <a:off x="3390687" y="4604266"/>
                <a:ext cx="1224868" cy="65353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>
                <a:stCxn id="7" idx="0"/>
                <a:endCxn id="5" idx="2"/>
              </p:cNvCxnSpPr>
              <p:nvPr/>
            </p:nvCxnSpPr>
            <p:spPr>
              <a:xfrm flipH="1" flipV="1">
                <a:off x="4615555" y="4604266"/>
                <a:ext cx="1410816" cy="65353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>
                <a:stCxn id="6" idx="0"/>
              </p:cNvCxnSpPr>
              <p:nvPr/>
            </p:nvCxnSpPr>
            <p:spPr>
              <a:xfrm>
                <a:off x="3390687" y="5257800"/>
                <a:ext cx="2635684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4055145" y="2842736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SysML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85284" y="4604266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SysML</a:t>
              </a:r>
              <a:r>
                <a:rPr lang="en-US" dirty="0" smtClean="0"/>
                <a:t>/UML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45132" y="4604266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SysML</a:t>
              </a:r>
              <a:r>
                <a:rPr lang="en-US" dirty="0" smtClean="0"/>
                <a:t>/HDL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Code and models are the preferred means of communication because they eliminate the ambiguities of human language.</a:t>
            </a:r>
          </a:p>
          <a:p>
            <a:r>
              <a:rPr lang="en-US" sz="2800" dirty="0" smtClean="0"/>
              <a:t>But, models are abstractions and eliminate some details.</a:t>
            </a:r>
          </a:p>
          <a:p>
            <a:r>
              <a:rPr lang="en-US" sz="2800" dirty="0" smtClean="0"/>
              <a:t>Code is truth,</a:t>
            </a:r>
          </a:p>
          <a:p>
            <a:r>
              <a:rPr lang="en-US" sz="2800" dirty="0" smtClean="0"/>
              <a:t>But complex. </a:t>
            </a:r>
          </a:p>
          <a:p>
            <a:r>
              <a:rPr lang="en-US" sz="2800" dirty="0" smtClean="0"/>
              <a:t>We have focused on models this semester because it is the best communication tradeoff between code and human language.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-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begin with models of the problem domain</a:t>
            </a:r>
          </a:p>
          <a:p>
            <a:pPr lvl="1"/>
            <a:r>
              <a:rPr lang="en-US" dirty="0" smtClean="0"/>
              <a:t>Use cases  and/or</a:t>
            </a:r>
          </a:p>
          <a:p>
            <a:pPr lvl="1"/>
            <a:r>
              <a:rPr lang="en-US" dirty="0" smtClean="0"/>
              <a:t>Scenarios  </a:t>
            </a:r>
          </a:p>
          <a:p>
            <a:r>
              <a:rPr lang="en-US" dirty="0" smtClean="0"/>
              <a:t>These support creation of models of solutions</a:t>
            </a:r>
          </a:p>
          <a:p>
            <a:pPr lvl="1"/>
            <a:r>
              <a:rPr lang="en-US" dirty="0" smtClean="0"/>
              <a:t>Architecture</a:t>
            </a:r>
          </a:p>
          <a:p>
            <a:r>
              <a:rPr lang="en-US" dirty="0" smtClean="0"/>
              <a:t>This supports creation of the code.</a:t>
            </a:r>
          </a:p>
          <a:p>
            <a:r>
              <a:rPr lang="en-US" dirty="0" smtClean="0"/>
              <a:t>Along the way we communicate with domain experts, systems engineers, managers, software engineers, and hardware engineers.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feeds to the next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05324"/>
            <a:ext cx="8229600" cy="2047875"/>
          </a:xfrm>
        </p:spPr>
        <p:txBody>
          <a:bodyPr/>
          <a:lstStyle/>
          <a:p>
            <a:r>
              <a:rPr lang="en-US" sz="1800" dirty="0" smtClean="0"/>
              <a:t>We build a chain of models built from multiple viewpoints.</a:t>
            </a:r>
          </a:p>
          <a:p>
            <a:endParaRPr lang="en-US" sz="1800" dirty="0" smtClean="0"/>
          </a:p>
          <a:p>
            <a:r>
              <a:rPr lang="en-US" sz="1800" dirty="0" smtClean="0"/>
              <a:t>Models from several perspectives</a:t>
            </a:r>
          </a:p>
          <a:p>
            <a:endParaRPr lang="en-US" sz="1800" dirty="0" smtClean="0"/>
          </a:p>
          <a:p>
            <a:r>
              <a:rPr lang="en-US" sz="1800" dirty="0" smtClean="0"/>
              <a:t>http</a:t>
            </a:r>
            <a:r>
              <a:rPr lang="en-US" sz="1800" dirty="0" smtClean="0"/>
              <a:t>://www.ibm.com/developerworks/rational/library/content/RationalEdge/sep03/m_systemarch_mc.pdf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600200"/>
            <a:ext cx="51435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lieu of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Process</a:t>
            </a:r>
          </a:p>
          <a:p>
            <a:r>
              <a:rPr lang="en-US" dirty="0" smtClean="0"/>
              <a:t>We don’t have to talk if everyone knows what they are suppose to do</a:t>
            </a:r>
          </a:p>
          <a:p>
            <a:r>
              <a:rPr lang="en-US" dirty="0" smtClean="0"/>
              <a:t>Written processes</a:t>
            </a:r>
          </a:p>
          <a:p>
            <a:r>
              <a:rPr lang="en-US" dirty="0" smtClean="0"/>
              <a:t>Continuous improvement</a:t>
            </a:r>
          </a:p>
          <a:p>
            <a:r>
              <a:rPr lang="en-US" dirty="0" smtClean="0"/>
              <a:t>Goal –defined by maturity  model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Capability Maturity Model - Integrated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People, procedures and tools</a:t>
            </a:r>
          </a:p>
          <a:p>
            <a:r>
              <a:rPr lang="en-US" sz="2400" dirty="0" smtClean="0"/>
              <a:t>Does not mandate a specific process</a:t>
            </a:r>
          </a:p>
          <a:p>
            <a:r>
              <a:rPr lang="en-US" sz="2400" dirty="0" smtClean="0"/>
              <a:t>Strike a balance between formal and informal introductions of CMMI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389312"/>
            <a:ext cx="5224444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CMMI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/>
              <a:t>http://www.powershow.com/view/12138-ODVmM/Extending_CMMI_to_Hardware_Engineering_Disciplines_flash_ppt_presentation</a:t>
            </a:r>
            <a:endParaRPr lang="en-US" sz="1400" dirty="0"/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4181475" y="4902200"/>
            <a:ext cx="2009775" cy="530225"/>
          </a:xfrm>
          <a:prstGeom prst="rect">
            <a:avLst/>
          </a:prstGeom>
          <a:solidFill>
            <a:srgbClr val="D9D8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000" b="0"/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4095750" y="4826000"/>
            <a:ext cx="2009775" cy="530225"/>
          </a:xfrm>
          <a:prstGeom prst="rect">
            <a:avLst/>
          </a:prstGeom>
          <a:solidFill>
            <a:srgbClr val="D9D8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000" b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511550" y="2359025"/>
            <a:ext cx="2009775" cy="530225"/>
          </a:xfrm>
          <a:prstGeom prst="rect">
            <a:avLst/>
          </a:prstGeom>
          <a:solidFill>
            <a:srgbClr val="D9D8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/>
              <a:t>Engineering Process </a:t>
            </a:r>
          </a:p>
          <a:p>
            <a:r>
              <a:rPr lang="en-US" sz="1400" dirty="0"/>
              <a:t>Council (EPC)</a:t>
            </a:r>
            <a:endParaRPr lang="en-US" sz="1000" b="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11550" y="3384550"/>
            <a:ext cx="2009775" cy="530225"/>
          </a:xfrm>
          <a:prstGeom prst="rect">
            <a:avLst/>
          </a:prstGeom>
          <a:solidFill>
            <a:srgbClr val="D9D8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/>
              <a:t>Engineering Process </a:t>
            </a:r>
          </a:p>
          <a:p>
            <a:r>
              <a:rPr lang="en-US" sz="1400"/>
              <a:t>Group (EPG)</a:t>
            </a:r>
            <a:endParaRPr lang="en-US" sz="1000" b="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545013" y="2894012"/>
            <a:ext cx="0" cy="488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4545013" y="3911600"/>
            <a:ext cx="0" cy="488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618038" y="5730875"/>
            <a:ext cx="2009775" cy="568325"/>
          </a:xfrm>
          <a:prstGeom prst="rect">
            <a:avLst/>
          </a:prstGeom>
          <a:solidFill>
            <a:srgbClr val="D9D8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/>
              <a:t>Tools, Methods, and</a:t>
            </a:r>
          </a:p>
          <a:p>
            <a:r>
              <a:rPr lang="en-US" sz="1400"/>
              <a:t>Technology (TMTs)</a:t>
            </a:r>
            <a:endParaRPr lang="en-US" sz="1000" b="0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352675" y="5730875"/>
            <a:ext cx="2009775" cy="568325"/>
          </a:xfrm>
          <a:prstGeom prst="rect">
            <a:avLst/>
          </a:prstGeom>
          <a:solidFill>
            <a:srgbClr val="D9D8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/>
              <a:t>Action</a:t>
            </a:r>
          </a:p>
          <a:p>
            <a:r>
              <a:rPr lang="en-US" sz="1400"/>
              <a:t>Teams</a:t>
            </a:r>
            <a:endParaRPr lang="en-US" sz="1000" b="0"/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2600325" y="6413500"/>
            <a:ext cx="1477963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200"/>
              <a:t>Short-Term Tasks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4821238" y="6413500"/>
            <a:ext cx="1801812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200"/>
              <a:t>Long-Term, Persistent</a:t>
            </a: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3995738" y="4748212"/>
            <a:ext cx="2009775" cy="530225"/>
          </a:xfrm>
          <a:prstGeom prst="rect">
            <a:avLst/>
          </a:prstGeom>
          <a:solidFill>
            <a:srgbClr val="D9D8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000" b="0"/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3903663" y="4684712"/>
            <a:ext cx="2009775" cy="530225"/>
          </a:xfrm>
          <a:prstGeom prst="rect">
            <a:avLst/>
          </a:prstGeom>
          <a:solidFill>
            <a:srgbClr val="D9D8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000" b="0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3803650" y="4614862"/>
            <a:ext cx="2009775" cy="530225"/>
          </a:xfrm>
          <a:prstGeom prst="rect">
            <a:avLst/>
          </a:prstGeom>
          <a:solidFill>
            <a:srgbClr val="D9D8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000" b="0"/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3708400" y="4541837"/>
            <a:ext cx="2009775" cy="530225"/>
          </a:xfrm>
          <a:prstGeom prst="rect">
            <a:avLst/>
          </a:prstGeom>
          <a:solidFill>
            <a:srgbClr val="D9D8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000" b="0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3608388" y="4468812"/>
            <a:ext cx="2009775" cy="530225"/>
          </a:xfrm>
          <a:prstGeom prst="rect">
            <a:avLst/>
          </a:prstGeom>
          <a:solidFill>
            <a:srgbClr val="D9D8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000" b="0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11550" y="4381500"/>
            <a:ext cx="2009775" cy="530225"/>
          </a:xfrm>
          <a:prstGeom prst="rect">
            <a:avLst/>
          </a:prstGeom>
          <a:solidFill>
            <a:srgbClr val="D9D8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/>
              <a:t>Discipline</a:t>
            </a:r>
          </a:p>
          <a:p>
            <a:r>
              <a:rPr lang="en-US" sz="1400"/>
              <a:t>Teams (8)</a:t>
            </a:r>
            <a:endParaRPr lang="en-US" sz="1000" b="0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H="1">
            <a:off x="3467100" y="4919662"/>
            <a:ext cx="1050925" cy="815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4567238" y="4911725"/>
            <a:ext cx="1031875" cy="825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Integrated hardware and software</a:t>
            </a:r>
          </a:p>
          <a:p>
            <a:r>
              <a:rPr lang="en-US" sz="2000" dirty="0" smtClean="0"/>
              <a:t>Start a CMMI improvement project with a baseline assessment</a:t>
            </a:r>
          </a:p>
          <a:p>
            <a:pPr lvl="1"/>
            <a:r>
              <a:rPr lang="en-US" sz="2000" dirty="0" smtClean="0"/>
              <a:t>Understand the model</a:t>
            </a:r>
          </a:p>
          <a:p>
            <a:pPr lvl="1"/>
            <a:r>
              <a:rPr lang="en-US" sz="2000" dirty="0" smtClean="0"/>
              <a:t>Identify gaps</a:t>
            </a:r>
          </a:p>
          <a:p>
            <a:pPr lvl="1"/>
            <a:r>
              <a:rPr lang="en-US" sz="2000" dirty="0" smtClean="0"/>
              <a:t>Implement the actions</a:t>
            </a:r>
          </a:p>
          <a:p>
            <a:r>
              <a:rPr lang="en-US" sz="2000" dirty="0" smtClean="0"/>
              <a:t>Ensure representation across projects and disciplines</a:t>
            </a:r>
          </a:p>
          <a:p>
            <a:r>
              <a:rPr lang="en-US" sz="2000" dirty="0" smtClean="0"/>
              <a:t>Metrics help define, characterize, and improve processes</a:t>
            </a:r>
          </a:p>
          <a:p>
            <a:pPr lvl="1"/>
            <a:r>
              <a:rPr lang="en-US" sz="2000" dirty="0" smtClean="0"/>
              <a:t>Identify the prioritized areas for improvement</a:t>
            </a:r>
          </a:p>
          <a:p>
            <a:pPr lvl="1"/>
            <a:r>
              <a:rPr lang="en-US" sz="2000" dirty="0" smtClean="0"/>
              <a:t>Start small, look for value</a:t>
            </a:r>
          </a:p>
          <a:p>
            <a:pPr lvl="1"/>
            <a:r>
              <a:rPr lang="en-US" sz="2000" dirty="0" smtClean="0"/>
              <a:t>Use available data first before creating something </a:t>
            </a:r>
            <a:r>
              <a:rPr lang="en-US" sz="2000" dirty="0" smtClean="0"/>
              <a:t>new</a:t>
            </a:r>
          </a:p>
          <a:p>
            <a:r>
              <a:rPr lang="en-US" sz="2000" dirty="0" smtClean="0"/>
              <a:t>http://www.powershow.com/view/12138-ODVmM/Extending_CMMI_to_Hardware_Engineering_Disciplines_flash_ppt_presentation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Unified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r>
              <a:rPr lang="en-US" sz="2400" dirty="0" smtClean="0"/>
              <a:t>iterative </a:t>
            </a:r>
            <a:r>
              <a:rPr lang="en-US" sz="2400" dirty="0" smtClean="0"/>
              <a:t>&amp; incremental</a:t>
            </a:r>
          </a:p>
          <a:p>
            <a:r>
              <a:rPr lang="en-US" sz="2400" dirty="0" smtClean="0"/>
              <a:t>architecture</a:t>
            </a:r>
            <a:endParaRPr lang="en-US" sz="2400" dirty="0" smtClean="0"/>
          </a:p>
          <a:p>
            <a:r>
              <a:rPr lang="en-US" sz="2400" dirty="0" smtClean="0"/>
              <a:t>risk</a:t>
            </a:r>
            <a:endParaRPr lang="en-US" sz="2400" dirty="0" smtClean="0"/>
          </a:p>
          <a:p>
            <a:r>
              <a:rPr lang="en-US" sz="2400" dirty="0" smtClean="0"/>
              <a:t>use </a:t>
            </a:r>
            <a:r>
              <a:rPr lang="en-US" sz="2400" dirty="0" smtClean="0"/>
              <a:t>case/scenario</a:t>
            </a:r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25" y="3200400"/>
            <a:ext cx="60483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relationships among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89488"/>
            <a:ext cx="8229600" cy="1839912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http</a:t>
            </a:r>
            <a:r>
              <a:rPr lang="en-US" sz="2000" dirty="0" smtClean="0"/>
              <a:t>://www.ibm.com/developerworks/rational/library/content/RationalEdge/oct03/m_rupse_mc.pdf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225" y="1676400"/>
            <a:ext cx="55435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SWEBOK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100" b="1" dirty="0" smtClean="0">
                <a:hlinkClick r:id="rId2"/>
              </a:rPr>
              <a:t>COPYRIGHT</a:t>
            </a:r>
            <a:endParaRPr lang="en-US" sz="1100" dirty="0" smtClean="0"/>
          </a:p>
          <a:p>
            <a:r>
              <a:rPr lang="en-US" sz="1100" b="1" dirty="0" smtClean="0">
                <a:hlinkClick r:id="rId3"/>
              </a:rPr>
              <a:t>FOREWORD</a:t>
            </a:r>
            <a:endParaRPr lang="en-US" sz="1100" dirty="0" smtClean="0"/>
          </a:p>
          <a:p>
            <a:r>
              <a:rPr lang="en-US" sz="1100" b="1" dirty="0" smtClean="0">
                <a:hlinkClick r:id="rId4"/>
              </a:rPr>
              <a:t>ASSOCIATE EDITORS</a:t>
            </a:r>
            <a:endParaRPr lang="en-US" sz="1100" dirty="0" smtClean="0"/>
          </a:p>
          <a:p>
            <a:r>
              <a:rPr lang="en-US" sz="1100" b="1" dirty="0" smtClean="0">
                <a:hlinkClick r:id="rId5"/>
              </a:rPr>
              <a:t>INDUSTRIAL ADVISORY BOARD</a:t>
            </a:r>
            <a:endParaRPr lang="en-US" sz="1100" dirty="0" smtClean="0"/>
          </a:p>
          <a:p>
            <a:r>
              <a:rPr lang="en-US" sz="1100" b="1" dirty="0" smtClean="0">
                <a:hlinkClick r:id="rId6"/>
              </a:rPr>
              <a:t>PANEL OF EXPERTS</a:t>
            </a:r>
            <a:endParaRPr lang="en-US" sz="1100" dirty="0" smtClean="0"/>
          </a:p>
          <a:p>
            <a:r>
              <a:rPr lang="en-US" sz="1100" b="1" dirty="0" smtClean="0">
                <a:hlinkClick r:id="rId7"/>
              </a:rPr>
              <a:t>REVIEW TEAM</a:t>
            </a:r>
            <a:endParaRPr lang="en-US" sz="1100" dirty="0" smtClean="0"/>
          </a:p>
          <a:p>
            <a:r>
              <a:rPr lang="en-US" sz="1100" b="1" dirty="0" smtClean="0">
                <a:hlinkClick r:id="rId8"/>
              </a:rPr>
              <a:t>PREFACE</a:t>
            </a:r>
            <a:endParaRPr lang="en-US" sz="1100" dirty="0" smtClean="0"/>
          </a:p>
          <a:p>
            <a:r>
              <a:rPr lang="en-US" sz="1100" b="1" dirty="0" smtClean="0"/>
              <a:t>CHAPTER 1:</a:t>
            </a:r>
            <a:r>
              <a:rPr lang="en-US" sz="1100" dirty="0" smtClean="0"/>
              <a:t> </a:t>
            </a:r>
            <a:r>
              <a:rPr lang="en-US" sz="1100" dirty="0" smtClean="0">
                <a:hlinkClick r:id="rId9"/>
              </a:rPr>
              <a:t>INTRODUCTION TO THE GUIDE</a:t>
            </a:r>
            <a:endParaRPr lang="en-US" sz="1100" dirty="0" smtClean="0"/>
          </a:p>
          <a:p>
            <a:r>
              <a:rPr lang="en-US" sz="1100" b="1" dirty="0" smtClean="0"/>
              <a:t>CHAPTER 2:</a:t>
            </a:r>
            <a:r>
              <a:rPr lang="en-US" sz="1100" dirty="0" smtClean="0"/>
              <a:t> </a:t>
            </a:r>
            <a:r>
              <a:rPr lang="en-US" sz="1100" dirty="0" smtClean="0">
                <a:hlinkClick r:id="rId10"/>
              </a:rPr>
              <a:t>SOFTWARE REQUIREMENTS</a:t>
            </a:r>
            <a:endParaRPr lang="en-US" sz="1100" dirty="0" smtClean="0"/>
          </a:p>
          <a:p>
            <a:r>
              <a:rPr lang="en-US" sz="1100" b="1" dirty="0" smtClean="0"/>
              <a:t>CHAPTER 3:</a:t>
            </a:r>
            <a:r>
              <a:rPr lang="en-US" sz="1100" dirty="0" smtClean="0"/>
              <a:t> </a:t>
            </a:r>
            <a:r>
              <a:rPr lang="en-US" sz="1100" dirty="0" smtClean="0">
                <a:hlinkClick r:id="rId11"/>
              </a:rPr>
              <a:t>SOFTWARE DESIGN</a:t>
            </a:r>
            <a:endParaRPr lang="en-US" sz="1100" dirty="0" smtClean="0"/>
          </a:p>
          <a:p>
            <a:r>
              <a:rPr lang="en-US" sz="1100" b="1" dirty="0" smtClean="0"/>
              <a:t>CHAPTER 4:</a:t>
            </a:r>
            <a:r>
              <a:rPr lang="en-US" sz="1100" dirty="0" smtClean="0"/>
              <a:t> </a:t>
            </a:r>
            <a:r>
              <a:rPr lang="en-US" sz="1100" dirty="0" smtClean="0">
                <a:hlinkClick r:id="rId12"/>
              </a:rPr>
              <a:t>SOFTWARE CONSTRUCTION</a:t>
            </a:r>
            <a:endParaRPr lang="en-US" sz="1100" dirty="0" smtClean="0"/>
          </a:p>
          <a:p>
            <a:r>
              <a:rPr lang="en-US" sz="1100" b="1" dirty="0" smtClean="0"/>
              <a:t>CHAPTER 5:</a:t>
            </a:r>
            <a:r>
              <a:rPr lang="en-US" sz="1100" dirty="0" smtClean="0"/>
              <a:t> </a:t>
            </a:r>
            <a:r>
              <a:rPr lang="en-US" sz="1100" dirty="0" smtClean="0">
                <a:hlinkClick r:id="rId13"/>
              </a:rPr>
              <a:t>SOFTWARE TESTING</a:t>
            </a:r>
            <a:endParaRPr lang="en-US" sz="1100" dirty="0" smtClean="0"/>
          </a:p>
          <a:p>
            <a:r>
              <a:rPr lang="en-US" sz="1100" b="1" dirty="0" smtClean="0"/>
              <a:t>CHAPTER 6:</a:t>
            </a:r>
            <a:r>
              <a:rPr lang="en-US" sz="1100" dirty="0" smtClean="0"/>
              <a:t> </a:t>
            </a:r>
            <a:r>
              <a:rPr lang="en-US" sz="1100" dirty="0" smtClean="0">
                <a:hlinkClick r:id="rId14"/>
              </a:rPr>
              <a:t>SOFTWARE MAINTENANCE</a:t>
            </a:r>
            <a:endParaRPr lang="en-US" sz="1100" dirty="0" smtClean="0"/>
          </a:p>
          <a:p>
            <a:r>
              <a:rPr lang="en-US" sz="1100" b="1" dirty="0" smtClean="0"/>
              <a:t>CHAPTER 7:</a:t>
            </a:r>
            <a:r>
              <a:rPr lang="en-US" sz="1100" dirty="0" smtClean="0"/>
              <a:t> </a:t>
            </a:r>
            <a:r>
              <a:rPr lang="en-US" sz="1100" dirty="0" smtClean="0">
                <a:hlinkClick r:id="rId15"/>
              </a:rPr>
              <a:t>SOFTWARE CONFIGURATION MANAGEMENT</a:t>
            </a:r>
            <a:endParaRPr lang="en-US" sz="1100" dirty="0" smtClean="0"/>
          </a:p>
          <a:p>
            <a:r>
              <a:rPr lang="en-US" sz="1100" b="1" dirty="0" smtClean="0"/>
              <a:t>CHAPTER 8:</a:t>
            </a:r>
            <a:r>
              <a:rPr lang="en-US" sz="1100" dirty="0" smtClean="0"/>
              <a:t> </a:t>
            </a:r>
            <a:r>
              <a:rPr lang="en-US" sz="1100" dirty="0" smtClean="0">
                <a:hlinkClick r:id="rId16"/>
              </a:rPr>
              <a:t>SOFTWARE ENGINEERING MANAGEMENT</a:t>
            </a:r>
            <a:endParaRPr lang="en-US" sz="1100" dirty="0" smtClean="0"/>
          </a:p>
          <a:p>
            <a:r>
              <a:rPr lang="en-US" sz="1100" b="1" dirty="0" smtClean="0"/>
              <a:t>CHAPTER 9:</a:t>
            </a:r>
            <a:r>
              <a:rPr lang="en-US" sz="1100" dirty="0" smtClean="0"/>
              <a:t> </a:t>
            </a:r>
            <a:r>
              <a:rPr lang="en-US" sz="1100" dirty="0" smtClean="0">
                <a:hlinkClick r:id="rId17"/>
              </a:rPr>
              <a:t>SOFTWARE ENGINEERING PROCESS</a:t>
            </a:r>
            <a:endParaRPr lang="en-US" sz="1100" dirty="0" smtClean="0"/>
          </a:p>
          <a:p>
            <a:r>
              <a:rPr lang="en-US" sz="1100" b="1" dirty="0" smtClean="0"/>
              <a:t>CHAPTER 10:</a:t>
            </a:r>
            <a:r>
              <a:rPr lang="en-US" sz="1100" dirty="0" smtClean="0"/>
              <a:t> </a:t>
            </a:r>
            <a:r>
              <a:rPr lang="en-US" sz="1100" dirty="0" smtClean="0">
                <a:hlinkClick r:id="rId18"/>
              </a:rPr>
              <a:t>SOFTWARE ENGINEERING TOOLS AND METHODS</a:t>
            </a:r>
            <a:endParaRPr lang="en-US" sz="1100" dirty="0" smtClean="0"/>
          </a:p>
          <a:p>
            <a:r>
              <a:rPr lang="en-US" sz="1100" b="1" dirty="0" smtClean="0"/>
              <a:t>CHAPTER 11:</a:t>
            </a:r>
            <a:r>
              <a:rPr lang="en-US" sz="1100" dirty="0" smtClean="0"/>
              <a:t> </a:t>
            </a:r>
            <a:r>
              <a:rPr lang="en-US" sz="1100" dirty="0" smtClean="0">
                <a:hlinkClick r:id="rId19"/>
              </a:rPr>
              <a:t>SOFTWARE QUALITY</a:t>
            </a:r>
            <a:endParaRPr lang="en-US" sz="1100" dirty="0" smtClean="0"/>
          </a:p>
          <a:p>
            <a:r>
              <a:rPr lang="en-US" sz="1100" b="1" dirty="0" smtClean="0"/>
              <a:t>CHAPTER 12:</a:t>
            </a:r>
            <a:r>
              <a:rPr lang="en-US" sz="1100" dirty="0" smtClean="0"/>
              <a:t> </a:t>
            </a:r>
            <a:r>
              <a:rPr lang="en-US" sz="1100" dirty="0" smtClean="0">
                <a:hlinkClick r:id="rId20"/>
              </a:rPr>
              <a:t>RELATED DISCIPLINES OF SOFTWARE ENGINEERING</a:t>
            </a:r>
            <a:endParaRPr lang="en-US" sz="1100" dirty="0" smtClean="0"/>
          </a:p>
          <a:p>
            <a:r>
              <a:rPr lang="en-US" sz="1100" b="1" dirty="0" smtClean="0"/>
              <a:t>APPENDIX A:</a:t>
            </a:r>
            <a:r>
              <a:rPr lang="en-US" sz="1100" dirty="0" smtClean="0"/>
              <a:t>  </a:t>
            </a:r>
            <a:r>
              <a:rPr lang="en-US" sz="1100" dirty="0" smtClean="0">
                <a:hlinkClick r:id="rId21"/>
              </a:rPr>
              <a:t>KNOWLEDGE AREA DESCRIPTION SPECIFICATIONS FOR THE IRONMAN VERSION OF THE GUIDE TO THE SOFTWARE ENGINEERING BODY OF KNOWLEDGE</a:t>
            </a:r>
            <a:endParaRPr lang="en-US" sz="1100" dirty="0" smtClean="0"/>
          </a:p>
          <a:p>
            <a:r>
              <a:rPr lang="en-US" sz="1100" b="1" dirty="0" smtClean="0"/>
              <a:t>APPENDIX B:</a:t>
            </a:r>
            <a:r>
              <a:rPr lang="en-US" sz="1100" dirty="0" smtClean="0"/>
              <a:t> </a:t>
            </a:r>
            <a:r>
              <a:rPr lang="en-US" sz="1100" dirty="0" smtClean="0">
                <a:hlinkClick r:id="rId22"/>
              </a:rPr>
              <a:t>EVOLUTION OF THE GUIDE TO THE SOFTWARE ENGINEERING BODY OF KNOWLEDGE</a:t>
            </a:r>
            <a:endParaRPr lang="en-US" sz="1100" dirty="0" smtClean="0"/>
          </a:p>
          <a:p>
            <a:r>
              <a:rPr lang="en-US" sz="1100" b="1" dirty="0" smtClean="0"/>
              <a:t>APPENDIX C:</a:t>
            </a:r>
            <a:r>
              <a:rPr lang="en-US" sz="1100" dirty="0" smtClean="0"/>
              <a:t> </a:t>
            </a:r>
            <a:r>
              <a:rPr lang="en-US" sz="1100" dirty="0" smtClean="0">
                <a:hlinkClick r:id="rId23"/>
              </a:rPr>
              <a:t>ALLOCATION OF IEEE AND ISO SOFTWARE ENGINEERING STANDARDS TO SWEBOK KNOWLEDGE AREAS</a:t>
            </a:r>
            <a:endParaRPr lang="en-US" sz="1100" dirty="0" smtClean="0"/>
          </a:p>
          <a:p>
            <a:r>
              <a:rPr lang="en-US" sz="1100" b="1" dirty="0" smtClean="0"/>
              <a:t>APPENDIX D:</a:t>
            </a:r>
            <a:r>
              <a:rPr lang="en-US" sz="1100" dirty="0" smtClean="0"/>
              <a:t> </a:t>
            </a:r>
            <a:r>
              <a:rPr lang="en-US" sz="1100" dirty="0" smtClean="0">
                <a:hlinkClick r:id="rId24"/>
              </a:rPr>
              <a:t>CLASSIFICATION OF TOPICS ACCORDING TO BLOOM’S TAXONOMY</a:t>
            </a:r>
            <a:endParaRPr lang="en-US" sz="11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definition and method tailoring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used EPF as a tool that allows us to write customized methods.</a:t>
            </a:r>
          </a:p>
          <a:p>
            <a:r>
              <a:rPr lang="en-US" dirty="0" smtClean="0"/>
              <a:t>Each project will want to use the “extend” facility in EPF to create specialized definitions.</a:t>
            </a:r>
          </a:p>
          <a:p>
            <a:r>
              <a:rPr lang="en-US" dirty="0" smtClean="0"/>
              <a:t>Method engineering defines rules for systematically tailoring processes.</a:t>
            </a:r>
          </a:p>
          <a:p>
            <a:r>
              <a:rPr lang="en-US" dirty="0" smtClean="0"/>
              <a:t>http://doc.utwente.nl/18012/1/Brinkkemper96method.pdf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engineering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6216" y="1600200"/>
            <a:ext cx="43515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Problem/probability/consequences</a:t>
            </a:r>
          </a:p>
          <a:p>
            <a:r>
              <a:rPr lang="en-US" dirty="0" smtClean="0"/>
              <a:t>Mitigation</a:t>
            </a:r>
          </a:p>
          <a:p>
            <a:r>
              <a:rPr lang="en-US" dirty="0" smtClean="0"/>
              <a:t>The more critical the project the more costly are the consequences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3944034"/>
            <a:ext cx="6400800" cy="2913966"/>
            <a:chOff x="0" y="3944034"/>
            <a:chExt cx="6400800" cy="2913966"/>
          </a:xfrm>
        </p:grpSpPr>
        <p:sp>
          <p:nvSpPr>
            <p:cNvPr id="14" name="TextBox 13"/>
            <p:cNvSpPr txBox="1"/>
            <p:nvPr/>
          </p:nvSpPr>
          <p:spPr>
            <a:xfrm>
              <a:off x="0" y="3944034"/>
              <a:ext cx="7761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Bradley Hand ITC" pitchFamily="66" charset="0"/>
                </a:rPr>
                <a:t>Team </a:t>
              </a:r>
            </a:p>
            <a:p>
              <a:r>
                <a:rPr lang="en-US" b="1" dirty="0" smtClean="0">
                  <a:latin typeface="Bradley Hand ITC" pitchFamily="66" charset="0"/>
                </a:rPr>
                <a:t>size</a:t>
              </a:r>
              <a:endParaRPr lang="en-US" b="1" dirty="0">
                <a:latin typeface="Bradley Hand ITC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0" y="6045368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Bradley Hand ITC" pitchFamily="66" charset="0"/>
                </a:rPr>
                <a:t>1-2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0" y="4511159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Bradley Hand ITC" pitchFamily="66" charset="0"/>
                </a:rPr>
                <a:t>&gt;100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0" y="4128700"/>
              <a:ext cx="6400800" cy="2729300"/>
              <a:chOff x="0" y="4128700"/>
              <a:chExt cx="6400800" cy="2729300"/>
            </a:xfrm>
          </p:grpSpPr>
          <p:grpSp>
            <p:nvGrpSpPr>
              <p:cNvPr id="18" name="Group 8"/>
              <p:cNvGrpSpPr/>
              <p:nvPr/>
            </p:nvGrpSpPr>
            <p:grpSpPr>
              <a:xfrm>
                <a:off x="776175" y="4128700"/>
                <a:ext cx="4191000" cy="2286000"/>
                <a:chOff x="838200" y="4267200"/>
                <a:chExt cx="4191000" cy="2286000"/>
              </a:xfrm>
            </p:grpSpPr>
            <p:cxnSp>
              <p:nvCxnSpPr>
                <p:cNvPr id="24" name="Straight Connector 5"/>
                <p:cNvCxnSpPr/>
                <p:nvPr/>
              </p:nvCxnSpPr>
              <p:spPr>
                <a:xfrm>
                  <a:off x="838200" y="6553200"/>
                  <a:ext cx="41910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838200" y="4267200"/>
                  <a:ext cx="0" cy="22860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TextBox 18"/>
              <p:cNvSpPr txBox="1"/>
              <p:nvPr/>
            </p:nvSpPr>
            <p:spPr>
              <a:xfrm>
                <a:off x="5190212" y="6230034"/>
                <a:ext cx="1210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Bradley Hand ITC" pitchFamily="66" charset="0"/>
                  </a:rPr>
                  <a:t>Criticality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788461" y="6488668"/>
                <a:ext cx="16546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Bradley Hand ITC" pitchFamily="66" charset="0"/>
                  </a:rPr>
                  <a:t>Safety Critical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57200" y="6456402"/>
                <a:ext cx="10005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Bradley Hand ITC" pitchFamily="66" charset="0"/>
                  </a:rPr>
                  <a:t>No issue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752600" y="6488668"/>
                <a:ext cx="1752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Bradley Hand ITC" pitchFamily="66" charset="0"/>
                  </a:rPr>
                  <a:t>Mission Critical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0" y="5225534"/>
                <a:ext cx="6222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Bradley Hand ITC" pitchFamily="66" charset="0"/>
                  </a:rPr>
                  <a:t>&gt;15</a:t>
                </a:r>
              </a:p>
            </p:txBody>
          </p:sp>
        </p:grp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3766066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Engineering is about reducing risk</a:t>
            </a:r>
          </a:p>
          <a:p>
            <a:r>
              <a:rPr lang="en-US" dirty="0" smtClean="0"/>
              <a:t>The number one way to reduce risk is to reduce complexity.</a:t>
            </a:r>
          </a:p>
          <a:p>
            <a:r>
              <a:rPr lang="en-US" dirty="0" smtClean="0"/>
              <a:t>Reduce complexity by</a:t>
            </a:r>
          </a:p>
          <a:p>
            <a:pPr lvl="1"/>
            <a:r>
              <a:rPr lang="en-US" dirty="0" smtClean="0"/>
              <a:t>Decomposing/increasing modularity</a:t>
            </a:r>
          </a:p>
          <a:p>
            <a:pPr lvl="1"/>
            <a:r>
              <a:rPr lang="en-US" dirty="0" smtClean="0"/>
              <a:t>Documentation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Risk Taxonomy 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07798" y="1600200"/>
            <a:ext cx="352840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-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r>
              <a:rPr lang="en-US" dirty="0" smtClean="0"/>
              <a:t>UML – design language standard </a:t>
            </a:r>
          </a:p>
          <a:p>
            <a:r>
              <a:rPr lang="en-US" dirty="0" smtClean="0"/>
              <a:t>AADL – architecture description language standard</a:t>
            </a:r>
          </a:p>
          <a:p>
            <a:r>
              <a:rPr lang="en-US" dirty="0" smtClean="0"/>
              <a:t>Interface definitions are standards within some scope.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388" y="2209800"/>
            <a:ext cx="10906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3581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-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to the domain</a:t>
            </a:r>
          </a:p>
          <a:p>
            <a:r>
              <a:rPr lang="en-US" dirty="0" err="1" smtClean="0"/>
              <a:t>Autosar</a:t>
            </a:r>
            <a:r>
              <a:rPr lang="en-US" dirty="0" smtClean="0"/>
              <a:t> is a standard architecture for automotive domain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engineering workbench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tools - eclipse</a:t>
            </a:r>
          </a:p>
          <a:p>
            <a:r>
              <a:rPr lang="en-US" dirty="0" smtClean="0"/>
              <a:t>Code management tools - subversion</a:t>
            </a:r>
          </a:p>
          <a:p>
            <a:r>
              <a:rPr lang="en-US" dirty="0" smtClean="0"/>
              <a:t>Requirements management tools - </a:t>
            </a:r>
            <a:r>
              <a:rPr lang="en-US" dirty="0" err="1" smtClean="0"/>
              <a:t>SysML</a:t>
            </a:r>
            <a:endParaRPr lang="en-US" dirty="0" smtClean="0"/>
          </a:p>
          <a:p>
            <a:r>
              <a:rPr lang="en-US" dirty="0" smtClean="0"/>
              <a:t>Risk and issue management tools - </a:t>
            </a:r>
            <a:r>
              <a:rPr lang="en-US" dirty="0" err="1" smtClean="0"/>
              <a:t>Trac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8862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workbench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workbench supports many different processes</a:t>
            </a:r>
          </a:p>
          <a:p>
            <a:r>
              <a:rPr lang="en-US" dirty="0" smtClean="0"/>
              <a:t>That is why the RUP figure uses parallel lines for processes, there are many processes running in parallel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385040" y="1752600"/>
            <a:ext cx="0" cy="487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24200" y="6248400"/>
            <a:ext cx="5257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-973961" y="421829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Scope of responsibility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80452" y="5486400"/>
            <a:ext cx="1689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Your own work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28139" y="4638258"/>
            <a:ext cx="194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Your team’s work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86681" y="3766066"/>
            <a:ext cx="219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Your division’s work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2787134"/>
            <a:ext cx="277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Your business unit’s work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85040" y="626006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Strategic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57800" y="6260068"/>
            <a:ext cx="95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Tactical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62800" y="626006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Concrete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05200" y="334113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dirty="0" smtClean="0"/>
              <a:t>cosystem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347531" y="500759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agile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943600" y="432006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iterative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size does not fit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/>
          <a:lstStyle/>
          <a:p>
            <a:r>
              <a:rPr lang="en-US" dirty="0" smtClean="0"/>
              <a:t>As we recap much of what we have studied this semester we will also think about tailoring what we know to the project at hand. It depends on the context.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600200"/>
            <a:ext cx="2743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0" y="3944034"/>
            <a:ext cx="6400800" cy="2913966"/>
            <a:chOff x="0" y="3944034"/>
            <a:chExt cx="6400800" cy="2913966"/>
          </a:xfrm>
        </p:grpSpPr>
        <p:sp>
          <p:nvSpPr>
            <p:cNvPr id="10" name="TextBox 9"/>
            <p:cNvSpPr txBox="1"/>
            <p:nvPr/>
          </p:nvSpPr>
          <p:spPr>
            <a:xfrm>
              <a:off x="0" y="3944034"/>
              <a:ext cx="7761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Bradley Hand ITC" pitchFamily="66" charset="0"/>
                </a:rPr>
                <a:t>Team </a:t>
              </a:r>
            </a:p>
            <a:p>
              <a:r>
                <a:rPr lang="en-US" b="1" dirty="0" smtClean="0">
                  <a:latin typeface="Bradley Hand ITC" pitchFamily="66" charset="0"/>
                </a:rPr>
                <a:t>size</a:t>
              </a:r>
              <a:endParaRPr lang="en-US" b="1" dirty="0">
                <a:latin typeface="Bradley Hand ITC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0" y="6045368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Bradley Hand ITC" pitchFamily="66" charset="0"/>
                </a:rPr>
                <a:t>1-2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0" y="4511159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Bradley Hand ITC" pitchFamily="66" charset="0"/>
                </a:rPr>
                <a:t>&gt;100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0" y="4128700"/>
              <a:ext cx="6400800" cy="2729300"/>
              <a:chOff x="0" y="4128700"/>
              <a:chExt cx="6400800" cy="27293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776175" y="4128700"/>
                <a:ext cx="4191000" cy="2286000"/>
                <a:chOff x="838200" y="4267200"/>
                <a:chExt cx="4191000" cy="2286000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838200" y="6553200"/>
                  <a:ext cx="41910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838200" y="4267200"/>
                  <a:ext cx="0" cy="22860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10"/>
              <p:cNvSpPr txBox="1"/>
              <p:nvPr/>
            </p:nvSpPr>
            <p:spPr>
              <a:xfrm>
                <a:off x="5190212" y="6230034"/>
                <a:ext cx="1210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Bradley Hand ITC" pitchFamily="66" charset="0"/>
                  </a:rPr>
                  <a:t>Criticality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788461" y="6488668"/>
                <a:ext cx="16546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Bradley Hand ITC" pitchFamily="66" charset="0"/>
                  </a:rPr>
                  <a:t>Safety Critical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57200" y="6456402"/>
                <a:ext cx="10005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Bradley Hand ITC" pitchFamily="66" charset="0"/>
                  </a:rPr>
                  <a:t>No issue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752600" y="6488668"/>
                <a:ext cx="1752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Bradley Hand ITC" pitchFamily="66" charset="0"/>
                  </a:rPr>
                  <a:t>Mission Critical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0" y="5225534"/>
                <a:ext cx="6222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Bradley Hand ITC" pitchFamily="66" charset="0"/>
                  </a:rPr>
                  <a:t>&gt;15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second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3385040" y="1752600"/>
            <a:ext cx="0" cy="487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124200" y="6248400"/>
            <a:ext cx="5257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-973961" y="421829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Scope of responsibility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80452" y="5486400"/>
            <a:ext cx="1689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Your own work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28139" y="4638258"/>
            <a:ext cx="194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Your team’s work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86681" y="3766066"/>
            <a:ext cx="219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Your division’s work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2787134"/>
            <a:ext cx="277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Your business unit’s work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85040" y="626006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Strategic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6260068"/>
            <a:ext cx="95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Tactical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626006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Concrete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05200" y="334113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dirty="0" smtClean="0"/>
              <a:t>cosystem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47531" y="500759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agile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43600" y="432006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iterative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ecosystem in which an organization resides affects what techniques and tools are appropriate.</a:t>
            </a:r>
          </a:p>
          <a:p>
            <a:r>
              <a:rPr lang="en-US" dirty="0" smtClean="0"/>
              <a:t>An ecosystem has diversity and competition.</a:t>
            </a:r>
          </a:p>
          <a:p>
            <a:r>
              <a:rPr lang="en-US" dirty="0" smtClean="0"/>
              <a:t>What degree of precision do we need?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4800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Granularity of coverage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17638"/>
            <a:ext cx="2538411" cy="253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00412" y="1417639"/>
            <a:ext cx="256698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1174" y="1417639"/>
            <a:ext cx="25622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14800" y="4242137"/>
            <a:ext cx="4782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criticality increases, the granularity of coverage has to become finer.</a:t>
            </a:r>
          </a:p>
          <a:p>
            <a:endParaRPr lang="en-US" dirty="0" smtClean="0"/>
          </a:p>
          <a:p>
            <a:r>
              <a:rPr lang="en-US" dirty="0" smtClean="0"/>
              <a:t>How much is enough?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3944034"/>
            <a:ext cx="6400800" cy="2913966"/>
            <a:chOff x="0" y="3944034"/>
            <a:chExt cx="6400800" cy="2913966"/>
          </a:xfrm>
        </p:grpSpPr>
        <p:sp>
          <p:nvSpPr>
            <p:cNvPr id="9" name="TextBox 8"/>
            <p:cNvSpPr txBox="1"/>
            <p:nvPr/>
          </p:nvSpPr>
          <p:spPr>
            <a:xfrm>
              <a:off x="0" y="3944034"/>
              <a:ext cx="7761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Bradley Hand ITC" pitchFamily="66" charset="0"/>
                </a:rPr>
                <a:t>Team </a:t>
              </a:r>
            </a:p>
            <a:p>
              <a:r>
                <a:rPr lang="en-US" b="1" dirty="0" smtClean="0">
                  <a:latin typeface="Bradley Hand ITC" pitchFamily="66" charset="0"/>
                </a:rPr>
                <a:t>size</a:t>
              </a:r>
              <a:endParaRPr lang="en-US" b="1" dirty="0">
                <a:latin typeface="Bradley Hand ITC" pitchFamily="66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045368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Bradley Hand ITC" pitchFamily="66" charset="0"/>
                </a:rPr>
                <a:t>1-2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4511159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Bradley Hand ITC" pitchFamily="66" charset="0"/>
                </a:rPr>
                <a:t>&gt;100</a:t>
              </a:r>
            </a:p>
          </p:txBody>
        </p:sp>
        <p:grpSp>
          <p:nvGrpSpPr>
            <p:cNvPr id="12" name="Group 17"/>
            <p:cNvGrpSpPr/>
            <p:nvPr/>
          </p:nvGrpSpPr>
          <p:grpSpPr>
            <a:xfrm>
              <a:off x="0" y="4128700"/>
              <a:ext cx="6400800" cy="2729300"/>
              <a:chOff x="0" y="4128700"/>
              <a:chExt cx="6400800" cy="2729300"/>
            </a:xfrm>
          </p:grpSpPr>
          <p:grpSp>
            <p:nvGrpSpPr>
              <p:cNvPr id="13" name="Group 8"/>
              <p:cNvGrpSpPr/>
              <p:nvPr/>
            </p:nvGrpSpPr>
            <p:grpSpPr>
              <a:xfrm>
                <a:off x="776175" y="4128700"/>
                <a:ext cx="4191000" cy="2286000"/>
                <a:chOff x="838200" y="4267200"/>
                <a:chExt cx="4191000" cy="2286000"/>
              </a:xfrm>
            </p:grpSpPr>
            <p:cxnSp>
              <p:nvCxnSpPr>
                <p:cNvPr id="19" name="Straight Connector 5"/>
                <p:cNvCxnSpPr/>
                <p:nvPr/>
              </p:nvCxnSpPr>
              <p:spPr>
                <a:xfrm>
                  <a:off x="838200" y="6553200"/>
                  <a:ext cx="41910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838200" y="4267200"/>
                  <a:ext cx="0" cy="22860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/>
              <p:cNvSpPr txBox="1"/>
              <p:nvPr/>
            </p:nvSpPr>
            <p:spPr>
              <a:xfrm>
                <a:off x="5190212" y="6230034"/>
                <a:ext cx="1210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Bradley Hand ITC" pitchFamily="66" charset="0"/>
                  </a:rPr>
                  <a:t>Criticality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88461" y="6488668"/>
                <a:ext cx="16546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Bradley Hand ITC" pitchFamily="66" charset="0"/>
                  </a:rPr>
                  <a:t>Safety Critical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57200" y="6456402"/>
                <a:ext cx="10005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Bradley Hand ITC" pitchFamily="66" charset="0"/>
                  </a:rPr>
                  <a:t>No issue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752600" y="6488668"/>
                <a:ext cx="1752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Bradley Hand ITC" pitchFamily="66" charset="0"/>
                  </a:rPr>
                  <a:t>Mission Critical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0" y="5225534"/>
                <a:ext cx="6222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Bradley Hand ITC" pitchFamily="66" charset="0"/>
                  </a:rPr>
                  <a:t>&gt;15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system is the complete solution to a problem</a:t>
            </a:r>
          </a:p>
          <a:p>
            <a:r>
              <a:rPr lang="en-US" sz="2800" dirty="0" smtClean="0"/>
              <a:t>It usually requires the integration of hardware and software, even if the hardware is not installed or sold with the software.</a:t>
            </a:r>
          </a:p>
          <a:p>
            <a:r>
              <a:rPr lang="en-US" sz="2800" dirty="0" smtClean="0"/>
              <a:t>Systems are hard to build well.</a:t>
            </a:r>
          </a:p>
          <a:p>
            <a:r>
              <a:rPr lang="en-US" sz="2800" dirty="0" smtClean="0"/>
              <a:t>They are hard to build well because it involves communication among people with diverse backgrounds.</a:t>
            </a:r>
          </a:p>
          <a:p>
            <a:r>
              <a:rPr lang="en-US" sz="2800" dirty="0" smtClean="0"/>
              <a:t>Uncertain communication introduces risk.</a:t>
            </a:r>
          </a:p>
          <a:p>
            <a:r>
              <a:rPr lang="en-US" sz="2800" dirty="0" smtClean="0"/>
              <a:t>One of the ways we handle risk is standards.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</a:t>
            </a:r>
            <a:r>
              <a:rPr lang="en-US" sz="2800" dirty="0" smtClean="0"/>
              <a:t>arge projects that combine software and hardware to create a system are usually managed technically by systems engineers.</a:t>
            </a:r>
          </a:p>
          <a:p>
            <a:r>
              <a:rPr lang="en-US" sz="2800" dirty="0" smtClean="0"/>
              <a:t>Systems engineers are trained to analyze problems and create solutions as mixes of hardware and software.</a:t>
            </a:r>
          </a:p>
          <a:p>
            <a:r>
              <a:rPr lang="en-US" sz="2800" dirty="0" smtClean="0"/>
              <a:t>The systems engineer allocates project requirements to hardware and software engineers.</a:t>
            </a:r>
          </a:p>
          <a:p>
            <a:r>
              <a:rPr lang="en-US" sz="2800" dirty="0" smtClean="0"/>
              <a:t>This is referred to as “requirements flow down”</a:t>
            </a:r>
          </a:p>
          <a:p>
            <a:r>
              <a:rPr lang="en-US" sz="2800" dirty="0" smtClean="0"/>
              <a:t>Each group needs to understand how the others function and what their constraints are.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hardware engineer usually can only manage to assemble from existing parts.</a:t>
            </a:r>
          </a:p>
          <a:p>
            <a:r>
              <a:rPr lang="en-US" sz="2800" dirty="0" smtClean="0"/>
              <a:t>They don’t have time or money to fabricate new hardware.</a:t>
            </a:r>
          </a:p>
          <a:p>
            <a:r>
              <a:rPr lang="en-US" sz="2800" dirty="0" smtClean="0"/>
              <a:t>The software engineer has more flexibility but that can be a temptation to always build from language rather than use existing components.  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362200" y="5300365"/>
            <a:ext cx="4737542" cy="1392198"/>
            <a:chOff x="2362200" y="4234934"/>
            <a:chExt cx="4737542" cy="1392198"/>
          </a:xfrm>
        </p:grpSpPr>
        <p:sp>
          <p:nvSpPr>
            <p:cNvPr id="5" name="TextBox 4"/>
            <p:cNvSpPr txBox="1"/>
            <p:nvPr/>
          </p:nvSpPr>
          <p:spPr>
            <a:xfrm>
              <a:off x="3657600" y="4234934"/>
              <a:ext cx="1915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System engineer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2200" y="5257800"/>
              <a:ext cx="2056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Software engineer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5257800"/>
              <a:ext cx="2146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Hardware engineer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7" idx="0"/>
              <a:endCxn id="5" idx="2"/>
            </p:cNvCxnSpPr>
            <p:nvPr/>
          </p:nvCxnSpPr>
          <p:spPr>
            <a:xfrm flipV="1">
              <a:off x="3390687" y="4604266"/>
              <a:ext cx="1224868" cy="65353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8" idx="0"/>
              <a:endCxn id="5" idx="2"/>
            </p:cNvCxnSpPr>
            <p:nvPr/>
          </p:nvCxnSpPr>
          <p:spPr>
            <a:xfrm flipH="1" flipV="1">
              <a:off x="4615555" y="4604266"/>
              <a:ext cx="1410816" cy="65353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0"/>
            </p:cNvCxnSpPr>
            <p:nvPr/>
          </p:nvCxnSpPr>
          <p:spPr>
            <a:xfrm>
              <a:off x="3390687" y="5257800"/>
              <a:ext cx="2635684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3464</TotalTime>
  <Words>1011</Words>
  <Application>Microsoft Office PowerPoint</Application>
  <PresentationFormat>On-screen Show (4:3)</PresentationFormat>
  <Paragraphs>218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syse802Template</vt:lpstr>
      <vt:lpstr>CPSC 871</vt:lpstr>
      <vt:lpstr>SWEBOK</vt:lpstr>
      <vt:lpstr>One size does not fit all</vt:lpstr>
      <vt:lpstr>A second perspective</vt:lpstr>
      <vt:lpstr>Context</vt:lpstr>
      <vt:lpstr>Granularity of coverage</vt:lpstr>
      <vt:lpstr>System</vt:lpstr>
      <vt:lpstr>Coordination</vt:lpstr>
      <vt:lpstr>Coordination - 2</vt:lpstr>
      <vt:lpstr>Communication</vt:lpstr>
      <vt:lpstr>Communication - 2</vt:lpstr>
      <vt:lpstr>Communication - 3</vt:lpstr>
      <vt:lpstr>Model feeds to the next model</vt:lpstr>
      <vt:lpstr>In lieu of communication</vt:lpstr>
      <vt:lpstr>Capability Maturity Model - Integrated</vt:lpstr>
      <vt:lpstr>Introducing CMMI</vt:lpstr>
      <vt:lpstr>CMMI</vt:lpstr>
      <vt:lpstr>Rational Unified Process</vt:lpstr>
      <vt:lpstr>Overall relationships among tasks</vt:lpstr>
      <vt:lpstr>Process definition and method tailoring</vt:lpstr>
      <vt:lpstr>Method engineering</vt:lpstr>
      <vt:lpstr>Risk</vt:lpstr>
      <vt:lpstr>Risk - 2</vt:lpstr>
      <vt:lpstr>Operational Risk Taxonomy </vt:lpstr>
      <vt:lpstr>Standards - Process</vt:lpstr>
      <vt:lpstr>Standards - Products</vt:lpstr>
      <vt:lpstr>Software engineering workbench</vt:lpstr>
      <vt:lpstr>workbench</vt:lpstr>
      <vt:lpstr>Mapping</vt:lpstr>
    </vt:vector>
  </TitlesOfParts>
  <Company>Clemson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871</dc:title>
  <dc:creator>McGregor</dc:creator>
  <cp:lastModifiedBy>McGregor</cp:lastModifiedBy>
  <cp:revision>23</cp:revision>
  <dcterms:created xsi:type="dcterms:W3CDTF">2012-04-15T12:01:48Z</dcterms:created>
  <dcterms:modified xsi:type="dcterms:W3CDTF">2012-04-17T21:46:15Z</dcterms:modified>
</cp:coreProperties>
</file>