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82" r:id="rId3"/>
    <p:sldId id="283" r:id="rId4"/>
    <p:sldId id="277" r:id="rId5"/>
    <p:sldId id="278" r:id="rId6"/>
    <p:sldId id="279" r:id="rId7"/>
    <p:sldId id="280" r:id="rId8"/>
    <p:sldId id="281" r:id="rId9"/>
    <p:sldId id="272" r:id="rId10"/>
    <p:sldId id="274" r:id="rId11"/>
    <p:sldId id="275" r:id="rId12"/>
    <p:sldId id="268" r:id="rId13"/>
    <p:sldId id="267" r:id="rId14"/>
    <p:sldId id="269" r:id="rId15"/>
    <p:sldId id="285" r:id="rId16"/>
    <p:sldId id="270" r:id="rId17"/>
    <p:sldId id="262" r:id="rId18"/>
    <p:sldId id="263" r:id="rId19"/>
    <p:sldId id="264" r:id="rId20"/>
    <p:sldId id="265" r:id="rId21"/>
    <p:sldId id="266" r:id="rId22"/>
    <p:sldId id="284" r:id="rId23"/>
    <p:sldId id="271" r:id="rId24"/>
    <p:sldId id="276" r:id="rId25"/>
    <p:sldId id="26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7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elard.com/as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M13S1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More on certification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Confidence in a Hypothesis Increased?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sz="2000" dirty="0" smtClean="0"/>
              <a:t>A classic philosophical problem: </a:t>
            </a:r>
          </a:p>
          <a:p>
            <a:pPr lvl="1"/>
            <a:r>
              <a:rPr lang="en-US" sz="2000" dirty="0" smtClean="0"/>
              <a:t>Determining the basis for belief in a hypothesis when it is impossible to examine every possible circumstance covered by the hypothesis</a:t>
            </a:r>
          </a:p>
          <a:p>
            <a:r>
              <a:rPr lang="en-US" sz="2000" dirty="0" smtClean="0"/>
              <a:t>Use Induction</a:t>
            </a:r>
          </a:p>
          <a:p>
            <a:pPr lvl="1"/>
            <a:r>
              <a:rPr lang="en-US" sz="2000" u="sng" dirty="0" smtClean="0"/>
              <a:t>Enumerative</a:t>
            </a:r>
            <a:r>
              <a:rPr lang="en-US" sz="2000" dirty="0" smtClean="0"/>
              <a:t>: </a:t>
            </a:r>
            <a:r>
              <a:rPr lang="en-US" sz="2000" u="sng" dirty="0" smtClean="0"/>
              <a:t>number</a:t>
            </a:r>
            <a:r>
              <a:rPr lang="en-US" sz="2000" dirty="0" smtClean="0"/>
              <a:t> of confirming instances (</a:t>
            </a:r>
            <a:r>
              <a:rPr lang="en-US" sz="2000" dirty="0" err="1" smtClean="0"/>
              <a:t>Pascalian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>
              <a:lnSpc>
                <a:spcPct val="200000"/>
              </a:lnSpc>
            </a:pPr>
            <a:r>
              <a:rPr lang="en-US" sz="2000" u="sng" dirty="0" smtClean="0"/>
              <a:t>Eliminative</a:t>
            </a:r>
            <a:r>
              <a:rPr lang="en-US" sz="2000" dirty="0" smtClean="0"/>
              <a:t>: </a:t>
            </a:r>
            <a:r>
              <a:rPr lang="en-US" sz="2000" u="sng" dirty="0" smtClean="0"/>
              <a:t>variety</a:t>
            </a:r>
            <a:r>
              <a:rPr lang="en-US" sz="2000" dirty="0" smtClean="0"/>
              <a:t> of reasons for doubt (</a:t>
            </a:r>
            <a:r>
              <a:rPr lang="en-US" sz="2000" dirty="0" err="1" smtClean="0"/>
              <a:t>Baconian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Measuring support for a hypothesis/claim</a:t>
            </a:r>
          </a:p>
          <a:p>
            <a:pPr lvl="2"/>
            <a:r>
              <a:rPr lang="en-US" sz="2000" dirty="0" smtClean="0"/>
              <a:t>Enumerative: support increases with number of confirmations</a:t>
            </a:r>
          </a:p>
          <a:p>
            <a:pPr lvl="2"/>
            <a:r>
              <a:rPr lang="en-US" sz="2000" dirty="0" smtClean="0"/>
              <a:t>Eliminative: support increases with the number of excluded alternative explanations, i.e., by eliminating reasons for doubting the claim</a:t>
            </a:r>
          </a:p>
          <a:p>
            <a:pPr lvl="1"/>
            <a:r>
              <a:rPr lang="en-US" sz="2000" dirty="0" smtClean="0"/>
              <a:t>Defeaters: reasons for doubting a claim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156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Baconian Theory of AC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Confidence is the degree of </a:t>
            </a:r>
            <a:r>
              <a:rPr lang="en-US" dirty="0" smtClean="0"/>
              <a:t>belief</a:t>
            </a:r>
          </a:p>
          <a:p>
            <a:r>
              <a:rPr lang="en-US" dirty="0" smtClean="0"/>
              <a:t>We grade “degree of belief” in terms of the </a:t>
            </a:r>
            <a:r>
              <a:rPr lang="en-US" dirty="0"/>
              <a:t>number of eliminated </a:t>
            </a:r>
            <a:r>
              <a:rPr lang="en-US" dirty="0" smtClean="0"/>
              <a:t>defeaters (reasons for doubt)</a:t>
            </a:r>
          </a:p>
          <a:p>
            <a:pPr lvl="1">
              <a:spcBef>
                <a:spcPts val="200"/>
              </a:spcBef>
            </a:pPr>
            <a:r>
              <a:rPr lang="en-US" i="1" dirty="0" smtClean="0"/>
              <a:t>i out of n </a:t>
            </a:r>
            <a:r>
              <a:rPr lang="en-US" dirty="0" smtClean="0"/>
              <a:t>reasons for doubt </a:t>
            </a:r>
            <a:r>
              <a:rPr lang="en-US" i="1" dirty="0" smtClean="0"/>
              <a:t>(i/n)</a:t>
            </a:r>
          </a:p>
          <a:p>
            <a:pPr lvl="1">
              <a:spcBef>
                <a:spcPts val="200"/>
              </a:spcBef>
            </a:pPr>
            <a:r>
              <a:rPr lang="en-US" i="1" dirty="0" smtClean="0"/>
              <a:t>0/n – </a:t>
            </a:r>
            <a:r>
              <a:rPr lang="en-US" dirty="0" smtClean="0"/>
              <a:t>no confidence</a:t>
            </a:r>
          </a:p>
          <a:p>
            <a:pPr lvl="1">
              <a:spcBef>
                <a:spcPts val="200"/>
              </a:spcBef>
            </a:pPr>
            <a:r>
              <a:rPr lang="en-US" i="1" dirty="0" smtClean="0"/>
              <a:t>n/n – </a:t>
            </a:r>
            <a:r>
              <a:rPr lang="en-US" dirty="0" smtClean="0"/>
              <a:t>no remaining reasons for doubt</a:t>
            </a:r>
          </a:p>
          <a:p>
            <a:pPr lvl="1">
              <a:spcBef>
                <a:spcPts val="200"/>
              </a:spcBef>
            </a:pPr>
            <a:r>
              <a:rPr lang="en-US" i="1" dirty="0" smtClean="0"/>
              <a:t>8/10 </a:t>
            </a:r>
            <a:r>
              <a:rPr lang="en-US" i="1" dirty="0"/>
              <a:t>– </a:t>
            </a:r>
            <a:r>
              <a:rPr lang="en-US" i="1" dirty="0" smtClean="0"/>
              <a:t>residual doubt</a:t>
            </a:r>
            <a:endParaRPr lang="en-US" i="1" dirty="0"/>
          </a:p>
          <a:p>
            <a:pPr rtl="0" eaLnBrk="1" fontAlgn="base" hangingPunct="1"/>
            <a:r>
              <a:rPr lang="en-US" sz="2000" u="sng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Fundamental principle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Build confidence by eliminating reasons to doubt the validity of: </a:t>
            </a:r>
            <a:endParaRPr lang="en-US" dirty="0" smtClean="0">
              <a:effectLst/>
            </a:endParaRPr>
          </a:p>
          <a:p>
            <a:pPr lvl="1" rtl="0" eaLnBrk="1" fontAlgn="base" hangingPunct="1">
              <a:spcBef>
                <a:spcPts val="200"/>
              </a:spcBef>
            </a:pP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Claims</a:t>
            </a:r>
            <a:r>
              <a:rPr lang="en-US" sz="18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(look for counter-examples and why they can’t occur)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  <a:p>
            <a:pPr lvl="1" rtl="0" eaLnBrk="1" fontAlgn="base" latinLnBrk="0" hangingPunct="1">
              <a:spcBef>
                <a:spcPts val="200"/>
              </a:spcBef>
            </a:pP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(look for reasons</a:t>
            </a:r>
            <a:r>
              <a:rPr lang="en-US" sz="18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evidence might be invalid and show those conditions do not hold)</a:t>
            </a:r>
            <a:endParaRPr lang="en-US" dirty="0" smtClean="0">
              <a:effectLst/>
            </a:endParaRPr>
          </a:p>
          <a:p>
            <a:pPr lvl="1">
              <a:spcBef>
                <a:spcPts val="200"/>
              </a:spcBef>
            </a:pPr>
            <a:r>
              <a:rPr lang="en-US" sz="1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Inference rules (look for conditions under</a:t>
            </a:r>
            <a:r>
              <a:rPr lang="en-US" sz="18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the rule is not valid and why those conditions do not hold)</a:t>
            </a:r>
          </a:p>
          <a:p>
            <a:pPr lvl="0">
              <a:spcBef>
                <a:spcPts val="500"/>
              </a:spcBef>
            </a:pPr>
            <a:r>
              <a:rPr lang="en-US" dirty="0" smtClean="0"/>
              <a:t>As reasons for doubt are </a:t>
            </a:r>
            <a:r>
              <a:rPr lang="en-US" dirty="0"/>
              <a:t>eliminated, confidence grows (eliminative induction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 descr="eliminative without hea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9" y="5670769"/>
            <a:ext cx="3822191" cy="910787"/>
          </a:xfrm>
          <a:prstGeom prst="rect">
            <a:avLst/>
          </a:prstGeom>
        </p:spPr>
      </p:pic>
      <p:pic>
        <p:nvPicPr>
          <p:cNvPr id="8" name="Picture 7" descr="cat hea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5743794"/>
            <a:ext cx="469900" cy="495300"/>
          </a:xfrm>
          <a:prstGeom prst="rect">
            <a:avLst/>
          </a:prstGeom>
        </p:spPr>
      </p:pic>
      <p:pic>
        <p:nvPicPr>
          <p:cNvPr id="9" name="Picture 8" descr="duck hea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4" y="5683469"/>
            <a:ext cx="381000" cy="520700"/>
          </a:xfrm>
          <a:prstGeom prst="rect">
            <a:avLst/>
          </a:prstGeom>
        </p:spPr>
      </p:pic>
      <p:pic>
        <p:nvPicPr>
          <p:cNvPr id="4" name="Picture 3" descr="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67" y="6017902"/>
            <a:ext cx="469900" cy="457200"/>
          </a:xfrm>
          <a:prstGeom prst="rect">
            <a:avLst/>
          </a:prstGeom>
        </p:spPr>
      </p:pic>
      <p:pic>
        <p:nvPicPr>
          <p:cNvPr id="5" name="Picture 4" descr="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67" y="6017902"/>
            <a:ext cx="469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When testing alone simply won’t do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70253"/>
            <a:ext cx="2332599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156466"/>
            <a:ext cx="2449240" cy="152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3392" y="449369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Confidence 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67482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Assurance case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3458"/>
            <a:ext cx="2036761" cy="117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557" y="1232972"/>
            <a:ext cx="213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Fault Tree Analysis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89877">
            <a:off x="2569540" y="2837754"/>
            <a:ext cx="685800" cy="3026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55" y="4626260"/>
            <a:ext cx="712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76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Analysis for Wireless Charging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This paper did a review of the literature and summarized the hazard analyses that have been done.</a:t>
            </a:r>
          </a:p>
          <a:p>
            <a:r>
              <a:rPr lang="en-US" dirty="0" smtClean="0"/>
              <a:t>Three hazards found:</a:t>
            </a:r>
          </a:p>
          <a:p>
            <a:pPr lvl="1"/>
            <a:r>
              <a:rPr lang="en-US" dirty="0" smtClean="0"/>
              <a:t>Electric shock</a:t>
            </a:r>
          </a:p>
          <a:p>
            <a:pPr lvl="1"/>
            <a:r>
              <a:rPr lang="en-US" dirty="0" smtClean="0"/>
              <a:t>Fire</a:t>
            </a:r>
          </a:p>
          <a:p>
            <a:pPr lvl="1"/>
            <a:r>
              <a:rPr lang="en-US" dirty="0" smtClean="0"/>
              <a:t>Radiation</a:t>
            </a:r>
          </a:p>
          <a:p>
            <a:r>
              <a:rPr lang="en-US" dirty="0" smtClean="0"/>
              <a:t>We use this to show the assurance case process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err="1" smtClean="0"/>
              <a:t>Hai</a:t>
            </a:r>
            <a:r>
              <a:rPr lang="en-US" sz="1400" dirty="0" smtClean="0"/>
              <a:t> Jiang, Paul </a:t>
            </a:r>
            <a:r>
              <a:rPr lang="en-US" sz="1400" dirty="0" err="1" smtClean="0"/>
              <a:t>Brazis</a:t>
            </a:r>
            <a:r>
              <a:rPr lang="en-US" sz="1400" dirty="0" smtClean="0"/>
              <a:t> Jr., </a:t>
            </a:r>
            <a:r>
              <a:rPr lang="en-US" sz="1400" dirty="0" err="1" smtClean="0"/>
              <a:t>Mahmood</a:t>
            </a:r>
            <a:r>
              <a:rPr lang="en-US" sz="1400" dirty="0" smtClean="0"/>
              <a:t> </a:t>
            </a:r>
            <a:r>
              <a:rPr lang="en-US" sz="1400" dirty="0" err="1" smtClean="0"/>
              <a:t>Tabaddor</a:t>
            </a:r>
            <a:r>
              <a:rPr lang="en-US" sz="1400" dirty="0" smtClean="0"/>
              <a:t> and Joseph </a:t>
            </a:r>
            <a:r>
              <a:rPr lang="en-US" sz="1400" dirty="0" err="1" smtClean="0"/>
              <a:t>Bablo</a:t>
            </a:r>
            <a:r>
              <a:rPr lang="en-US" sz="1400" dirty="0" smtClean="0"/>
              <a:t>, Safety Considerations of Wireless Charger For Electric Vehicles – A Review Paper, IEEE (2012): "IEEE Symposium on Product Compliance Engineering (ISPCE), 2012", IEEE (ISBN 978-1-4673-1032-1, 97 pages): 51 - 56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476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tree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1" y="1801792"/>
            <a:ext cx="7125318" cy="4122778"/>
          </a:xfrm>
        </p:spPr>
      </p:pic>
    </p:spTree>
    <p:extLst>
      <p:ext uri="{BB962C8B-B14F-4D97-AF65-F5344CB8AC3E}">
        <p14:creationId xmlns:p14="http://schemas.microsoft.com/office/powerpoint/2010/main" val="344955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assurance case is defined to be a quadruple of a claim c, a justification j of c, a set </a:t>
            </a:r>
            <a:r>
              <a:rPr lang="en-US" dirty="0" err="1"/>
              <a:t>es</a:t>
            </a:r>
            <a:r>
              <a:rPr lang="en-US" dirty="0"/>
              <a:t> of evidence and </a:t>
            </a:r>
            <a:r>
              <a:rPr lang="en-US" dirty="0" smtClean="0"/>
              <a:t>an argument </a:t>
            </a:r>
            <a:r>
              <a:rPr lang="en-US" dirty="0"/>
              <a:t>g which assures c using </a:t>
            </a:r>
            <a:r>
              <a:rPr lang="en-US" dirty="0" err="1"/>
              <a:t>es</a:t>
            </a:r>
            <a:r>
              <a:rPr lang="en-US" dirty="0"/>
              <a:t>. Let a = (c, j, </a:t>
            </a:r>
            <a:r>
              <a:rPr lang="en-US" dirty="0" err="1"/>
              <a:t>es</a:t>
            </a:r>
            <a:r>
              <a:rPr lang="en-US" dirty="0"/>
              <a:t>, g) be an assurance case; c is defined to be the claim </a:t>
            </a:r>
            <a:r>
              <a:rPr lang="en-US" dirty="0" smtClean="0"/>
              <a:t>of a</a:t>
            </a:r>
            <a:r>
              <a:rPr lang="en-US" dirty="0"/>
              <a:t>; similarly, j is defined to be the justification of a, </a:t>
            </a:r>
            <a:r>
              <a:rPr lang="en-US" dirty="0" err="1"/>
              <a:t>es</a:t>
            </a:r>
            <a:r>
              <a:rPr lang="en-US" dirty="0"/>
              <a:t> to be the set of evidence of a, and g to be the </a:t>
            </a:r>
            <a:r>
              <a:rPr lang="en-US" dirty="0" smtClean="0"/>
              <a:t>argument of </a:t>
            </a:r>
            <a:r>
              <a:rPr lang="en-US" dirty="0"/>
              <a:t>a</a:t>
            </a:r>
            <a:r>
              <a:rPr lang="en-US" dirty="0" smtClean="0"/>
              <a:t>.</a:t>
            </a:r>
          </a:p>
          <a:p>
            <a:r>
              <a:rPr lang="en-US" sz="2000" dirty="0"/>
              <a:t>http://ieeexplore.ieee.org/stamp/stamp.jsp?arnumber=06045293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9" y="6126163"/>
            <a:ext cx="37671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39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and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</a:t>
            </a:r>
            <a:r>
              <a:rPr lang="en-US" dirty="0"/>
              <a:t>– A claim is a proposition to be assured about the system of concern. It may be accompanied with </a:t>
            </a:r>
            <a:r>
              <a:rPr lang="en-US" dirty="0" smtClean="0"/>
              <a:t>auxiliary information </a:t>
            </a:r>
            <a:r>
              <a:rPr lang="en-US" dirty="0"/>
              <a:t>such as the range of some date mentioned in the proposition or the uncertainty of </a:t>
            </a:r>
            <a:r>
              <a:rPr lang="en-US" dirty="0" smtClean="0"/>
              <a:t>the proposition. </a:t>
            </a:r>
          </a:p>
          <a:p>
            <a:r>
              <a:rPr lang="en-US" dirty="0"/>
              <a:t>Evidence is either a fact, a datum, an object, a claim or an assurance case.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Definitions from IEEE </a:t>
            </a:r>
            <a:r>
              <a:rPr lang="en-US" dirty="0" err="1" smtClean="0"/>
              <a:t>Std</a:t>
            </a:r>
            <a:r>
              <a:rPr lang="en-US" dirty="0" smtClean="0"/>
              <a:t> 15026-2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1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case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17638"/>
            <a:ext cx="6224471" cy="5163799"/>
          </a:xfrm>
        </p:spPr>
      </p:pic>
    </p:spTree>
    <p:extLst>
      <p:ext uri="{BB962C8B-B14F-4D97-AF65-F5344CB8AC3E}">
        <p14:creationId xmlns:p14="http://schemas.microsoft.com/office/powerpoint/2010/main" val="261600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Map -1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Defeaters</a:t>
            </a:r>
          </a:p>
          <a:p>
            <a:pPr lvl="1"/>
            <a:r>
              <a:rPr lang="en-US" dirty="0" smtClean="0"/>
              <a:t>Rebutting defeater – raises a doubt about a claim</a:t>
            </a:r>
          </a:p>
          <a:p>
            <a:pPr lvl="1"/>
            <a:r>
              <a:rPr lang="en-US" dirty="0" smtClean="0"/>
              <a:t>Undermining defeater – raises a doubt about a piece of evidence</a:t>
            </a:r>
          </a:p>
          <a:p>
            <a:pPr lvl="1"/>
            <a:r>
              <a:rPr lang="en-US" dirty="0" smtClean="0"/>
              <a:t>Undercutting defeater – raises a doubt about an inference rule</a:t>
            </a:r>
          </a:p>
          <a:p>
            <a:r>
              <a:rPr lang="en-US" dirty="0" smtClean="0"/>
              <a:t>Inference rules</a:t>
            </a:r>
          </a:p>
          <a:p>
            <a:pPr lvl="1"/>
            <a:r>
              <a:rPr lang="en-US" dirty="0" smtClean="0"/>
              <a:t>Explains why the evidence is seen as supporting the claim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7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Map 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934200" cy="4702744"/>
          </a:xfrm>
        </p:spPr>
      </p:pic>
    </p:spTree>
    <p:extLst>
      <p:ext uri="{BB962C8B-B14F-4D97-AF65-F5344CB8AC3E}">
        <p14:creationId xmlns:p14="http://schemas.microsoft.com/office/powerpoint/2010/main" val="362486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Iterative Approach for Development </a:t>
            </a:r>
            <a:r>
              <a:rPr lang="en-US" dirty="0" smtClean="0"/>
              <a:t>of Safety-Critical </a:t>
            </a:r>
            <a:r>
              <a:rPr lang="en-US" dirty="0"/>
              <a:t>Software and Safety Arguments</a:t>
            </a:r>
          </a:p>
          <a:p>
            <a:r>
              <a:rPr lang="en-US" dirty="0" err="1"/>
              <a:t>Xiaocheng</a:t>
            </a:r>
            <a:r>
              <a:rPr lang="en-US" dirty="0"/>
              <a:t> </a:t>
            </a:r>
            <a:r>
              <a:rPr lang="en-US" dirty="0" err="1"/>
              <a:t>Ge</a:t>
            </a:r>
            <a:r>
              <a:rPr lang="en-US" dirty="0"/>
              <a:t>, Richard F. Paige and John A. </a:t>
            </a:r>
            <a:r>
              <a:rPr lang="en-US" dirty="0" err="1" smtClean="0"/>
              <a:t>McDermid</a:t>
            </a:r>
            <a:endParaRPr lang="en-US" dirty="0" smtClean="0"/>
          </a:p>
          <a:p>
            <a:r>
              <a:rPr lang="en-US" dirty="0" smtClean="0"/>
              <a:t>2010 </a:t>
            </a:r>
            <a:r>
              <a:rPr lang="en-US" dirty="0"/>
              <a:t>Agile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7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Map 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553200" cy="5029199"/>
          </a:xfrm>
        </p:spPr>
      </p:pic>
    </p:spTree>
    <p:extLst>
      <p:ext uri="{BB962C8B-B14F-4D97-AF65-F5344CB8AC3E}">
        <p14:creationId xmlns:p14="http://schemas.microsoft.com/office/powerpoint/2010/main" val="3793134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Map 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37766"/>
            <a:ext cx="6934200" cy="5108155"/>
          </a:xfrm>
        </p:spPr>
      </p:pic>
    </p:spTree>
    <p:extLst>
      <p:ext uri="{BB962C8B-B14F-4D97-AF65-F5344CB8AC3E}">
        <p14:creationId xmlns:p14="http://schemas.microsoft.com/office/powerpoint/2010/main" val="40018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Map - 5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Justification - </a:t>
            </a:r>
            <a:r>
              <a:rPr lang="en-US" dirty="0"/>
              <a:t>Given a claim </a:t>
            </a:r>
            <a:r>
              <a:rPr lang="en-US" i="1" dirty="0"/>
              <a:t>c</a:t>
            </a:r>
            <a:r>
              <a:rPr lang="en-US" dirty="0"/>
              <a:t>, a justification </a:t>
            </a:r>
            <a:r>
              <a:rPr lang="en-US" i="1" dirty="0"/>
              <a:t>j </a:t>
            </a:r>
            <a:r>
              <a:rPr lang="en-US" dirty="0"/>
              <a:t>of </a:t>
            </a:r>
            <a:r>
              <a:rPr lang="en-US" i="1" dirty="0"/>
              <a:t>c </a:t>
            </a:r>
            <a:r>
              <a:rPr lang="en-US" dirty="0"/>
              <a:t>is a reason why </a:t>
            </a:r>
            <a:r>
              <a:rPr lang="en-US" i="1" dirty="0"/>
              <a:t>c </a:t>
            </a:r>
            <a:r>
              <a:rPr lang="en-US" dirty="0"/>
              <a:t>has been chosen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0" y="6364288"/>
            <a:ext cx="37671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at the bottom  assign probabilities to belief in the evidence</a:t>
            </a:r>
          </a:p>
          <a:p>
            <a:r>
              <a:rPr lang="en-US" dirty="0" smtClean="0"/>
              <a:t>Use standard probability rules to combine the probabilities or use </a:t>
            </a:r>
            <a:r>
              <a:rPr lang="en-US" dirty="0" err="1" smtClean="0"/>
              <a:t>Baconian</a:t>
            </a:r>
            <a:r>
              <a:rPr lang="en-US" dirty="0" smtClean="0"/>
              <a:t> or use an enumeration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8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approach  provides a logical argument that can further be refined by stating our confidence in each claim.</a:t>
            </a:r>
          </a:p>
          <a:p>
            <a:r>
              <a:rPr lang="en-US" dirty="0" smtClean="0"/>
              <a:t>It ultimately must convince a certification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8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Research to find hazard analyses related to your app or make an educated guess.</a:t>
            </a:r>
          </a:p>
          <a:p>
            <a:r>
              <a:rPr lang="en-US" sz="2800" dirty="0" smtClean="0"/>
              <a:t>Find at least two hazards</a:t>
            </a:r>
          </a:p>
          <a:p>
            <a:r>
              <a:rPr lang="en-US" sz="2800" dirty="0" smtClean="0"/>
              <a:t>Create the assurance case and confidence map. If </a:t>
            </a:r>
            <a:r>
              <a:rPr lang="en-US" sz="2800" dirty="0"/>
              <a:t>you wish use </a:t>
            </a:r>
            <a:r>
              <a:rPr lang="en-US" sz="2800" dirty="0">
                <a:hlinkClick r:id="rId2"/>
              </a:rPr>
              <a:t>http://www.adelard.com/asce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to get a trial copy of the ASCE tool and email me for the correct schema to use.</a:t>
            </a:r>
          </a:p>
          <a:p>
            <a:r>
              <a:rPr lang="en-US" sz="2800" dirty="0" smtClean="0"/>
              <a:t>Do another release of your app and include a SONAR run on your </a:t>
            </a:r>
            <a:r>
              <a:rPr lang="en-US" sz="2800" dirty="0" err="1" smtClean="0"/>
              <a:t>src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Due </a:t>
            </a:r>
            <a:r>
              <a:rPr lang="en-US" sz="2800" dirty="0" smtClean="0"/>
              <a:t>Nov. </a:t>
            </a:r>
            <a:r>
              <a:rPr lang="en-US" sz="2800" dirty="0" smtClean="0"/>
              <a:t>13</a:t>
            </a:r>
            <a:r>
              <a:rPr lang="en-US" sz="2800" dirty="0" smtClean="0"/>
              <a:t>, </a:t>
            </a:r>
            <a:r>
              <a:rPr lang="en-US" sz="2800" dirty="0" smtClean="0"/>
              <a:t>2013 at 11:59pm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33" y="2895600"/>
            <a:ext cx="9224588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38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03811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30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plan </a:t>
            </a:r>
            <a:r>
              <a:rPr lang="en-US" dirty="0" err="1" smtClean="0"/>
              <a:t>vs</a:t>
            </a:r>
            <a:r>
              <a:rPr lang="en-US" dirty="0" smtClean="0"/>
              <a:t>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8" y="3429000"/>
            <a:ext cx="7924800" cy="331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4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5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88546"/>
            <a:ext cx="7105686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3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a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“with </a:t>
            </a:r>
            <a:r>
              <a:rPr lang="en-US" sz="2800" dirty="0"/>
              <a:t>respect to </a:t>
            </a:r>
            <a:r>
              <a:rPr lang="en-US" sz="2800" dirty="0" smtClean="0"/>
              <a:t>modeling</a:t>
            </a:r>
            <a:r>
              <a:rPr lang="en-US" sz="2800" dirty="0"/>
              <a:t>, perhaps </a:t>
            </a:r>
            <a:r>
              <a:rPr lang="en-US" sz="2800" dirty="0" smtClean="0"/>
              <a:t>you need </a:t>
            </a:r>
            <a:r>
              <a:rPr lang="en-US" sz="2800" dirty="0"/>
              <a:t>to understand an aspect of your software better, perhaps you need to communicate your approach to senior </a:t>
            </a:r>
            <a:r>
              <a:rPr lang="en-US" sz="2800" dirty="0" smtClean="0"/>
              <a:t>management to </a:t>
            </a:r>
            <a:r>
              <a:rPr lang="en-US" sz="2800" dirty="0"/>
              <a:t>justify your project, or perhaps you need to </a:t>
            </a:r>
            <a:r>
              <a:rPr lang="en-US" sz="2800" dirty="0" smtClean="0"/>
              <a:t>create documentation </a:t>
            </a:r>
            <a:r>
              <a:rPr lang="en-US" sz="2800" dirty="0"/>
              <a:t>that describes your system to the people </a:t>
            </a:r>
            <a:r>
              <a:rPr lang="en-US" sz="2800" dirty="0" smtClean="0"/>
              <a:t>who will </a:t>
            </a:r>
            <a:r>
              <a:rPr lang="en-US" sz="2800" dirty="0"/>
              <a:t>be operating and/or maintaining/evolving it over time. </a:t>
            </a:r>
            <a:r>
              <a:rPr lang="en-US" sz="2800" dirty="0" smtClean="0"/>
              <a:t>If you </a:t>
            </a:r>
            <a:r>
              <a:rPr lang="en-US" sz="2800" dirty="0"/>
              <a:t>cannot identify why and for whom you are creating </a:t>
            </a:r>
            <a:r>
              <a:rPr lang="en-US" sz="2800" dirty="0" smtClean="0"/>
              <a:t>a model </a:t>
            </a:r>
            <a:r>
              <a:rPr lang="en-US" sz="2800" dirty="0"/>
              <a:t>then why are you bothering to work on it all?”</a:t>
            </a:r>
          </a:p>
        </p:txBody>
      </p:sp>
    </p:spTree>
    <p:extLst>
      <p:ext uri="{BB962C8B-B14F-4D97-AF65-F5344CB8AC3E}">
        <p14:creationId xmlns:p14="http://schemas.microsoft.com/office/powerpoint/2010/main" val="125734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Upfront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safety-critical projects, the up-front design/plan needs to </a:t>
            </a:r>
            <a:r>
              <a:rPr lang="en-US" sz="2800" dirty="0" smtClean="0"/>
              <a:t>be sufficiently </a:t>
            </a:r>
            <a:r>
              <a:rPr lang="en-US" sz="2800" dirty="0"/>
              <a:t>detailed to serve as input to hazard analysis, </a:t>
            </a:r>
            <a:r>
              <a:rPr lang="en-US" sz="2800" dirty="0" smtClean="0"/>
              <a:t>which in </a:t>
            </a:r>
            <a:r>
              <a:rPr lang="en-US" sz="2800" dirty="0"/>
              <a:t>turn informs the safety analysis and certification </a:t>
            </a:r>
            <a:r>
              <a:rPr lang="en-US" sz="2800" dirty="0" smtClean="0"/>
              <a:t>processes later</a:t>
            </a:r>
            <a:r>
              <a:rPr lang="en-US" sz="2800" dirty="0"/>
              <a:t>. Checklists in some domains or systematic </a:t>
            </a:r>
            <a:r>
              <a:rPr lang="en-US" sz="2800" dirty="0" smtClean="0"/>
              <a:t>techniques such </a:t>
            </a:r>
            <a:r>
              <a:rPr lang="en-US" sz="2800" dirty="0"/>
              <a:t>as Functional Failure Analysis (FFA), are carried </a:t>
            </a:r>
            <a:r>
              <a:rPr lang="en-US" sz="2800" dirty="0" smtClean="0"/>
              <a:t>out at </a:t>
            </a:r>
            <a:r>
              <a:rPr lang="en-US" sz="2800" dirty="0"/>
              <a:t>the start of the development. As design progresses, </a:t>
            </a:r>
            <a:r>
              <a:rPr lang="en-US" sz="2800" dirty="0" smtClean="0"/>
              <a:t>more detailed </a:t>
            </a:r>
            <a:r>
              <a:rPr lang="en-US" sz="2800" dirty="0"/>
              <a:t>analyses are carried out using techniques such </a:t>
            </a:r>
            <a:r>
              <a:rPr lang="en-US" sz="2800" dirty="0" smtClean="0"/>
              <a:t>as Fault </a:t>
            </a:r>
            <a:r>
              <a:rPr lang="en-US" sz="2800" dirty="0"/>
              <a:t>tree analysis (FTA), Hazards and operability </a:t>
            </a:r>
            <a:r>
              <a:rPr lang="en-US" sz="2800" dirty="0" smtClean="0"/>
              <a:t>analysis (HAZOP</a:t>
            </a:r>
            <a:r>
              <a:rPr lang="en-US" sz="2800" dirty="0"/>
              <a:t>), or Failure modes and effects analysis (FMEA</a:t>
            </a:r>
            <a:r>
              <a:rPr lang="en-US" sz="2800" dirty="0" smtClean="0"/>
              <a:t>); there </a:t>
            </a:r>
            <a:r>
              <a:rPr lang="en-US" sz="2800" dirty="0"/>
              <a:t>is usually iteration between the design and </a:t>
            </a:r>
            <a:r>
              <a:rPr lang="en-US" sz="2800" dirty="0" smtClean="0"/>
              <a:t>analysis processes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332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Defeasible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conclusion may be modified based on new evidence</a:t>
            </a:r>
          </a:p>
          <a:p>
            <a:r>
              <a:rPr lang="en-US" dirty="0" smtClean="0"/>
              <a:t>We are never 100% doubt free</a:t>
            </a:r>
          </a:p>
          <a:p>
            <a:r>
              <a:rPr lang="en-US" dirty="0" smtClean="0"/>
              <a:t>So we have doubts and we want to remove as much doubt as possible</a:t>
            </a:r>
          </a:p>
          <a:p>
            <a:r>
              <a:rPr lang="en-US" dirty="0" smtClean="0"/>
              <a:t>The more doubts that are removed the more confidence in the final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89483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2904</TotalTime>
  <Words>1013</Words>
  <Application>Microsoft Office PowerPoint</Application>
  <PresentationFormat>On-screen Show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syse802Template</vt:lpstr>
      <vt:lpstr>CPSC 871</vt:lpstr>
      <vt:lpstr>Reference</vt:lpstr>
      <vt:lpstr>Agile methods</vt:lpstr>
      <vt:lpstr>PowerPoint Presentation</vt:lpstr>
      <vt:lpstr>Comparison of plan vs agile</vt:lpstr>
      <vt:lpstr>PowerPoint Presentation</vt:lpstr>
      <vt:lpstr>Model with a purpose</vt:lpstr>
      <vt:lpstr>Upfront design</vt:lpstr>
      <vt:lpstr>Defeasible reasoning</vt:lpstr>
      <vt:lpstr>How is Confidence in a Hypothesis Increased?</vt:lpstr>
      <vt:lpstr>A Baconian Theory of AC Confidence</vt:lpstr>
      <vt:lpstr>When testing alone simply won’t do</vt:lpstr>
      <vt:lpstr>Hazard Analysis for Wireless Charging</vt:lpstr>
      <vt:lpstr>Fault tree analysis</vt:lpstr>
      <vt:lpstr>Assurance case</vt:lpstr>
      <vt:lpstr>Claims and Evidence</vt:lpstr>
      <vt:lpstr>Assurance case</vt:lpstr>
      <vt:lpstr>Confidence Map -1 </vt:lpstr>
      <vt:lpstr>Confidence Map - 2</vt:lpstr>
      <vt:lpstr>Confidence Map - 3</vt:lpstr>
      <vt:lpstr>Confidence Map - 4</vt:lpstr>
      <vt:lpstr>Confidence Map - 5</vt:lpstr>
      <vt:lpstr>Level of confidence</vt:lpstr>
      <vt:lpstr>Conclusion</vt:lpstr>
      <vt:lpstr>Here’s what you are going to do…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Windows User</cp:lastModifiedBy>
  <cp:revision>30</cp:revision>
  <dcterms:created xsi:type="dcterms:W3CDTF">2012-04-02T18:12:10Z</dcterms:created>
  <dcterms:modified xsi:type="dcterms:W3CDTF">2013-11-07T13:33:28Z</dcterms:modified>
</cp:coreProperties>
</file>