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60" r:id="rId2"/>
    <p:sldId id="274" r:id="rId3"/>
    <p:sldId id="261" r:id="rId4"/>
    <p:sldId id="262" r:id="rId5"/>
    <p:sldId id="263" r:id="rId6"/>
    <p:sldId id="264" r:id="rId7"/>
    <p:sldId id="287" r:id="rId8"/>
    <p:sldId id="265" r:id="rId9"/>
    <p:sldId id="266" r:id="rId10"/>
    <p:sldId id="267" r:id="rId11"/>
    <p:sldId id="290" r:id="rId12"/>
    <p:sldId id="289" r:id="rId13"/>
    <p:sldId id="268" r:id="rId14"/>
    <p:sldId id="271" r:id="rId15"/>
    <p:sldId id="270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6" d="100"/>
          <a:sy n="46" d="100"/>
        </p:scale>
        <p:origin x="-112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899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lipse.org/downloads/" TargetMode="External"/><Relationship Id="rId2" Type="http://schemas.openxmlformats.org/officeDocument/2006/relationships/hyperlink" Target="http://www.computer.org/portal/web/swebok/html/contentsch2#ch2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Requirements Elicitation/analysis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use case scenario may be structured like a dialogue between the actor and the system: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“rainy” day scenario would be one in which the actor enters an invalid password.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880360"/>
          <a:ext cx="6096000" cy="229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actor 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system responds by: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Enters a valid user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 the name and then displays the password entry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Enters a valid password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Checking the password and displaying the initial level menu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several individuals in various capacities related to the product</a:t>
            </a:r>
          </a:p>
          <a:p>
            <a:r>
              <a:rPr lang="en-US" dirty="0" smtClean="0"/>
              <a:t>Describe the actions of those people relative to the product</a:t>
            </a:r>
          </a:p>
          <a:p>
            <a:r>
              <a:rPr lang="en-US" dirty="0" smtClean="0"/>
              <a:t>What constraints are there on their actions?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93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Actor (persona) initiate an interaction</a:t>
            </a:r>
          </a:p>
          <a:p>
            <a:r>
              <a:rPr lang="en-US" dirty="0" smtClean="0"/>
              <a:t>Extends – one use contains everything from a use case and adds some</a:t>
            </a:r>
          </a:p>
          <a:p>
            <a:r>
              <a:rPr lang="en-US" dirty="0" smtClean="0"/>
              <a:t>Uses – one use uses another use (like a subroutine)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522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use case diagram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05756"/>
            <a:ext cx="655320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Stakeholder 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To get the information needed to complete the use cases the stakeholders are interviewed</a:t>
            </a:r>
          </a:p>
          <a:p>
            <a:r>
              <a:rPr lang="en-US" sz="2800" dirty="0" smtClean="0"/>
              <a:t>Each stakeholder lists all of the outside stimuli they can think of</a:t>
            </a:r>
          </a:p>
          <a:p>
            <a:r>
              <a:rPr lang="en-US" sz="2800" dirty="0" smtClean="0"/>
              <a:t>Engineers take one stimulus at a time, associate it with an actor, and ask for a detailed description</a:t>
            </a:r>
          </a:p>
          <a:p>
            <a:r>
              <a:rPr lang="en-US" sz="2800" dirty="0" smtClean="0"/>
              <a:t>The more items in the model, the more it stimulates the stakeholders to think of other things.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a set of use cases has been developed one of a couple of things can happen</a:t>
            </a:r>
          </a:p>
          <a:p>
            <a:r>
              <a:rPr lang="en-US" dirty="0" smtClean="0"/>
              <a:t>Some teams use the use cases as the requirements and they move on to design</a:t>
            </a:r>
          </a:p>
          <a:p>
            <a:r>
              <a:rPr lang="en-US" dirty="0" smtClean="0"/>
              <a:t>Other teams create a set of requirements</a:t>
            </a:r>
          </a:p>
          <a:p>
            <a:r>
              <a:rPr lang="en-US" dirty="0" smtClean="0"/>
              <a:t>These are explicit statements of the form:</a:t>
            </a:r>
          </a:p>
          <a:p>
            <a:pPr lvl="1"/>
            <a:r>
              <a:rPr lang="en-US" dirty="0" smtClean="0"/>
              <a:t>The system shall…</a:t>
            </a:r>
          </a:p>
          <a:p>
            <a:pPr lvl="1"/>
            <a:r>
              <a:rPr lang="en-US" dirty="0" smtClean="0"/>
              <a:t>The system should…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requirements define WHAT the product must do.</a:t>
            </a:r>
          </a:p>
          <a:p>
            <a:pPr lvl="1"/>
            <a:r>
              <a:rPr lang="en-US" dirty="0" smtClean="0"/>
              <a:t>Compute an image</a:t>
            </a:r>
          </a:p>
          <a:p>
            <a:pPr lvl="1"/>
            <a:r>
              <a:rPr lang="en-US" dirty="0" smtClean="0"/>
              <a:t>Make a long-distance phone call</a:t>
            </a:r>
          </a:p>
          <a:p>
            <a:r>
              <a:rPr lang="en-US" dirty="0" smtClean="0"/>
              <a:t>Non-functional requirements define HOW the product must perform.</a:t>
            </a:r>
          </a:p>
          <a:p>
            <a:pPr lvl="1"/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Availability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</a:t>
            </a:r>
          </a:p>
          <a:p>
            <a:pPr lvl="1"/>
            <a:r>
              <a:rPr lang="en-US" dirty="0" smtClean="0"/>
              <a:t>Life-critical</a:t>
            </a:r>
          </a:p>
          <a:p>
            <a:pPr lvl="1"/>
            <a:r>
              <a:rPr lang="en-US" dirty="0" smtClean="0"/>
              <a:t>Mission-critical</a:t>
            </a:r>
          </a:p>
          <a:p>
            <a:pPr lvl="1"/>
            <a:r>
              <a:rPr lang="en-US" dirty="0" smtClean="0"/>
              <a:t>Strategic </a:t>
            </a:r>
          </a:p>
          <a:p>
            <a:pPr lvl="1"/>
            <a:r>
              <a:rPr lang="en-US" dirty="0" smtClean="0"/>
              <a:t>Tactical</a:t>
            </a:r>
          </a:p>
          <a:p>
            <a:r>
              <a:rPr lang="en-US" dirty="0" smtClean="0"/>
              <a:t>The priority determines how much testing, how much analysis and design, etc.</a:t>
            </a:r>
          </a:p>
          <a:p>
            <a:r>
              <a:rPr lang="en-US" dirty="0" smtClean="0"/>
              <a:t>Requirements may be volatile or stable, which affects the level of formality.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an initial round of elicitation is completed, the requirements model is analyzed.</a:t>
            </a:r>
          </a:p>
          <a:p>
            <a:r>
              <a:rPr lang="en-US" dirty="0" smtClean="0"/>
              <a:t>Analysis is a systematic examination that applies a set of rules and assumptions to the requirements model.</a:t>
            </a:r>
          </a:p>
          <a:p>
            <a:r>
              <a:rPr lang="en-US" dirty="0" smtClean="0"/>
              <a:t>Object-oriented analysis and structured analysis are two examples of widely-used analysis techniques.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Object-oriented analysis uses a set of representations to represent the domain knowledge and requirements.</a:t>
            </a:r>
          </a:p>
          <a:p>
            <a:r>
              <a:rPr lang="en-US" sz="2800" dirty="0" smtClean="0"/>
              <a:t>This representation is intended to provide a bridge between a set of problem-space concepts and a set of solution space concepts.</a:t>
            </a:r>
          </a:p>
          <a:p>
            <a:r>
              <a:rPr lang="en-US" sz="2800" dirty="0" smtClean="0"/>
              <a:t>The idea being that a solution should embed the problem within itself. Then as the problem changes, changes to the solution are a natural consequence. 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through chapter 2 of the </a:t>
            </a:r>
            <a:r>
              <a:rPr lang="en-US" dirty="0" err="1" smtClean="0"/>
              <a:t>SWEBoK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www.computer.org/portal/web/swebok/html/contentsch2#ch2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3"/>
              </a:rPr>
              <a:t>http://www.eclipse.org/downloads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Download: </a:t>
            </a:r>
            <a:r>
              <a:rPr lang="en-US" dirty="0"/>
              <a:t>Eclipse Modeling </a:t>
            </a:r>
            <a:r>
              <a:rPr lang="en-US" dirty="0" smtClean="0"/>
              <a:t>Tools</a:t>
            </a:r>
          </a:p>
          <a:p>
            <a:r>
              <a:rPr lang="en-US" dirty="0" smtClean="0"/>
              <a:t>Create a Papyrus project</a:t>
            </a:r>
          </a:p>
          <a:p>
            <a:r>
              <a:rPr lang="en-US" dirty="0" smtClean="0"/>
              <a:t>And then in that create a Papyrus model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Object-oriented analysis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use the Unified Modeling Language (UML) and the Architecture Analysis and Design Language (AADL) as the representations.</a:t>
            </a:r>
          </a:p>
          <a:p>
            <a:r>
              <a:rPr lang="en-US" dirty="0" smtClean="0"/>
              <a:t>Both of these languages allow us to create models that support various automated analyses.</a:t>
            </a:r>
          </a:p>
          <a:p>
            <a:r>
              <a:rPr lang="en-US" dirty="0" err="1" smtClean="0"/>
              <a:t>Topcased</a:t>
            </a:r>
            <a:r>
              <a:rPr lang="en-US" dirty="0" smtClean="0"/>
              <a:t> supports both of these languages.</a:t>
            </a:r>
          </a:p>
          <a:p>
            <a:r>
              <a:rPr lang="en-US" dirty="0" smtClean="0"/>
              <a:t>In fact the use case diagram is a part of UML.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a company does not solve one problem and then move on to a completely unrelated new problem.</a:t>
            </a:r>
          </a:p>
          <a:p>
            <a:r>
              <a:rPr lang="en-US" dirty="0" smtClean="0"/>
              <a:t>They develop expertise in one domain (body of knowledge).</a:t>
            </a:r>
          </a:p>
          <a:p>
            <a:r>
              <a:rPr lang="en-US" dirty="0" smtClean="0"/>
              <a:t>Domain analysis captures that body of knowledge.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analysis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Concepts, such as device, radio, and television, are represented as “entities” using the UML class diagram. Each concept is represented in a three part box that includes the  name of the concept, data that characterizes the concept, and behaviors related to the concept.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The class definition “encapsulates,” i.e. groups together the elements that are used together.</a:t>
            </a:r>
            <a:endParaRPr lang="en-US" sz="2800" dirty="0"/>
          </a:p>
        </p:txBody>
      </p:sp>
      <p:pic>
        <p:nvPicPr>
          <p:cNvPr id="4" name="Picture 3" descr="clas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4267200"/>
            <a:ext cx="2098508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analysis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Concepts are related to one another.</a:t>
            </a:r>
          </a:p>
          <a:p>
            <a:r>
              <a:rPr lang="en-US" dirty="0" smtClean="0"/>
              <a:t>“Device” is a concept that is more general than “Radio.”</a:t>
            </a:r>
          </a:p>
          <a:p>
            <a:r>
              <a:rPr lang="en-US" dirty="0" smtClean="0"/>
              <a:t>“Channel” is a property of a “Radio”.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triangle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3962400"/>
            <a:ext cx="36576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analysis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 domain analysis we capture “what is” the actual structure of the domain we are analyzing.</a:t>
            </a:r>
          </a:p>
          <a:p>
            <a:r>
              <a:rPr lang="en-US" sz="2800" dirty="0" smtClean="0"/>
              <a:t>We will see later that in design we elaborate on that to get a design of what we need to solve the problem.</a:t>
            </a:r>
          </a:p>
          <a:p>
            <a:r>
              <a:rPr lang="en-US" sz="2800" dirty="0" smtClean="0"/>
              <a:t>“What is” includes concepts but also algorithms, the deployment of software to hardware, and the </a:t>
            </a:r>
            <a:r>
              <a:rPr lang="en-US" sz="2800" dirty="0" err="1" smtClean="0"/>
              <a:t>stateful</a:t>
            </a:r>
            <a:r>
              <a:rPr lang="en-US" sz="2800" dirty="0" smtClean="0"/>
              <a:t> behavior of the entities in the domain.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Stateful</a:t>
            </a:r>
            <a:r>
              <a:rPr lang="en-US" dirty="0" smtClean="0"/>
              <a:t>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Lets consider the Radio as a </a:t>
            </a:r>
            <a:r>
              <a:rPr lang="en-US" dirty="0" err="1" smtClean="0"/>
              <a:t>stateful</a:t>
            </a:r>
            <a:r>
              <a:rPr lang="en-US" dirty="0" smtClean="0"/>
              <a:t> entity in our domain.</a:t>
            </a:r>
          </a:p>
          <a:p>
            <a:r>
              <a:rPr lang="en-US" dirty="0" smtClean="0"/>
              <a:t>What significantly different modes of operation does it have?</a:t>
            </a:r>
          </a:p>
          <a:p>
            <a:r>
              <a:rPr lang="en-US" dirty="0" smtClean="0"/>
              <a:t>It can be turned on or off. </a:t>
            </a:r>
            <a:r>
              <a:rPr lang="en-US" smtClean="0"/>
              <a:t>Its sound </a:t>
            </a:r>
            <a:r>
              <a:rPr lang="en-US" dirty="0" smtClean="0"/>
              <a:t>can be muted or not.</a:t>
            </a:r>
          </a:p>
          <a:p>
            <a:r>
              <a:rPr lang="en-US" dirty="0" smtClean="0"/>
              <a:t>It can be on one of three bands: AM, FM-1, and FM-2.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state machine</a:t>
            </a:r>
            <a:endParaRPr lang="en-US" dirty="0"/>
          </a:p>
        </p:txBody>
      </p:sp>
      <p:pic>
        <p:nvPicPr>
          <p:cNvPr id="5" name="Content Placeholder 4" descr="stateMenu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6469" y="2590800"/>
            <a:ext cx="5811061" cy="4020111"/>
          </a:xfrm>
        </p:spPr>
      </p:pic>
      <p:sp>
        <p:nvSpPr>
          <p:cNvPr id="6" name="TextBox 5"/>
          <p:cNvSpPr txBox="1"/>
          <p:nvPr/>
        </p:nvSpPr>
        <p:spPr>
          <a:xfrm>
            <a:off x="1143000" y="1905000"/>
            <a:ext cx="70455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Double click on Radio and the dialog looks like below. Select State </a:t>
            </a:r>
          </a:p>
          <a:p>
            <a:r>
              <a:rPr lang="en-US" dirty="0" smtClean="0"/>
              <a:t>Machine Diagram.  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600200"/>
            <a:ext cx="2733675" cy="4525963"/>
          </a:xfrm>
        </p:spPr>
        <p:txBody>
          <a:bodyPr/>
          <a:lstStyle/>
          <a:p>
            <a:r>
              <a:rPr lang="en-US" sz="2400" dirty="0" smtClean="0"/>
              <a:t>The state machine for the mute button is nested inside the state machine for the radio. </a:t>
            </a:r>
          </a:p>
          <a:p>
            <a:r>
              <a:rPr lang="en-US" sz="2400" dirty="0" smtClean="0"/>
              <a:t>This is in the domain analysis part of our work because we are capturing how the underlying hardware works.</a:t>
            </a:r>
            <a:endParaRPr 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0875" y="2838450"/>
            <a:ext cx="59531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600200"/>
            <a:ext cx="31242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The sequence diagram allows us to capture common sequences of operations.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Here we capture how to make a phone call.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This is domain information because it is how most cell phones work so it is basic information.</a:t>
            </a:r>
            <a:endParaRPr lang="en-US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3581400"/>
            <a:ext cx="571500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complete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complete model involves numerous diagrams of several diagram types.</a:t>
            </a:r>
          </a:p>
          <a:p>
            <a:r>
              <a:rPr lang="en-US" sz="2800" dirty="0" smtClean="0"/>
              <a:t>Remember that UML stands for the Unified Modeling LANGUAGE. Think of the modeling of a domain as telling a story written in this language. Think of the diagrams as communication with others.</a:t>
            </a:r>
          </a:p>
          <a:p>
            <a:r>
              <a:rPr lang="en-US" sz="2800" dirty="0" smtClean="0"/>
              <a:t>The domain information is used in conjunction with the requirements model to be certain that the requirements are understood in the context of the domain.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task is to understand the problem. </a:t>
            </a:r>
          </a:p>
          <a:p>
            <a:r>
              <a:rPr lang="en-US" dirty="0" smtClean="0"/>
              <a:t>A systems engineer may analyze the system to be built and develop a set of requirements and “allocate” some of those requirements to be handled by the software portion of the system.</a:t>
            </a:r>
          </a:p>
          <a:p>
            <a:r>
              <a:rPr lang="en-US" dirty="0" smtClean="0"/>
              <a:t>Or we may need to interact directly with potential users of the product.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over the next session which describes a problem </a:t>
            </a:r>
          </a:p>
          <a:p>
            <a:r>
              <a:rPr lang="en-US" dirty="0" smtClean="0"/>
              <a:t>Create an initial use case </a:t>
            </a:r>
            <a:r>
              <a:rPr lang="en-US" dirty="0" smtClean="0"/>
              <a:t>diagram</a:t>
            </a:r>
            <a:endParaRPr lang="en-US" dirty="0" smtClean="0"/>
          </a:p>
          <a:p>
            <a:r>
              <a:rPr lang="en-US" dirty="0" smtClean="0"/>
              <a:t>Submit a screen print of the use case diagram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digression about systems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 systems engineer is trained to analyze complex situations and to break a needed system down into constituent parts where each part is either hardware-based or software-based.</a:t>
            </a:r>
          </a:p>
          <a:p>
            <a:r>
              <a:rPr lang="en-US" dirty="0" smtClean="0"/>
              <a:t>For example, a cell phone has a radio, a keypad, and a body that opens and closes. The phone also has an address book, web browser, etc. The first are in hardware and the last in software.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systems engineer works with experts in the domain of the system, e.g. telephony.</a:t>
            </a:r>
          </a:p>
          <a:p>
            <a:r>
              <a:rPr lang="en-US" sz="2400" dirty="0" smtClean="0"/>
              <a:t>The “features” of the system are defined at a high-level</a:t>
            </a:r>
          </a:p>
          <a:p>
            <a:r>
              <a:rPr lang="en-US" sz="2400" dirty="0" smtClean="0"/>
              <a:t>The systems engineer then takes each feature and creates a more detailed and complete definition. They add attributes that characterize the operation of the product. </a:t>
            </a:r>
          </a:p>
          <a:p>
            <a:r>
              <a:rPr lang="en-US" sz="2400" dirty="0" smtClean="0"/>
              <a:t>The engineer determines which features are to be handled by hardware and by software. This starts the software requirements process.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products that do not involve hardware within the definition of the product a software engineer will initiate the requirements process.</a:t>
            </a:r>
          </a:p>
          <a:p>
            <a:r>
              <a:rPr lang="en-US" sz="2400" dirty="0" smtClean="0"/>
              <a:t>The engineer “elicits” requirements from stakeholders of the product. That is, the engineer uses techniques to get the stakeholder to express ideas about the product.</a:t>
            </a:r>
          </a:p>
          <a:p>
            <a:r>
              <a:rPr lang="en-US" sz="2400" dirty="0" smtClean="0"/>
              <a:t>A “stakeholder” is anyone with an interest in a product. It might be a user, the person purchasing the product, the people who will build it and the list goes on.</a:t>
            </a:r>
          </a:p>
          <a:p>
            <a:r>
              <a:rPr lang="en-US" sz="2400" dirty="0" smtClean="0"/>
              <a:t>Some requirements are obvious, the product has to provide the functions necessary to control a piece of hardware such as an automobile but often we need additional </a:t>
            </a:r>
            <a:r>
              <a:rPr lang="en-US" sz="2400" dirty="0" err="1" smtClean="0"/>
              <a:t>techiques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radio must be capable of sending a certain length message in a certain amount of time using a certain protocol.</a:t>
            </a:r>
          </a:p>
          <a:p>
            <a:r>
              <a:rPr lang="en-US" dirty="0" smtClean="0"/>
              <a:t>The systems engineer would generate hardware requirements for power and frequencies for the hardware transmitter and software requirements for formatting the message.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use case is a description of how the product will be used. The idea is that it is easier to get a stakeholder to tell how they would interact with the product than to give some abstract statement of requirement.</a:t>
            </a:r>
          </a:p>
          <a:p>
            <a:r>
              <a:rPr lang="en-US" dirty="0" smtClean="0"/>
              <a:t>The “actor” in a use case is the entity outside the system who stimulates the product.</a:t>
            </a:r>
          </a:p>
          <a:p>
            <a:r>
              <a:rPr lang="en-US" dirty="0" smtClean="0"/>
              <a:t>The “use” is a structured scenario that describes how the product is used.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smtClean="0"/>
              <a:t>Here is one template for a use case: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Polarsys</a:t>
            </a:r>
            <a:r>
              <a:rPr lang="en-US" dirty="0" smtClean="0"/>
              <a:t> has a use case diagram.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2975" y="2590800"/>
            <a:ext cx="725805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10269</TotalTime>
  <Words>1521</Words>
  <Application>Microsoft Office PowerPoint</Application>
  <PresentationFormat>On-screen Show (4:3)</PresentationFormat>
  <Paragraphs>160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syse802Template</vt:lpstr>
      <vt:lpstr>CPSC 871</vt:lpstr>
      <vt:lpstr>Reference</vt:lpstr>
      <vt:lpstr>Defining the problem</vt:lpstr>
      <vt:lpstr>A digression about systems engineering</vt:lpstr>
      <vt:lpstr>Systems engineering</vt:lpstr>
      <vt:lpstr>Software only</vt:lpstr>
      <vt:lpstr>Requirements hierarchy</vt:lpstr>
      <vt:lpstr>Use cases</vt:lpstr>
      <vt:lpstr>Template</vt:lpstr>
      <vt:lpstr>Scenario</vt:lpstr>
      <vt:lpstr>Actors</vt:lpstr>
      <vt:lpstr>Use cases</vt:lpstr>
      <vt:lpstr>UML use case diagram</vt:lpstr>
      <vt:lpstr>Stakeholder interviews</vt:lpstr>
      <vt:lpstr>Requirements</vt:lpstr>
      <vt:lpstr>Requirements - 2</vt:lpstr>
      <vt:lpstr>Requirements - 3</vt:lpstr>
      <vt:lpstr>Requirements analysis</vt:lpstr>
      <vt:lpstr>Object-oriented analysis</vt:lpstr>
      <vt:lpstr>Object-oriented analysis - 2</vt:lpstr>
      <vt:lpstr>Domain analysis</vt:lpstr>
      <vt:lpstr>Domain analysis - 2</vt:lpstr>
      <vt:lpstr>Domain analysis - 3</vt:lpstr>
      <vt:lpstr>Domain analysis - 3</vt:lpstr>
      <vt:lpstr>Stateful behavior</vt:lpstr>
      <vt:lpstr>Embedded state machine</vt:lpstr>
      <vt:lpstr>Radio</vt:lpstr>
      <vt:lpstr>Algorithms</vt:lpstr>
      <vt:lpstr>The complete model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29</cp:revision>
  <dcterms:created xsi:type="dcterms:W3CDTF">2011-07-25T02:20:06Z</dcterms:created>
  <dcterms:modified xsi:type="dcterms:W3CDTF">2015-08-24T13:27:56Z</dcterms:modified>
</cp:coreProperties>
</file>