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262" r:id="rId3"/>
    <p:sldId id="263" r:id="rId4"/>
    <p:sldId id="264" r:id="rId5"/>
    <p:sldId id="265" r:id="rId6"/>
    <p:sldId id="267" r:id="rId7"/>
    <p:sldId id="268" r:id="rId8"/>
    <p:sldId id="269" r:id="rId9"/>
    <p:sldId id="266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Requirements Review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Goudy Old Style" charset="0"/>
              </a:rPr>
              <a:t>Cost of Defects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600200"/>
            <a:ext cx="7400925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Box 15"/>
          <p:cNvSpPr txBox="1">
            <a:spLocks noChangeArrowheads="1"/>
          </p:cNvSpPr>
          <p:nvPr/>
        </p:nvSpPr>
        <p:spPr bwMode="auto">
          <a:xfrm>
            <a:off x="5257800" y="3209925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Cost to fix defect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5145088" y="4133850"/>
            <a:ext cx="83661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0" name="TextBox 14"/>
          <p:cNvSpPr txBox="1">
            <a:spLocks noChangeArrowheads="1"/>
          </p:cNvSpPr>
          <p:nvPr/>
        </p:nvSpPr>
        <p:spPr bwMode="auto">
          <a:xfrm>
            <a:off x="5181600" y="4645025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00B050"/>
                </a:solidFill>
              </a:rPr>
              <a:t>detected</a:t>
            </a:r>
          </a:p>
        </p:txBody>
      </p:sp>
      <p:sp>
        <p:nvSpPr>
          <p:cNvPr id="21511" name="Content Placeholder 2"/>
          <p:cNvSpPr txBox="1">
            <a:spLocks/>
          </p:cNvSpPr>
          <p:nvPr/>
        </p:nvSpPr>
        <p:spPr bwMode="auto">
          <a:xfrm>
            <a:off x="457200" y="6477000"/>
            <a:ext cx="822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1400">
                <a:latin typeface="Calibri" charset="0"/>
              </a:rPr>
              <a:t>Image from </a:t>
            </a:r>
            <a:r>
              <a:rPr lang="en-US" sz="1400" i="1">
                <a:latin typeface="Calibri" charset="0"/>
              </a:rPr>
              <a:t>CodeComplete</a:t>
            </a:r>
            <a:r>
              <a:rPr lang="en-US" sz="1400">
                <a:latin typeface="Calibri" charset="0"/>
              </a:rPr>
              <a:t> 2</a:t>
            </a:r>
            <a:r>
              <a:rPr lang="en-US" sz="1400" baseline="30000">
                <a:latin typeface="Calibri" charset="0"/>
              </a:rPr>
              <a:t>nd</a:t>
            </a:r>
            <a:r>
              <a:rPr lang="en-US" sz="1400">
                <a:latin typeface="Calibri" charset="0"/>
              </a:rPr>
              <a:t> edition by Steve McConnell</a:t>
            </a:r>
          </a:p>
        </p:txBody>
      </p:sp>
      <p:sp>
        <p:nvSpPr>
          <p:cNvPr id="21512" name="Slide Number Placeholder 1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ED3DB1-B514-4C76-AF78-74B0F929FBD3}" type="slidenum">
              <a:rPr lang="en-US"/>
              <a:pPr/>
              <a:t>2</a:t>
            </a:fld>
            <a:endParaRPr lang="en-US"/>
          </a:p>
        </p:txBody>
      </p:sp>
      <p:sp>
        <p:nvSpPr>
          <p:cNvPr id="21513" name="TextBox 10"/>
          <p:cNvSpPr txBox="1">
            <a:spLocks noChangeArrowheads="1"/>
          </p:cNvSpPr>
          <p:nvPr/>
        </p:nvSpPr>
        <p:spPr bwMode="auto">
          <a:xfrm>
            <a:off x="152400" y="3905250"/>
            <a:ext cx="144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Phases in</a:t>
            </a:r>
          </a:p>
          <a:p>
            <a:r>
              <a:rPr lang="en-US"/>
              <a:t>Which a </a:t>
            </a:r>
          </a:p>
          <a:p>
            <a:r>
              <a:rPr lang="en-US"/>
              <a:t>Defect is</a:t>
            </a:r>
          </a:p>
          <a:p>
            <a:r>
              <a:rPr lang="en-US"/>
              <a:t>Introduced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95400" y="2362200"/>
            <a:ext cx="22860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21515" name="TextBox 14"/>
          <p:cNvSpPr txBox="1">
            <a:spLocks noChangeArrowheads="1"/>
          </p:cNvSpPr>
          <p:nvPr/>
        </p:nvSpPr>
        <p:spPr bwMode="auto">
          <a:xfrm>
            <a:off x="3581400" y="4343400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00B050"/>
                </a:solidFill>
              </a:rPr>
              <a:t>injected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267200" y="4572000"/>
            <a:ext cx="152400" cy="1524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486400" y="4572000"/>
            <a:ext cx="152400" cy="1524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096000" y="268605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Cost to fix defect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5804297" y="3881835"/>
            <a:ext cx="134381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4"/>
          <p:cNvSpPr txBox="1">
            <a:spLocks noChangeArrowheads="1"/>
          </p:cNvSpPr>
          <p:nvPr/>
        </p:nvSpPr>
        <p:spPr bwMode="auto">
          <a:xfrm>
            <a:off x="6096000" y="4645025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00B050"/>
                </a:solidFill>
              </a:rPr>
              <a:t>detected</a:t>
            </a: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6400800" y="4572000"/>
            <a:ext cx="152400" cy="152400"/>
          </a:xfrm>
          <a:prstGeom prst="ellipse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Model for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sz="2000" dirty="0" smtClean="0"/>
              <a:t>1.1 Incomplete decomposition</a:t>
            </a:r>
          </a:p>
          <a:p>
            <a:r>
              <a:rPr lang="en-US" sz="2000" dirty="0" smtClean="0"/>
              <a:t>1.2 Omitted requirement</a:t>
            </a:r>
          </a:p>
          <a:p>
            <a:r>
              <a:rPr lang="en-US" sz="2000" dirty="0" smtClean="0"/>
              <a:t>1.3 Improper translation</a:t>
            </a:r>
          </a:p>
          <a:p>
            <a:r>
              <a:rPr lang="en-US" sz="2000" dirty="0" smtClean="0"/>
              <a:t>1.4 Operational environment incompatibility</a:t>
            </a:r>
          </a:p>
          <a:p>
            <a:r>
              <a:rPr lang="en-US" sz="2000" dirty="0" smtClean="0"/>
              <a:t>1.5 Incomplete requirement description</a:t>
            </a:r>
          </a:p>
          <a:p>
            <a:r>
              <a:rPr lang="en-US" sz="2000" dirty="0" smtClean="0"/>
              <a:t>1.6 Infeasible requirement</a:t>
            </a:r>
          </a:p>
          <a:p>
            <a:r>
              <a:rPr lang="en-US" sz="2000" dirty="0" smtClean="0"/>
              <a:t>1.7 Conflicting requirement</a:t>
            </a:r>
          </a:p>
          <a:p>
            <a:r>
              <a:rPr lang="en-US" sz="2000" dirty="0" smtClean="0"/>
              <a:t>1.8 Incorrect assignment of resources</a:t>
            </a:r>
          </a:p>
          <a:p>
            <a:r>
              <a:rPr lang="en-US" sz="2000" dirty="0" smtClean="0"/>
              <a:t>1.9 Conflicting inter-system specification</a:t>
            </a:r>
          </a:p>
          <a:p>
            <a:r>
              <a:rPr lang="en-US" sz="2000" dirty="0" smtClean="0"/>
              <a:t>1.10 Incorrect or missing external constants</a:t>
            </a:r>
          </a:p>
          <a:p>
            <a:r>
              <a:rPr lang="en-US" sz="2000" dirty="0" smtClean="0"/>
              <a:t>1.11 Incorrect or missing description of initial system state</a:t>
            </a:r>
          </a:p>
          <a:p>
            <a:r>
              <a:rPr lang="en-US" sz="2000" dirty="0" smtClean="0"/>
              <a:t>1.12 Over-specification of requirements</a:t>
            </a:r>
          </a:p>
          <a:p>
            <a:r>
              <a:rPr lang="en-US" sz="2000" dirty="0" smtClean="0"/>
              <a:t>1.13 Incorrect input or output descriptions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6169967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Miller, L.A., Groundwater, E.H., Hayes J.E, </a:t>
            </a:r>
            <a:r>
              <a:rPr lang="en-US" sz="1200" dirty="0" err="1" smtClean="0"/>
              <a:t>Mirsky</a:t>
            </a:r>
            <a:r>
              <a:rPr lang="en-US" sz="1200" dirty="0" smtClean="0"/>
              <a:t>, S.M., “Guidelines for the Verification and Validation of Expert System Software and Conventional Software,” NUREG/CR-6316, SAIC-95/1028, Volume 1.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 reviews are reviews of your work by people doing the same level job.</a:t>
            </a:r>
          </a:p>
          <a:p>
            <a:r>
              <a:rPr lang="en-US" dirty="0" smtClean="0"/>
              <a:t>There will also be management reviews as part of the management process.</a:t>
            </a:r>
          </a:p>
          <a:p>
            <a:r>
              <a:rPr lang="en-US" dirty="0" smtClean="0"/>
              <a:t>The software development process will have a number of points at which reviews are performed.</a:t>
            </a:r>
          </a:p>
          <a:p>
            <a:r>
              <a:rPr lang="en-US" dirty="0" smtClean="0"/>
              <a:t>The time (cost) is included in the effort estimates.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62199"/>
          </a:xfrm>
        </p:spPr>
        <p:txBody>
          <a:bodyPr/>
          <a:lstStyle/>
          <a:p>
            <a:r>
              <a:rPr lang="en-US" sz="2800" dirty="0" smtClean="0"/>
              <a:t>This is the graphical notation for SPEM.</a:t>
            </a:r>
          </a:p>
          <a:p>
            <a:r>
              <a:rPr lang="en-US" sz="2800" dirty="0" smtClean="0"/>
              <a:t>The moderator is responsible for operating the process.</a:t>
            </a:r>
          </a:p>
          <a:p>
            <a:r>
              <a:rPr lang="en-US" sz="2800" dirty="0" smtClean="0"/>
              <a:t>Reviewers may be chosen from the upstream and downstream groups as well as a parallel group.</a:t>
            </a:r>
            <a:endParaRPr lang="en-US" sz="2800" dirty="0"/>
          </a:p>
        </p:txBody>
      </p:sp>
      <p:pic>
        <p:nvPicPr>
          <p:cNvPr id="1026" name="Picture 2" descr="peerRevi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4257675"/>
            <a:ext cx="6963961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Review/Inspection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400" dirty="0" smtClean="0"/>
              <a:t>Summary inspection report – list of action items and list of defects</a:t>
            </a:r>
          </a:p>
          <a:p>
            <a:r>
              <a:rPr lang="en-US" sz="2400" dirty="0" smtClean="0"/>
              <a:t>The Moderator monitors the issues till they are all resolved.</a:t>
            </a:r>
          </a:p>
          <a:p>
            <a:r>
              <a:rPr lang="en-US" sz="2400" dirty="0" smtClean="0"/>
              <a:t>If a sufficient number of faults are found the model may have to be re-reviewed.</a:t>
            </a:r>
          </a:p>
          <a:p>
            <a:r>
              <a:rPr lang="en-US" sz="2400" dirty="0" smtClean="0"/>
              <a:t>At the end the moderator is responsible for computing measures that are reported up to management such as #of Defects/total # of requirements</a:t>
            </a:r>
          </a:p>
          <a:p>
            <a:r>
              <a:rPr lang="en-US" sz="2400" dirty="0" smtClean="0"/>
              <a:t>The Moderator uses Orthogonal Defect Classification to classify the defects.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Orthogonal Defect Classification (ODC)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order to improve the requirements process the defects are classified and a root cause may be identified.</a:t>
            </a:r>
          </a:p>
          <a:p>
            <a:r>
              <a:rPr lang="en-US" sz="2800" dirty="0" smtClean="0"/>
              <a:t>A set of standard categories has been developed by examining many years of defect data (originally inside IBM)</a:t>
            </a:r>
          </a:p>
          <a:p>
            <a:r>
              <a:rPr lang="en-US" sz="2800" dirty="0" smtClean="0"/>
              <a:t>Each organization develops its own non-overlapping set of categories.</a:t>
            </a:r>
          </a:p>
          <a:p>
            <a:r>
              <a:rPr lang="en-US" sz="2800" dirty="0" smtClean="0"/>
              <a:t>By observing the relative frequency the development process is modified to reduce certain defects.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6216134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Better Analysis of Defect Data at NASA. </a:t>
            </a:r>
            <a:r>
              <a:rPr lang="en-US" dirty="0" smtClean="0"/>
              <a:t>Tim </a:t>
            </a:r>
            <a:r>
              <a:rPr lang="en-US" dirty="0" err="1" smtClean="0"/>
              <a:t>Menzies</a:t>
            </a:r>
            <a:r>
              <a:rPr lang="en-US" dirty="0" smtClean="0"/>
              <a:t>, Robyn Lutz, and Carmen Mikulski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NASA’s ODC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48470" y="1600200"/>
            <a:ext cx="344706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Requirements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The “upstream” group is the customers</a:t>
            </a:r>
          </a:p>
          <a:p>
            <a:r>
              <a:rPr lang="en-US" dirty="0" smtClean="0"/>
              <a:t>The “downstream” group is the architects</a:t>
            </a:r>
          </a:p>
          <a:p>
            <a:r>
              <a:rPr lang="en-US" dirty="0" smtClean="0"/>
              <a:t>A “passive” review is one in which reviewers simply read the material looking for faults.</a:t>
            </a:r>
          </a:p>
          <a:p>
            <a:r>
              <a:rPr lang="en-US" dirty="0" smtClean="0"/>
              <a:t>An “active” review is one in which the reviewers are guided through the requirements.</a:t>
            </a:r>
          </a:p>
          <a:p>
            <a:r>
              <a:rPr lang="en-US" dirty="0" smtClean="0"/>
              <a:t>The guidance often includes a series of questions the reviewer is to answer as they read.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213</TotalTime>
  <Words>470</Words>
  <Application>Microsoft Office PowerPoint</Application>
  <PresentationFormat>On-screen Show (4:3)</PresentationFormat>
  <Paragraphs>63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syse802Template</vt:lpstr>
      <vt:lpstr>CPSC 871</vt:lpstr>
      <vt:lpstr>Cost of Defects</vt:lpstr>
      <vt:lpstr>Fault Model for Requirements</vt:lpstr>
      <vt:lpstr>Peer Review</vt:lpstr>
      <vt:lpstr>Review process</vt:lpstr>
      <vt:lpstr>Review/Inspection</vt:lpstr>
      <vt:lpstr>Orthogonal Defect Classification (ODC)</vt:lpstr>
      <vt:lpstr>NASA’s ODC</vt:lpstr>
      <vt:lpstr>Peer Requirements Review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9</cp:revision>
  <dcterms:created xsi:type="dcterms:W3CDTF">2011-09-03T22:30:16Z</dcterms:created>
  <dcterms:modified xsi:type="dcterms:W3CDTF">2012-01-03T15:36:16Z</dcterms:modified>
</cp:coreProperties>
</file>