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0"/>
  </p:notesMasterIdLst>
  <p:sldIdLst>
    <p:sldId id="260" r:id="rId2"/>
    <p:sldId id="261" r:id="rId3"/>
    <p:sldId id="265" r:id="rId4"/>
    <p:sldId id="273" r:id="rId5"/>
    <p:sldId id="274" r:id="rId6"/>
    <p:sldId id="280" r:id="rId7"/>
    <p:sldId id="275" r:id="rId8"/>
    <p:sldId id="276" r:id="rId9"/>
    <p:sldId id="277" r:id="rId10"/>
    <p:sldId id="281" r:id="rId11"/>
    <p:sldId id="289" r:id="rId12"/>
    <p:sldId id="297" r:id="rId13"/>
    <p:sldId id="298" r:id="rId14"/>
    <p:sldId id="293" r:id="rId15"/>
    <p:sldId id="290" r:id="rId16"/>
    <p:sldId id="295" r:id="rId17"/>
    <p:sldId id="296" r:id="rId18"/>
    <p:sldId id="282" r:id="rId19"/>
    <p:sldId id="283" r:id="rId20"/>
    <p:sldId id="284" r:id="rId21"/>
    <p:sldId id="299" r:id="rId22"/>
    <p:sldId id="300" r:id="rId23"/>
    <p:sldId id="301" r:id="rId24"/>
    <p:sldId id="285" r:id="rId25"/>
    <p:sldId id="287" r:id="rId26"/>
    <p:sldId id="288" r:id="rId27"/>
    <p:sldId id="286" r:id="rId28"/>
    <p:sldId id="278" r:id="rId29"/>
    <p:sldId id="279" r:id="rId30"/>
    <p:sldId id="266" r:id="rId31"/>
    <p:sldId id="267" r:id="rId32"/>
    <p:sldId id="268" r:id="rId33"/>
    <p:sldId id="269" r:id="rId34"/>
    <p:sldId id="270" r:id="rId35"/>
    <p:sldId id="271" r:id="rId36"/>
    <p:sldId id="272" r:id="rId37"/>
    <p:sldId id="263" r:id="rId38"/>
    <p:sldId id="262" r:id="rId39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56" d="100"/>
          <a:sy n="56" d="100"/>
        </p:scale>
        <p:origin x="-979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8/30/2015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4228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7680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6963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8/30/2015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8/30/2015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8/30/2015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8/30/2015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8/30/2015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8/30/2015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8/30/2015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8/30/2015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8/30/2015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8/30/2015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8/30/2015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8/30/2015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://software-quality.blogspot.com/2005/08/iso9126-software-quality-attributes.html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xforsys.com/tutorials/testing/software-project-planning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871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2 Session 1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Project Management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Microsoft project</a:t>
            </a:r>
            <a:endParaRPr lang="en-US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95400" y="1417638"/>
            <a:ext cx="6276975" cy="4850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 Estimation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 err="1" smtClean="0"/>
              <a:t>CO</a:t>
            </a:r>
            <a:r>
              <a:rPr lang="en-US" sz="2400" dirty="0" err="1" smtClean="0"/>
              <a:t>nstructive</a:t>
            </a:r>
            <a:r>
              <a:rPr lang="en-US" sz="2400" dirty="0" smtClean="0"/>
              <a:t> </a:t>
            </a:r>
            <a:r>
              <a:rPr lang="en-US" sz="2400" b="1" dirty="0" err="1" smtClean="0"/>
              <a:t>CO</a:t>
            </a:r>
            <a:r>
              <a:rPr lang="en-US" sz="2400" dirty="0" err="1" smtClean="0"/>
              <a:t>st</a:t>
            </a:r>
            <a:r>
              <a:rPr lang="en-US" sz="2400" dirty="0" smtClean="0"/>
              <a:t> </a:t>
            </a:r>
            <a:r>
              <a:rPr lang="en-US" sz="2400" b="1" dirty="0" err="1" smtClean="0"/>
              <a:t>MO</a:t>
            </a:r>
            <a:r>
              <a:rPr lang="en-US" sz="2400" dirty="0" err="1" smtClean="0"/>
              <a:t>del</a:t>
            </a:r>
            <a:r>
              <a:rPr lang="en-US" sz="2400" dirty="0" smtClean="0"/>
              <a:t> II (COCOMO™ II)</a:t>
            </a:r>
          </a:p>
          <a:p>
            <a:endParaRPr lang="en-US" sz="2400" dirty="0" smtClean="0"/>
          </a:p>
          <a:p>
            <a:r>
              <a:rPr lang="en-US" sz="2400" dirty="0" smtClean="0"/>
              <a:t>Read http://csse.usc.edu/csse/research/COCOMOII/cocomo_main.html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Object points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sz="2400" smtClean="0">
                <a:solidFill>
                  <a:schemeClr val="accent1"/>
                </a:solidFill>
              </a:rPr>
              <a:t>Object points</a:t>
            </a:r>
            <a:r>
              <a:rPr lang="en-GB" sz="2400" smtClean="0"/>
              <a:t> (alternatively named </a:t>
            </a:r>
            <a:r>
              <a:rPr lang="en-GB" sz="2400" smtClean="0">
                <a:solidFill>
                  <a:schemeClr val="accent1"/>
                </a:solidFill>
              </a:rPr>
              <a:t>application points</a:t>
            </a:r>
            <a:r>
              <a:rPr lang="en-GB" sz="2400" smtClean="0"/>
              <a:t>) are an alternative function-related measure to function points when 4Gls or similar languages are used for development.</a:t>
            </a:r>
          </a:p>
          <a:p>
            <a:pPr>
              <a:lnSpc>
                <a:spcPct val="90000"/>
              </a:lnSpc>
            </a:pPr>
            <a:r>
              <a:rPr lang="en-GB" sz="2400" smtClean="0"/>
              <a:t>Object points are NOT the same as object classes.</a:t>
            </a:r>
          </a:p>
          <a:p>
            <a:pPr>
              <a:lnSpc>
                <a:spcPct val="90000"/>
              </a:lnSpc>
            </a:pPr>
            <a:r>
              <a:rPr lang="en-GB" sz="2400" smtClean="0"/>
              <a:t> The number of object points in a program is a weighted estimate of</a:t>
            </a:r>
          </a:p>
          <a:p>
            <a:pPr lvl="1">
              <a:lnSpc>
                <a:spcPct val="90000"/>
              </a:lnSpc>
            </a:pPr>
            <a:r>
              <a:rPr lang="en-GB" sz="2000" smtClean="0"/>
              <a:t>The number of separate screens that are displayed;</a:t>
            </a:r>
          </a:p>
          <a:p>
            <a:pPr lvl="1">
              <a:lnSpc>
                <a:spcPct val="90000"/>
              </a:lnSpc>
            </a:pPr>
            <a:r>
              <a:rPr lang="en-GB" sz="2000" smtClean="0"/>
              <a:t>The number of reports that are produced by the system;</a:t>
            </a:r>
          </a:p>
          <a:p>
            <a:pPr lvl="1">
              <a:lnSpc>
                <a:spcPct val="90000"/>
              </a:lnSpc>
            </a:pPr>
            <a:r>
              <a:rPr lang="en-GB" sz="2000" smtClean="0"/>
              <a:t>The number of program modules that must be developed to supplement the database code;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Object point estimation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Object points are easier to estimate from a specification than function points as they are simply concerned with screens, reports and programming language modules.</a:t>
            </a:r>
          </a:p>
          <a:p>
            <a:r>
              <a:rPr lang="en-GB" smtClean="0"/>
              <a:t>They can therefore be estimated at a fairly early point in the development process.</a:t>
            </a:r>
          </a:p>
          <a:p>
            <a:r>
              <a:rPr lang="en-GB" smtClean="0"/>
              <a:t> At this stage, it is very difficult to estimate the number of lines of code in a system.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840" tIns="44623" rIns="90840" bIns="44623"/>
          <a:lstStyle/>
          <a:p>
            <a:r>
              <a:rPr lang="en-GB" smtClean="0"/>
              <a:t>Algorithmic cost modelling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0840" tIns="44623" rIns="90840" bIns="44623"/>
          <a:lstStyle/>
          <a:p>
            <a:pPr>
              <a:lnSpc>
                <a:spcPct val="90000"/>
              </a:lnSpc>
            </a:pPr>
            <a:r>
              <a:rPr lang="en-GB" sz="2400" smtClean="0"/>
              <a:t>Cost is estimated as a mathematical function of </a:t>
            </a:r>
            <a:br>
              <a:rPr lang="en-GB" sz="2400" smtClean="0"/>
            </a:br>
            <a:r>
              <a:rPr lang="en-GB" sz="2400" smtClean="0"/>
              <a:t>product, project and process attributes whose </a:t>
            </a:r>
            <a:br>
              <a:rPr lang="en-GB" sz="2400" smtClean="0"/>
            </a:br>
            <a:r>
              <a:rPr lang="en-GB" sz="2400" smtClean="0"/>
              <a:t>values are estimated by project managers:</a:t>
            </a:r>
          </a:p>
          <a:p>
            <a:pPr lvl="1" algn="just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smtClean="0">
                <a:latin typeface="Helvetica" charset="0"/>
              </a:rPr>
              <a:t>Effort</a:t>
            </a:r>
            <a:r>
              <a:rPr lang="en-GB" sz="2000" smtClean="0"/>
              <a:t> = </a:t>
            </a:r>
            <a:r>
              <a:rPr lang="en-GB" sz="2000" smtClean="0">
                <a:latin typeface="Helvetica" charset="0"/>
              </a:rPr>
              <a:t>A </a:t>
            </a:r>
            <a:r>
              <a:rPr lang="en-GB" sz="2000" smtClean="0"/>
              <a:t> </a:t>
            </a:r>
            <a:r>
              <a:rPr lang="en-GB" sz="2000" smtClean="0">
                <a:latin typeface="Symbol" charset="2"/>
              </a:rPr>
              <a:t>´</a:t>
            </a:r>
            <a:r>
              <a:rPr lang="en-GB" sz="2000" smtClean="0"/>
              <a:t> </a:t>
            </a:r>
            <a:r>
              <a:rPr lang="en-GB" sz="2000" smtClean="0">
                <a:latin typeface="Helvetica" charset="0"/>
              </a:rPr>
              <a:t>Size</a:t>
            </a:r>
            <a:r>
              <a:rPr lang="en-GB" sz="2000" baseline="30000" smtClean="0">
                <a:latin typeface="Helvetica" charset="0"/>
              </a:rPr>
              <a:t>B</a:t>
            </a:r>
            <a:r>
              <a:rPr lang="en-GB" sz="2000" baseline="30000" smtClean="0"/>
              <a:t>  </a:t>
            </a:r>
            <a:r>
              <a:rPr lang="en-GB" sz="2000" smtClean="0">
                <a:latin typeface="Symbol" charset="2"/>
              </a:rPr>
              <a:t>´</a:t>
            </a:r>
            <a:r>
              <a:rPr lang="en-GB" sz="2000" smtClean="0"/>
              <a:t> </a:t>
            </a:r>
            <a:r>
              <a:rPr lang="en-GB" sz="2000" smtClean="0">
                <a:latin typeface="Helvetica" charset="0"/>
              </a:rPr>
              <a:t>M</a:t>
            </a:r>
          </a:p>
          <a:p>
            <a:pPr lvl="1" algn="just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smtClean="0"/>
              <a:t>A is an organisation-dependent constant, B reflects the disproportionate effort for large projects and M is a multiplier reflecting product, process and people attributes.</a:t>
            </a:r>
          </a:p>
          <a:p>
            <a:pPr>
              <a:lnSpc>
                <a:spcPct val="90000"/>
              </a:lnSpc>
            </a:pPr>
            <a:r>
              <a:rPr lang="en-GB" sz="2400" smtClean="0"/>
              <a:t>The most commonly used product attribute for cost </a:t>
            </a:r>
            <a:br>
              <a:rPr lang="en-GB" sz="2400" smtClean="0"/>
            </a:br>
            <a:r>
              <a:rPr lang="en-GB" sz="2400" smtClean="0"/>
              <a:t>estimation is code size.</a:t>
            </a:r>
          </a:p>
          <a:p>
            <a:pPr>
              <a:lnSpc>
                <a:spcPct val="90000"/>
              </a:lnSpc>
            </a:pPr>
            <a:r>
              <a:rPr lang="en-GB" sz="2400" smtClean="0"/>
              <a:t>Most models are similar but they use different values for A, B and M.</a:t>
            </a:r>
          </a:p>
        </p:txBody>
      </p:sp>
    </p:spTree>
  </p:cSld>
  <p:clrMapOvr>
    <a:masterClrMapping/>
  </p:clrMapOvr>
  <p:transition advTm="200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0840" tIns="44623" rIns="90840" bIns="44623"/>
          <a:lstStyle/>
          <a:p>
            <a:pPr>
              <a:lnSpc>
                <a:spcPct val="90000"/>
              </a:lnSpc>
            </a:pPr>
            <a:r>
              <a:rPr lang="en-GB" dirty="0" smtClean="0"/>
              <a:t>Real-time embedded systems, 40-160 </a:t>
            </a:r>
            <a:br>
              <a:rPr lang="en-GB" dirty="0" smtClean="0"/>
            </a:br>
            <a:r>
              <a:rPr lang="en-GB" dirty="0" smtClean="0"/>
              <a:t>LOC/P-month.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Systems programs , 150-400 LOC/P-month.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Commercial applications, 200-900 </a:t>
            </a:r>
            <a:br>
              <a:rPr lang="en-GB" dirty="0" smtClean="0"/>
            </a:br>
            <a:r>
              <a:rPr lang="en-GB" dirty="0" smtClean="0"/>
              <a:t>LOC/P-month.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In object points, productivity has been measured between 4 and 50 object points/month depending on tool support and developer capability.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840" tIns="44623" rIns="90840" bIns="44623"/>
          <a:lstStyle/>
          <a:p>
            <a:r>
              <a:rPr lang="en-GB" smtClean="0"/>
              <a:t>Productivity estimates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COCOMO 2 models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smtClean="0"/>
              <a:t>COCOMO 2 incorporates a range of sub-models that produce increasingly detailed software estimates.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The sub-models in COCOMO 2 are:</a:t>
            </a:r>
          </a:p>
          <a:p>
            <a:pPr lvl="1">
              <a:lnSpc>
                <a:spcPct val="90000"/>
              </a:lnSpc>
            </a:pPr>
            <a:r>
              <a:rPr lang="en-US" sz="2000" smtClean="0">
                <a:solidFill>
                  <a:schemeClr val="accent1"/>
                </a:solidFill>
              </a:rPr>
              <a:t>Application composition model</a:t>
            </a:r>
            <a:r>
              <a:rPr lang="en-US" sz="2000" smtClean="0"/>
              <a:t>. Used when software is composed from existing parts.</a:t>
            </a:r>
          </a:p>
          <a:p>
            <a:pPr lvl="1">
              <a:lnSpc>
                <a:spcPct val="90000"/>
              </a:lnSpc>
            </a:pPr>
            <a:r>
              <a:rPr lang="en-US" sz="2000" smtClean="0">
                <a:solidFill>
                  <a:schemeClr val="accent1"/>
                </a:solidFill>
              </a:rPr>
              <a:t>Early design model</a:t>
            </a:r>
            <a:r>
              <a:rPr lang="en-US" sz="2000" smtClean="0"/>
              <a:t>. Used when requirements are available but design has not yet started.</a:t>
            </a:r>
          </a:p>
          <a:p>
            <a:pPr lvl="1">
              <a:lnSpc>
                <a:spcPct val="90000"/>
              </a:lnSpc>
            </a:pPr>
            <a:r>
              <a:rPr lang="en-US" sz="2000" smtClean="0">
                <a:solidFill>
                  <a:schemeClr val="accent1"/>
                </a:solidFill>
              </a:rPr>
              <a:t>Reuse model</a:t>
            </a:r>
            <a:r>
              <a:rPr lang="en-US" sz="2000" smtClean="0"/>
              <a:t>. Used to compute the effort of integrating reusable components.</a:t>
            </a:r>
          </a:p>
          <a:p>
            <a:pPr lvl="1">
              <a:lnSpc>
                <a:spcPct val="90000"/>
              </a:lnSpc>
            </a:pPr>
            <a:r>
              <a:rPr lang="en-US" sz="2000" smtClean="0">
                <a:solidFill>
                  <a:schemeClr val="accent1"/>
                </a:solidFill>
              </a:rPr>
              <a:t>Post-architecture model</a:t>
            </a:r>
            <a:r>
              <a:rPr lang="en-US" sz="2000" smtClean="0"/>
              <a:t>. Used once the system architecture has been designed and more information about the system is available.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Use of COCOMO 2 models</a:t>
            </a:r>
          </a:p>
        </p:txBody>
      </p:sp>
      <p:sp>
        <p:nvSpPr>
          <p:cNvPr id="44035" name="Rectangle 4"/>
          <p:cNvSpPr>
            <a:spLocks noChangeArrowheads="1"/>
          </p:cNvSpPr>
          <p:nvPr/>
        </p:nvSpPr>
        <p:spPr bwMode="auto">
          <a:xfrm>
            <a:off x="381000" y="1676400"/>
            <a:ext cx="8458200" cy="4648200"/>
          </a:xfrm>
          <a:prstGeom prst="rect">
            <a:avLst/>
          </a:prstGeom>
          <a:solidFill>
            <a:srgbClr val="CCFFFF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44036" name="Picture 6" descr="26.7 COCOMO-models.eps                                         0010A8A1Macintosh HD                   B8AA5F2E: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1828800"/>
            <a:ext cx="7467600" cy="438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The purpose of Risk Management (RSKM) is to identify potential problems before they occur so that risk-handling activities can be planned and invoked as needed across the life of the product or project to mitigate adverse impacts on achieving objectives.</a:t>
            </a:r>
          </a:p>
          <a:p>
            <a:r>
              <a:rPr lang="en-US" sz="2800" dirty="0" smtClean="0"/>
              <a:t>Potential problem – failure to complete on time</a:t>
            </a:r>
          </a:p>
          <a:p>
            <a:r>
              <a:rPr lang="en-US" sz="2800" dirty="0" smtClean="0"/>
              <a:t>Probability of occurrence – 50% </a:t>
            </a:r>
          </a:p>
          <a:p>
            <a:r>
              <a:rPr lang="en-US" sz="2800" dirty="0" smtClean="0"/>
              <a:t>Consequences – loss of initial sales surge for an innovation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 management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 we “manage” risk?</a:t>
            </a:r>
          </a:p>
          <a:p>
            <a:pPr lvl="1"/>
            <a:r>
              <a:rPr lang="en-US" dirty="0" smtClean="0"/>
              <a:t>Define a risk management strategy</a:t>
            </a:r>
          </a:p>
          <a:p>
            <a:pPr lvl="1"/>
            <a:r>
              <a:rPr lang="en-US" dirty="0" smtClean="0"/>
              <a:t>Identify and analyze risks</a:t>
            </a:r>
          </a:p>
          <a:p>
            <a:pPr lvl="1"/>
            <a:r>
              <a:rPr lang="en-US" dirty="0" smtClean="0"/>
              <a:t>Handle risks by mitigating</a:t>
            </a:r>
          </a:p>
          <a:p>
            <a:r>
              <a:rPr lang="en-US" dirty="0" smtClean="0"/>
              <a:t>Continuous risk management strategy</a:t>
            </a:r>
          </a:p>
          <a:p>
            <a:pPr lvl="1"/>
            <a:r>
              <a:rPr lang="en-US" dirty="0" smtClean="0"/>
              <a:t>Identify risks EVERYWHERE</a:t>
            </a:r>
          </a:p>
          <a:p>
            <a:pPr lvl="1"/>
            <a:r>
              <a:rPr lang="en-US" dirty="0" smtClean="0"/>
              <a:t>List risks, prioritize risks, and plan mitigations</a:t>
            </a:r>
          </a:p>
          <a:p>
            <a:pPr lvl="1"/>
            <a:r>
              <a:rPr lang="en-US" dirty="0" smtClean="0"/>
              <a:t>Monitor, revise, and react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this module we will explore some supporting areas including project management and change management.</a:t>
            </a:r>
          </a:p>
          <a:p>
            <a:r>
              <a:rPr lang="en-US" dirty="0" smtClean="0"/>
              <a:t>Read http://www.computer.org/portal/web/swebok/html/contentsch8#ch8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 management - 3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our continuing problem</a:t>
            </a:r>
          </a:p>
          <a:p>
            <a:r>
              <a:rPr lang="en-US" dirty="0" smtClean="0"/>
              <a:t>Risk – The product may not be simple enough for the audience.</a:t>
            </a:r>
          </a:p>
          <a:p>
            <a:r>
              <a:rPr lang="en-US" dirty="0" smtClean="0"/>
              <a:t>Probability – Most drivers are not electrical engineers.</a:t>
            </a:r>
          </a:p>
          <a:p>
            <a:r>
              <a:rPr lang="en-US" dirty="0" smtClean="0"/>
              <a:t>Consequences – won’t use the product</a:t>
            </a:r>
          </a:p>
          <a:p>
            <a:r>
              <a:rPr lang="en-US" dirty="0" smtClean="0"/>
              <a:t>Mitigation – iterations of GUI design and usability testing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Quality Assurance (SQA)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Includes reviews/inspections, coding standards, testing, and other activities</a:t>
            </a:r>
          </a:p>
          <a:p>
            <a:r>
              <a:rPr lang="en-US" dirty="0" smtClean="0"/>
              <a:t>In life critical systems software safety engineering is one of the high-priority activities</a:t>
            </a:r>
          </a:p>
          <a:p>
            <a:r>
              <a:rPr lang="en-US" dirty="0" smtClean="0"/>
              <a:t> The software quality engineer watches over everything from a quality perspective.</a:t>
            </a:r>
          </a:p>
          <a:p>
            <a:r>
              <a:rPr lang="en-US" dirty="0" smtClean="0"/>
              <a:t>Witnesses every important test.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SQA Plan 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800" u="sng" dirty="0" smtClean="0">
                <a:hlinkClick r:id="" action="ppaction://hlinkfile"/>
              </a:rPr>
              <a:t>3.1</a:t>
            </a:r>
            <a:r>
              <a:rPr lang="en-US" sz="1800" dirty="0" smtClean="0">
                <a:hlinkClick r:id="" action="ppaction://hlinkfile"/>
              </a:rPr>
              <a:t>	</a:t>
            </a:r>
            <a:r>
              <a:rPr lang="en-US" sz="1800" u="sng" dirty="0" smtClean="0">
                <a:hlinkClick r:id="" action="ppaction://hlinkfile"/>
              </a:rPr>
              <a:t>Task:  Review Software Products</a:t>
            </a:r>
            <a:r>
              <a:rPr lang="en-US" sz="1800" dirty="0" smtClean="0">
                <a:hlinkClick r:id="" action="ppaction://hlinkfile"/>
              </a:rPr>
              <a:t>	3-4</a:t>
            </a:r>
            <a:endParaRPr lang="en-US" sz="1800" dirty="0" smtClean="0"/>
          </a:p>
          <a:p>
            <a:pPr>
              <a:buNone/>
            </a:pPr>
            <a:r>
              <a:rPr lang="en-US" sz="1800" u="sng" dirty="0" smtClean="0">
                <a:hlinkClick r:id="" action="ppaction://hlinkfile"/>
              </a:rPr>
              <a:t>3.2</a:t>
            </a:r>
            <a:r>
              <a:rPr lang="en-US" sz="1800" dirty="0" smtClean="0">
                <a:hlinkClick r:id="" action="ppaction://hlinkfile"/>
              </a:rPr>
              <a:t>	</a:t>
            </a:r>
            <a:r>
              <a:rPr lang="en-US" sz="1800" u="sng" dirty="0" smtClean="0">
                <a:hlinkClick r:id="" action="ppaction://hlinkfile"/>
              </a:rPr>
              <a:t>Task:  Evaluate Software Tools</a:t>
            </a:r>
            <a:r>
              <a:rPr lang="en-US" sz="1800" dirty="0" smtClean="0">
                <a:hlinkClick r:id="" action="ppaction://hlinkfile"/>
              </a:rPr>
              <a:t>	3-4</a:t>
            </a:r>
            <a:endParaRPr lang="en-US" sz="1800" dirty="0" smtClean="0"/>
          </a:p>
          <a:p>
            <a:pPr>
              <a:buNone/>
            </a:pPr>
            <a:r>
              <a:rPr lang="en-US" sz="1800" u="sng" dirty="0" smtClean="0">
                <a:hlinkClick r:id="" action="ppaction://hlinkfile"/>
              </a:rPr>
              <a:t>3.3</a:t>
            </a:r>
            <a:r>
              <a:rPr lang="en-US" sz="1800" dirty="0" smtClean="0">
                <a:hlinkClick r:id="" action="ppaction://hlinkfile"/>
              </a:rPr>
              <a:t>	</a:t>
            </a:r>
            <a:r>
              <a:rPr lang="en-US" sz="1800" u="sng" dirty="0" smtClean="0">
                <a:hlinkClick r:id="" action="ppaction://hlinkfile"/>
              </a:rPr>
              <a:t>Task:  Evaluate Facilities</a:t>
            </a:r>
            <a:r>
              <a:rPr lang="en-US" sz="1800" dirty="0" smtClean="0">
                <a:hlinkClick r:id="" action="ppaction://hlinkfile"/>
              </a:rPr>
              <a:t>	3-4</a:t>
            </a:r>
            <a:endParaRPr lang="en-US" sz="1800" dirty="0" smtClean="0"/>
          </a:p>
          <a:p>
            <a:pPr>
              <a:buNone/>
            </a:pPr>
            <a:r>
              <a:rPr lang="en-US" sz="1800" u="sng" dirty="0" smtClean="0">
                <a:hlinkClick r:id="" action="ppaction://hlinkfile"/>
              </a:rPr>
              <a:t>3.4</a:t>
            </a:r>
            <a:r>
              <a:rPr lang="en-US" sz="1800" dirty="0" smtClean="0">
                <a:hlinkClick r:id="" action="ppaction://hlinkfile"/>
              </a:rPr>
              <a:t>	</a:t>
            </a:r>
            <a:r>
              <a:rPr lang="en-US" sz="1800" u="sng" dirty="0" smtClean="0">
                <a:hlinkClick r:id="" action="ppaction://hlinkfile"/>
              </a:rPr>
              <a:t>Task:  Evaluate Software Products Review Process</a:t>
            </a:r>
            <a:r>
              <a:rPr lang="en-US" sz="1800" dirty="0" smtClean="0">
                <a:hlinkClick r:id="" action="ppaction://hlinkfile"/>
              </a:rPr>
              <a:t>	3-4</a:t>
            </a:r>
            <a:endParaRPr lang="en-US" sz="1800" dirty="0" smtClean="0"/>
          </a:p>
          <a:p>
            <a:pPr>
              <a:buNone/>
            </a:pPr>
            <a:r>
              <a:rPr lang="en-US" sz="1800" u="sng" dirty="0" smtClean="0">
                <a:hlinkClick r:id="" action="ppaction://hlinkfile"/>
              </a:rPr>
              <a:t>3.5</a:t>
            </a:r>
            <a:r>
              <a:rPr lang="en-US" sz="1800" dirty="0" smtClean="0">
                <a:hlinkClick r:id="" action="ppaction://hlinkfile"/>
              </a:rPr>
              <a:t>	</a:t>
            </a:r>
            <a:r>
              <a:rPr lang="en-US" sz="1800" u="sng" dirty="0" smtClean="0">
                <a:hlinkClick r:id="" action="ppaction://hlinkfile"/>
              </a:rPr>
              <a:t>Task:  Evaluate Project Planning, Tracking and Oversight Processes</a:t>
            </a:r>
            <a:r>
              <a:rPr lang="en-US" sz="1800" dirty="0" smtClean="0">
                <a:hlinkClick r:id="" action="ppaction://hlinkfile"/>
              </a:rPr>
              <a:t>	3-4</a:t>
            </a:r>
            <a:endParaRPr lang="en-US" sz="1800" dirty="0" smtClean="0"/>
          </a:p>
          <a:p>
            <a:pPr>
              <a:buNone/>
            </a:pPr>
            <a:r>
              <a:rPr lang="en-US" sz="1800" u="sng" dirty="0" smtClean="0">
                <a:hlinkClick r:id="" action="ppaction://hlinkfile"/>
              </a:rPr>
              <a:t>3.6</a:t>
            </a:r>
            <a:r>
              <a:rPr lang="en-US" sz="1800" dirty="0" smtClean="0">
                <a:hlinkClick r:id="" action="ppaction://hlinkfile"/>
              </a:rPr>
              <a:t>	</a:t>
            </a:r>
            <a:r>
              <a:rPr lang="en-US" sz="1800" u="sng" dirty="0" smtClean="0">
                <a:hlinkClick r:id="" action="ppaction://hlinkfile"/>
              </a:rPr>
              <a:t>Task:  Evaluate System Requirements Analysis Process</a:t>
            </a:r>
            <a:r>
              <a:rPr lang="en-US" sz="1800" dirty="0" smtClean="0">
                <a:hlinkClick r:id="" action="ppaction://hlinkfile"/>
              </a:rPr>
              <a:t>	3-4</a:t>
            </a:r>
            <a:endParaRPr lang="en-US" sz="1800" dirty="0" smtClean="0"/>
          </a:p>
          <a:p>
            <a:pPr>
              <a:buNone/>
            </a:pPr>
            <a:r>
              <a:rPr lang="en-US" sz="1800" u="sng" dirty="0" smtClean="0">
                <a:hlinkClick r:id="" action="ppaction://hlinkfile"/>
              </a:rPr>
              <a:t>3.7</a:t>
            </a:r>
            <a:r>
              <a:rPr lang="en-US" sz="1800" dirty="0" smtClean="0">
                <a:hlinkClick r:id="" action="ppaction://hlinkfile"/>
              </a:rPr>
              <a:t>	</a:t>
            </a:r>
            <a:r>
              <a:rPr lang="en-US" sz="1800" u="sng" dirty="0" smtClean="0">
                <a:hlinkClick r:id="" action="ppaction://hlinkfile"/>
              </a:rPr>
              <a:t>Task:  Evaluate System Design Process</a:t>
            </a:r>
            <a:r>
              <a:rPr lang="en-US" sz="1800" dirty="0" smtClean="0">
                <a:hlinkClick r:id="" action="ppaction://hlinkfile"/>
              </a:rPr>
              <a:t>	3-4</a:t>
            </a:r>
            <a:endParaRPr lang="en-US" sz="1800" dirty="0" smtClean="0"/>
          </a:p>
          <a:p>
            <a:pPr>
              <a:buNone/>
            </a:pPr>
            <a:r>
              <a:rPr lang="en-US" sz="1800" u="sng" dirty="0" smtClean="0">
                <a:hlinkClick r:id="" action="ppaction://hlinkfile"/>
              </a:rPr>
              <a:t>3.8</a:t>
            </a:r>
            <a:r>
              <a:rPr lang="en-US" sz="1800" dirty="0" smtClean="0">
                <a:hlinkClick r:id="" action="ppaction://hlinkfile"/>
              </a:rPr>
              <a:t>	</a:t>
            </a:r>
            <a:r>
              <a:rPr lang="en-US" sz="1800" u="sng" dirty="0" smtClean="0">
                <a:hlinkClick r:id="" action="ppaction://hlinkfile"/>
              </a:rPr>
              <a:t>Task:  Evaluate Software Requirements Analysis Process</a:t>
            </a:r>
            <a:r>
              <a:rPr lang="en-US" sz="1800" dirty="0" smtClean="0">
                <a:hlinkClick r:id="" action="ppaction://hlinkfile"/>
              </a:rPr>
              <a:t>	3-4</a:t>
            </a:r>
            <a:endParaRPr lang="en-US" sz="1800" dirty="0" smtClean="0"/>
          </a:p>
          <a:p>
            <a:pPr>
              <a:buNone/>
            </a:pPr>
            <a:r>
              <a:rPr lang="en-US" sz="1800" u="sng" dirty="0" smtClean="0">
                <a:hlinkClick r:id="" action="ppaction://hlinkfile"/>
              </a:rPr>
              <a:t>3.9</a:t>
            </a:r>
            <a:r>
              <a:rPr lang="en-US" sz="1800" dirty="0" smtClean="0">
                <a:hlinkClick r:id="" action="ppaction://hlinkfile"/>
              </a:rPr>
              <a:t>	</a:t>
            </a:r>
            <a:r>
              <a:rPr lang="en-US" sz="1800" u="sng" dirty="0" smtClean="0">
                <a:hlinkClick r:id="" action="ppaction://hlinkfile"/>
              </a:rPr>
              <a:t>Task:  Evaluate Software Design Process</a:t>
            </a:r>
            <a:r>
              <a:rPr lang="en-US" sz="1800" dirty="0" smtClean="0">
                <a:hlinkClick r:id="" action="ppaction://hlinkfile"/>
              </a:rPr>
              <a:t>	3-4</a:t>
            </a:r>
            <a:endParaRPr lang="en-US" sz="1800" dirty="0" smtClean="0"/>
          </a:p>
          <a:p>
            <a:pPr>
              <a:buNone/>
            </a:pPr>
            <a:r>
              <a:rPr lang="en-US" sz="1800" u="sng" dirty="0" smtClean="0">
                <a:hlinkClick r:id="" action="ppaction://hlinkfile"/>
              </a:rPr>
              <a:t>3.10</a:t>
            </a:r>
            <a:r>
              <a:rPr lang="en-US" sz="1800" dirty="0" smtClean="0">
                <a:hlinkClick r:id="" action="ppaction://hlinkfile"/>
              </a:rPr>
              <a:t>	</a:t>
            </a:r>
            <a:r>
              <a:rPr lang="en-US" sz="1800" u="sng" dirty="0" smtClean="0">
                <a:hlinkClick r:id="" action="ppaction://hlinkfile"/>
              </a:rPr>
              <a:t>Task:  Evaluate Software Implementation and Unit Testing Process</a:t>
            </a:r>
            <a:r>
              <a:rPr lang="en-US" sz="1800" dirty="0" smtClean="0">
                <a:hlinkClick r:id="" action="ppaction://hlinkfile"/>
              </a:rPr>
              <a:t>	3-4</a:t>
            </a:r>
            <a:endParaRPr lang="en-US" sz="1800" dirty="0" smtClean="0"/>
          </a:p>
          <a:p>
            <a:pPr>
              <a:buNone/>
            </a:pPr>
            <a:r>
              <a:rPr lang="en-US" sz="1800" u="sng" dirty="0" smtClean="0">
                <a:hlinkClick r:id="" action="ppaction://hlinkfile"/>
              </a:rPr>
              <a:t>3.11</a:t>
            </a:r>
            <a:r>
              <a:rPr lang="en-US" sz="1800" dirty="0" smtClean="0">
                <a:hlinkClick r:id="" action="ppaction://hlinkfile"/>
              </a:rPr>
              <a:t>	</a:t>
            </a:r>
            <a:r>
              <a:rPr lang="en-US" sz="1800" u="sng" dirty="0" smtClean="0">
                <a:hlinkClick r:id="" action="ppaction://hlinkfile"/>
              </a:rPr>
              <a:t>Task:  Evaluate Unit Integration and Testing, CI Qualification Testing, CI/HWCI Integration and Testing, and System Qualification Testing Processes</a:t>
            </a:r>
            <a:r>
              <a:rPr lang="en-US" sz="1800" dirty="0" smtClean="0">
                <a:hlinkClick r:id="" action="ppaction://hlinkfile"/>
              </a:rPr>
              <a:t>	3-4</a:t>
            </a:r>
            <a:endParaRPr lang="en-US" sz="1800" dirty="0" smtClean="0"/>
          </a:p>
          <a:p>
            <a:pPr>
              <a:buNone/>
            </a:pPr>
            <a:r>
              <a:rPr lang="en-US" sz="1800" u="sng" dirty="0" smtClean="0">
                <a:hlinkClick r:id="" action="ppaction://hlinkfile"/>
              </a:rPr>
              <a:t>3.12</a:t>
            </a:r>
            <a:r>
              <a:rPr lang="en-US" sz="1800" dirty="0" smtClean="0">
                <a:hlinkClick r:id="" action="ppaction://hlinkfile"/>
              </a:rPr>
              <a:t>	</a:t>
            </a:r>
            <a:r>
              <a:rPr lang="en-US" sz="1800" u="sng" dirty="0" smtClean="0">
                <a:hlinkClick r:id="" action="ppaction://hlinkfile"/>
              </a:rPr>
              <a:t>Task:  Evaluate End-item delivery Process</a:t>
            </a:r>
            <a:r>
              <a:rPr lang="en-US" sz="1800" dirty="0" smtClean="0">
                <a:hlinkClick r:id="" action="ppaction://hlinkfile"/>
              </a:rPr>
              <a:t>	3-4</a:t>
            </a:r>
            <a:endParaRPr lang="en-US" sz="1800" dirty="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SQA Plan outline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400" u="sng" dirty="0" smtClean="0">
                <a:hlinkClick r:id="" action="ppaction://hlinkfile"/>
              </a:rPr>
              <a:t>3.13</a:t>
            </a:r>
            <a:r>
              <a:rPr lang="en-US" sz="1400" dirty="0" smtClean="0">
                <a:hlinkClick r:id="" action="ppaction://hlinkfile"/>
              </a:rPr>
              <a:t>	</a:t>
            </a:r>
            <a:r>
              <a:rPr lang="en-US" sz="1400" u="sng" dirty="0" smtClean="0">
                <a:hlinkClick r:id="" action="ppaction://hlinkfile"/>
              </a:rPr>
              <a:t>Task:  Evaluate the Corrective Action Process</a:t>
            </a:r>
            <a:r>
              <a:rPr lang="en-US" sz="1400" dirty="0" smtClean="0">
                <a:hlinkClick r:id="" action="ppaction://hlinkfile"/>
              </a:rPr>
              <a:t>	3-4</a:t>
            </a:r>
            <a:endParaRPr lang="en-US" sz="1400" dirty="0" smtClean="0"/>
          </a:p>
          <a:p>
            <a:pPr>
              <a:buNone/>
            </a:pPr>
            <a:r>
              <a:rPr lang="en-US" sz="1400" u="sng" dirty="0" smtClean="0">
                <a:hlinkClick r:id="" action="ppaction://hlinkfile"/>
              </a:rPr>
              <a:t>3.14</a:t>
            </a:r>
            <a:r>
              <a:rPr lang="en-US" sz="1400" dirty="0" smtClean="0">
                <a:hlinkClick r:id="" action="ppaction://hlinkfile"/>
              </a:rPr>
              <a:t>	</a:t>
            </a:r>
            <a:r>
              <a:rPr lang="en-US" sz="1400" u="sng" dirty="0" smtClean="0">
                <a:hlinkClick r:id="" action="ppaction://hlinkfile"/>
              </a:rPr>
              <a:t>Task:  Media Certification</a:t>
            </a:r>
            <a:r>
              <a:rPr lang="en-US" sz="1400" dirty="0" smtClean="0">
                <a:hlinkClick r:id="" action="ppaction://hlinkfile"/>
              </a:rPr>
              <a:t>	3-4</a:t>
            </a:r>
            <a:endParaRPr lang="en-US" sz="1400" dirty="0" smtClean="0"/>
          </a:p>
          <a:p>
            <a:pPr>
              <a:buNone/>
            </a:pPr>
            <a:r>
              <a:rPr lang="en-US" sz="1400" u="sng" dirty="0" smtClean="0">
                <a:hlinkClick r:id="" action="ppaction://hlinkfile"/>
              </a:rPr>
              <a:t>3.15</a:t>
            </a:r>
            <a:r>
              <a:rPr lang="en-US" sz="1400" dirty="0" smtClean="0">
                <a:hlinkClick r:id="" action="ppaction://hlinkfile"/>
              </a:rPr>
              <a:t>	</a:t>
            </a:r>
            <a:r>
              <a:rPr lang="en-US" sz="1400" u="sng" dirty="0" smtClean="0">
                <a:hlinkClick r:id="" action="ppaction://hlinkfile"/>
              </a:rPr>
              <a:t>Task:  Non-Deliverable Software Certification</a:t>
            </a:r>
            <a:r>
              <a:rPr lang="en-US" sz="1400" dirty="0" smtClean="0">
                <a:hlinkClick r:id="" action="ppaction://hlinkfile"/>
              </a:rPr>
              <a:t>	3-4</a:t>
            </a:r>
            <a:endParaRPr lang="en-US" sz="1400" dirty="0" smtClean="0"/>
          </a:p>
          <a:p>
            <a:pPr>
              <a:buNone/>
            </a:pPr>
            <a:r>
              <a:rPr lang="en-US" sz="1400" u="sng" dirty="0" smtClean="0">
                <a:hlinkClick r:id="" action="ppaction://hlinkfile"/>
              </a:rPr>
              <a:t>3.16</a:t>
            </a:r>
            <a:r>
              <a:rPr lang="en-US" sz="1400" dirty="0" smtClean="0">
                <a:hlinkClick r:id="" action="ppaction://hlinkfile"/>
              </a:rPr>
              <a:t>	</a:t>
            </a:r>
            <a:r>
              <a:rPr lang="en-US" sz="1400" u="sng" dirty="0" smtClean="0">
                <a:hlinkClick r:id="" action="ppaction://hlinkfile"/>
              </a:rPr>
              <a:t>Task:  Evaluate Storage and Handling Process</a:t>
            </a:r>
            <a:r>
              <a:rPr lang="en-US" sz="1400" dirty="0" smtClean="0">
                <a:hlinkClick r:id="" action="ppaction://hlinkfile"/>
              </a:rPr>
              <a:t>	3-4</a:t>
            </a:r>
            <a:endParaRPr lang="en-US" sz="1400" dirty="0" smtClean="0"/>
          </a:p>
          <a:p>
            <a:pPr>
              <a:buNone/>
            </a:pPr>
            <a:r>
              <a:rPr lang="en-US" sz="1400" u="sng" dirty="0" smtClean="0">
                <a:hlinkClick r:id="" action="ppaction://hlinkfile"/>
              </a:rPr>
              <a:t>3.17</a:t>
            </a:r>
            <a:r>
              <a:rPr lang="en-US" sz="1400" dirty="0" smtClean="0">
                <a:hlinkClick r:id="" action="ppaction://hlinkfile"/>
              </a:rPr>
              <a:t>	</a:t>
            </a:r>
            <a:r>
              <a:rPr lang="en-US" sz="1400" u="sng" dirty="0" smtClean="0">
                <a:hlinkClick r:id="" action="ppaction://hlinkfile"/>
              </a:rPr>
              <a:t>Task:  Evaluate Subcontractor Control</a:t>
            </a:r>
            <a:r>
              <a:rPr lang="en-US" sz="1400" dirty="0" smtClean="0">
                <a:hlinkClick r:id="" action="ppaction://hlinkfile"/>
              </a:rPr>
              <a:t>	3-4</a:t>
            </a:r>
            <a:endParaRPr lang="en-US" sz="1400" dirty="0" smtClean="0"/>
          </a:p>
          <a:p>
            <a:pPr>
              <a:buNone/>
            </a:pPr>
            <a:r>
              <a:rPr lang="en-US" sz="1400" u="sng" dirty="0" smtClean="0">
                <a:hlinkClick r:id="" action="ppaction://hlinkfile"/>
              </a:rPr>
              <a:t>3.18</a:t>
            </a:r>
            <a:r>
              <a:rPr lang="en-US" sz="1400" dirty="0" smtClean="0">
                <a:hlinkClick r:id="" action="ppaction://hlinkfile"/>
              </a:rPr>
              <a:t>	</a:t>
            </a:r>
            <a:r>
              <a:rPr lang="en-US" sz="1400" u="sng" dirty="0" smtClean="0">
                <a:hlinkClick r:id="" action="ppaction://hlinkfile"/>
              </a:rPr>
              <a:t>Task:  Evaluate Deviations and Waivers</a:t>
            </a:r>
            <a:r>
              <a:rPr lang="en-US" sz="1400" dirty="0" smtClean="0">
                <a:hlinkClick r:id="" action="ppaction://hlinkfile"/>
              </a:rPr>
              <a:t>	3-4</a:t>
            </a:r>
            <a:endParaRPr lang="en-US" sz="1400" dirty="0" smtClean="0"/>
          </a:p>
          <a:p>
            <a:pPr>
              <a:buNone/>
            </a:pPr>
            <a:r>
              <a:rPr lang="en-US" sz="1400" u="sng" dirty="0" smtClean="0">
                <a:hlinkClick r:id="" action="ppaction://hlinkfile"/>
              </a:rPr>
              <a:t>3.19</a:t>
            </a:r>
            <a:r>
              <a:rPr lang="en-US" sz="1400" dirty="0" smtClean="0">
                <a:hlinkClick r:id="" action="ppaction://hlinkfile"/>
              </a:rPr>
              <a:t>	</a:t>
            </a:r>
            <a:r>
              <a:rPr lang="en-US" sz="1400" u="sng" dirty="0" smtClean="0">
                <a:hlinkClick r:id="" action="ppaction://hlinkfile"/>
              </a:rPr>
              <a:t>Task:  Evaluate Configuration Management Process</a:t>
            </a:r>
            <a:r>
              <a:rPr lang="en-US" sz="1400" dirty="0" smtClean="0">
                <a:hlinkClick r:id="" action="ppaction://hlinkfile"/>
              </a:rPr>
              <a:t>	3-4</a:t>
            </a:r>
            <a:endParaRPr lang="en-US" sz="1400" dirty="0" smtClean="0"/>
          </a:p>
          <a:p>
            <a:pPr>
              <a:buNone/>
            </a:pPr>
            <a:r>
              <a:rPr lang="en-US" sz="1400" u="sng" dirty="0" smtClean="0">
                <a:hlinkClick r:id="" action="ppaction://hlinkfile"/>
              </a:rPr>
              <a:t>3.20</a:t>
            </a:r>
            <a:r>
              <a:rPr lang="en-US" sz="1400" dirty="0" smtClean="0">
                <a:hlinkClick r:id="" action="ppaction://hlinkfile"/>
              </a:rPr>
              <a:t>	</a:t>
            </a:r>
            <a:r>
              <a:rPr lang="en-US" sz="1400" u="sng" dirty="0" smtClean="0">
                <a:hlinkClick r:id="" action="ppaction://hlinkfile"/>
              </a:rPr>
              <a:t>Task:  Evaluate Software Development Library Control Process</a:t>
            </a:r>
            <a:r>
              <a:rPr lang="en-US" sz="1400" dirty="0" smtClean="0">
                <a:hlinkClick r:id="" action="ppaction://hlinkfile"/>
              </a:rPr>
              <a:t>	3-4</a:t>
            </a:r>
            <a:endParaRPr lang="en-US" sz="1400" dirty="0" smtClean="0"/>
          </a:p>
          <a:p>
            <a:pPr>
              <a:buNone/>
            </a:pPr>
            <a:r>
              <a:rPr lang="en-US" sz="1400" u="sng" dirty="0" smtClean="0">
                <a:hlinkClick r:id="" action="ppaction://hlinkfile"/>
              </a:rPr>
              <a:t>3.21</a:t>
            </a:r>
            <a:r>
              <a:rPr lang="en-US" sz="1400" dirty="0" smtClean="0">
                <a:hlinkClick r:id="" action="ppaction://hlinkfile"/>
              </a:rPr>
              <a:t>	</a:t>
            </a:r>
            <a:r>
              <a:rPr lang="en-US" sz="1400" u="sng" dirty="0" smtClean="0">
                <a:hlinkClick r:id="" action="ppaction://hlinkfile"/>
              </a:rPr>
              <a:t>Task:  Evaluate Non-Developmental Software</a:t>
            </a:r>
            <a:r>
              <a:rPr lang="en-US" sz="1400" dirty="0" smtClean="0">
                <a:hlinkClick r:id="" action="ppaction://hlinkfile"/>
              </a:rPr>
              <a:t>	3-4</a:t>
            </a:r>
            <a:endParaRPr lang="en-US" sz="1400" dirty="0" smtClean="0"/>
          </a:p>
          <a:p>
            <a:pPr>
              <a:buNone/>
            </a:pPr>
            <a:r>
              <a:rPr lang="en-US" sz="1400" u="sng" dirty="0" smtClean="0">
                <a:hlinkClick r:id="" action="ppaction://hlinkfile"/>
              </a:rPr>
              <a:t>3.22</a:t>
            </a:r>
            <a:r>
              <a:rPr lang="en-US" sz="1400" dirty="0" smtClean="0">
                <a:hlinkClick r:id="" action="ppaction://hlinkfile"/>
              </a:rPr>
              <a:t>	</a:t>
            </a:r>
            <a:r>
              <a:rPr lang="en-US" sz="1400" u="sng" dirty="0" smtClean="0">
                <a:hlinkClick r:id="" action="ppaction://hlinkfile"/>
              </a:rPr>
              <a:t>Task:  Verify Project Reviews and Audits</a:t>
            </a:r>
            <a:r>
              <a:rPr lang="en-US" sz="1400" dirty="0" smtClean="0">
                <a:hlinkClick r:id="" action="ppaction://hlinkfile"/>
              </a:rPr>
              <a:t>	3-4</a:t>
            </a:r>
            <a:endParaRPr lang="en-US" sz="1400" dirty="0" smtClean="0"/>
          </a:p>
          <a:p>
            <a:pPr>
              <a:buNone/>
            </a:pPr>
            <a:r>
              <a:rPr lang="en-US" sz="1400" u="sng" dirty="0" smtClean="0">
                <a:hlinkClick r:id="" action="ppaction://hlinkfile"/>
              </a:rPr>
              <a:t>3.22.1</a:t>
            </a:r>
            <a:r>
              <a:rPr lang="en-US" sz="1400" dirty="0" smtClean="0">
                <a:hlinkClick r:id="" action="ppaction://hlinkfile"/>
              </a:rPr>
              <a:t>	</a:t>
            </a:r>
            <a:r>
              <a:rPr lang="en-US" sz="1400" u="sng" dirty="0" smtClean="0">
                <a:hlinkClick r:id="" action="ppaction://hlinkfile"/>
              </a:rPr>
              <a:t>Task:  Verify Technical Reviews</a:t>
            </a:r>
            <a:r>
              <a:rPr lang="en-US" sz="1400" dirty="0" smtClean="0">
                <a:hlinkClick r:id="" action="ppaction://hlinkfile"/>
              </a:rPr>
              <a:t>	3-4</a:t>
            </a:r>
            <a:endParaRPr lang="en-US" sz="1400" dirty="0" smtClean="0"/>
          </a:p>
          <a:p>
            <a:pPr>
              <a:buNone/>
            </a:pPr>
            <a:r>
              <a:rPr lang="en-US" sz="1400" u="sng" dirty="0" smtClean="0">
                <a:hlinkClick r:id="" action="ppaction://hlinkfile"/>
              </a:rPr>
              <a:t>3.22.2</a:t>
            </a:r>
            <a:r>
              <a:rPr lang="en-US" sz="1400" dirty="0" smtClean="0">
                <a:hlinkClick r:id="" action="ppaction://hlinkfile"/>
              </a:rPr>
              <a:t>	</a:t>
            </a:r>
            <a:r>
              <a:rPr lang="en-US" sz="1400" u="sng" dirty="0" smtClean="0">
                <a:hlinkClick r:id="" action="ppaction://hlinkfile"/>
              </a:rPr>
              <a:t>Task:  Verify Management Reviews</a:t>
            </a:r>
            <a:r>
              <a:rPr lang="en-US" sz="1400" dirty="0" smtClean="0">
                <a:hlinkClick r:id="" action="ppaction://hlinkfile"/>
              </a:rPr>
              <a:t>	3-4</a:t>
            </a:r>
            <a:endParaRPr lang="en-US" sz="1400" dirty="0" smtClean="0"/>
          </a:p>
          <a:p>
            <a:pPr>
              <a:buNone/>
            </a:pPr>
            <a:r>
              <a:rPr lang="en-US" sz="1400" u="sng" dirty="0" smtClean="0">
                <a:hlinkClick r:id="" action="ppaction://hlinkfile"/>
              </a:rPr>
              <a:t>3.22.3</a:t>
            </a:r>
            <a:r>
              <a:rPr lang="en-US" sz="1400" dirty="0" smtClean="0">
                <a:hlinkClick r:id="" action="ppaction://hlinkfile"/>
              </a:rPr>
              <a:t>	</a:t>
            </a:r>
            <a:r>
              <a:rPr lang="en-US" sz="1400" u="sng" dirty="0" smtClean="0">
                <a:hlinkClick r:id="" action="ppaction://hlinkfile"/>
              </a:rPr>
              <a:t>Task:  Conduct Process Audits</a:t>
            </a:r>
            <a:r>
              <a:rPr lang="en-US" sz="1400" dirty="0" smtClean="0">
                <a:hlinkClick r:id="" action="ppaction://hlinkfile"/>
              </a:rPr>
              <a:t>	3-4</a:t>
            </a:r>
            <a:endParaRPr lang="en-US" sz="1400" dirty="0" smtClean="0"/>
          </a:p>
          <a:p>
            <a:pPr>
              <a:buNone/>
            </a:pPr>
            <a:r>
              <a:rPr lang="en-US" sz="1400" u="sng" dirty="0" smtClean="0">
                <a:hlinkClick r:id="" action="ppaction://hlinkfile"/>
              </a:rPr>
              <a:t>3.22.4</a:t>
            </a:r>
            <a:r>
              <a:rPr lang="en-US" sz="1400" dirty="0" smtClean="0">
                <a:hlinkClick r:id="" action="ppaction://hlinkfile"/>
              </a:rPr>
              <a:t>	</a:t>
            </a:r>
            <a:r>
              <a:rPr lang="en-US" sz="1400" u="sng" dirty="0" smtClean="0">
                <a:hlinkClick r:id="" action="ppaction://hlinkfile"/>
              </a:rPr>
              <a:t>Task:  Conduct Configuration Audits</a:t>
            </a:r>
            <a:r>
              <a:rPr lang="en-US" sz="1400" dirty="0" smtClean="0">
                <a:hlinkClick r:id="" action="ppaction://hlinkfile"/>
              </a:rPr>
              <a:t>	3-4</a:t>
            </a:r>
            <a:endParaRPr lang="en-US" sz="1400" dirty="0" smtClean="0"/>
          </a:p>
          <a:p>
            <a:pPr>
              <a:buNone/>
            </a:pPr>
            <a:r>
              <a:rPr lang="en-US" sz="1400" u="sng" dirty="0" smtClean="0">
                <a:hlinkClick r:id="" action="ppaction://hlinkfile"/>
              </a:rPr>
              <a:t>3.23</a:t>
            </a:r>
            <a:r>
              <a:rPr lang="en-US" sz="1400" dirty="0" smtClean="0">
                <a:hlinkClick r:id="" action="ppaction://hlinkfile"/>
              </a:rPr>
              <a:t>	</a:t>
            </a:r>
            <a:r>
              <a:rPr lang="en-US" sz="1400" u="sng" dirty="0" smtClean="0">
                <a:hlinkClick r:id="" action="ppaction://hlinkfile"/>
              </a:rPr>
              <a:t>Task:  Verify Software Quality Assurance</a:t>
            </a:r>
            <a:r>
              <a:rPr lang="en-US" sz="1400" dirty="0" smtClean="0">
                <a:hlinkClick r:id="" action="ppaction://hlinkfile"/>
              </a:rPr>
              <a:t>	3-4</a:t>
            </a:r>
            <a:endParaRPr lang="en-US" sz="1400" dirty="0" smtClean="0"/>
          </a:p>
          <a:p>
            <a:pPr>
              <a:buNone/>
            </a:pPr>
            <a:r>
              <a:rPr lang="en-US" sz="1400" u="sng" dirty="0" smtClean="0">
                <a:hlinkClick r:id="" action="ppaction://hlinkfile"/>
              </a:rPr>
              <a:t>3.24</a:t>
            </a:r>
            <a:r>
              <a:rPr lang="en-US" sz="1400" dirty="0" smtClean="0">
                <a:hlinkClick r:id="" action="ppaction://hlinkfile"/>
              </a:rPr>
              <a:t>	</a:t>
            </a:r>
            <a:r>
              <a:rPr lang="en-US" sz="1400" u="sng" dirty="0" smtClean="0">
                <a:hlinkClick r:id="" action="ppaction://hlinkfile"/>
              </a:rPr>
              <a:t>Responsibilities</a:t>
            </a:r>
            <a:r>
              <a:rPr lang="en-US" sz="1400" dirty="0" smtClean="0">
                <a:hlinkClick r:id="" action="ppaction://hlinkfile"/>
              </a:rPr>
              <a:t>	3-4</a:t>
            </a:r>
            <a:endParaRPr lang="en-US" sz="1400" dirty="0" smtClean="0"/>
          </a:p>
          <a:p>
            <a:pPr>
              <a:buNone/>
            </a:pPr>
            <a:r>
              <a:rPr lang="en-US" sz="1400" u="sng" dirty="0" smtClean="0">
                <a:hlinkClick r:id="" action="ppaction://hlinkfile"/>
              </a:rPr>
              <a:t>3.25</a:t>
            </a:r>
            <a:r>
              <a:rPr lang="en-US" sz="1400" dirty="0" smtClean="0">
                <a:hlinkClick r:id="" action="ppaction://hlinkfile"/>
              </a:rPr>
              <a:t>	</a:t>
            </a:r>
            <a:r>
              <a:rPr lang="en-US" sz="1400" u="sng" dirty="0" smtClean="0">
                <a:hlinkClick r:id="" action="ppaction://hlinkfile"/>
              </a:rPr>
              <a:t>Schedule</a:t>
            </a:r>
            <a:r>
              <a:rPr lang="en-US" sz="1400" dirty="0" smtClean="0">
                <a:hlinkClick r:id="" action="ppaction://hlinkfile"/>
              </a:rPr>
              <a:t>	3-4</a:t>
            </a:r>
            <a:endParaRPr lang="en-US" sz="1400" dirty="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“quality” is actually a multi-part idea</a:t>
            </a:r>
          </a:p>
          <a:p>
            <a:r>
              <a:rPr lang="en-US" sz="2000" dirty="0" smtClean="0"/>
              <a:t>All those non-functional requirements set goals for the quality attributes of a system</a:t>
            </a:r>
          </a:p>
          <a:p>
            <a:r>
              <a:rPr lang="en-US" sz="2000" dirty="0" smtClean="0"/>
              <a:t>ISO 9126</a:t>
            </a:r>
          </a:p>
          <a:p>
            <a:pPr lvl="1"/>
            <a:r>
              <a:rPr lang="en-US" sz="2000" b="1" dirty="0" smtClean="0"/>
              <a:t>Functionality</a:t>
            </a:r>
            <a:r>
              <a:rPr lang="en-US" sz="2000" dirty="0" smtClean="0"/>
              <a:t>: are the required functions available, including </a:t>
            </a:r>
            <a:r>
              <a:rPr lang="en-US" sz="2000" dirty="0" err="1" smtClean="0"/>
              <a:t>interoperabilithy</a:t>
            </a:r>
            <a:r>
              <a:rPr lang="en-US" sz="2000" dirty="0" smtClean="0"/>
              <a:t> and security </a:t>
            </a:r>
          </a:p>
          <a:p>
            <a:pPr lvl="1"/>
            <a:r>
              <a:rPr lang="en-US" sz="2000" b="1" dirty="0" smtClean="0"/>
              <a:t>Reliability</a:t>
            </a:r>
            <a:r>
              <a:rPr lang="en-US" sz="2000" dirty="0" smtClean="0"/>
              <a:t>: maturity, fault tolerance and recoverability</a:t>
            </a:r>
          </a:p>
          <a:p>
            <a:pPr lvl="1"/>
            <a:r>
              <a:rPr lang="en-US" sz="2000" b="1" dirty="0" smtClean="0"/>
              <a:t>Usability</a:t>
            </a:r>
            <a:r>
              <a:rPr lang="en-US" sz="2000" dirty="0" smtClean="0"/>
              <a:t>: how easy it is to understand, learn, operate the software system</a:t>
            </a:r>
          </a:p>
          <a:p>
            <a:pPr lvl="1"/>
            <a:r>
              <a:rPr lang="en-US" sz="2000" b="1" dirty="0" smtClean="0"/>
              <a:t>Efficiency</a:t>
            </a:r>
            <a:r>
              <a:rPr lang="en-US" sz="2000" dirty="0" smtClean="0"/>
              <a:t>: performance and resource </a:t>
            </a:r>
            <a:r>
              <a:rPr lang="en-US" sz="2000" dirty="0" err="1" smtClean="0"/>
              <a:t>behaviour</a:t>
            </a:r>
            <a:endParaRPr lang="en-US" sz="2000" dirty="0" smtClean="0"/>
          </a:p>
          <a:p>
            <a:pPr lvl="1"/>
            <a:r>
              <a:rPr lang="en-US" sz="2000" b="1" dirty="0" smtClean="0"/>
              <a:t>Maintainability</a:t>
            </a:r>
            <a:r>
              <a:rPr lang="en-US" sz="2000" dirty="0" smtClean="0"/>
              <a:t>: how easy is it to modify the software</a:t>
            </a:r>
          </a:p>
          <a:p>
            <a:pPr lvl="1"/>
            <a:r>
              <a:rPr lang="en-US" sz="2000" b="1" dirty="0" smtClean="0"/>
              <a:t>Portability</a:t>
            </a:r>
            <a:r>
              <a:rPr lang="en-US" sz="2000" dirty="0" smtClean="0"/>
              <a:t>: can the software easily be </a:t>
            </a:r>
            <a:r>
              <a:rPr lang="en-US" sz="2000" dirty="0" err="1" smtClean="0"/>
              <a:t>transfered</a:t>
            </a:r>
            <a:r>
              <a:rPr lang="en-US" sz="2000" dirty="0" smtClean="0"/>
              <a:t> to another environment, including </a:t>
            </a:r>
            <a:r>
              <a:rPr lang="en-US" sz="2000" dirty="0" err="1" smtClean="0"/>
              <a:t>installability</a:t>
            </a:r>
            <a:endParaRPr lang="en-US" sz="2000" dirty="0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Runtime Qualities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600" b="1" dirty="0" smtClean="0"/>
              <a:t>	Functionality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Definition: the ability of the system to do the work for which it was intended.</a:t>
            </a:r>
            <a:br>
              <a:rPr lang="en-US" sz="1600" dirty="0" smtClean="0"/>
            </a:br>
            <a:r>
              <a:rPr lang="en-US" sz="1600" b="1" dirty="0" smtClean="0"/>
              <a:t>Performance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Definition: the response time, utilization, and throughput behavior of the system. Not to be confused with human performance or system delivery time. </a:t>
            </a:r>
            <a:br>
              <a:rPr lang="en-US" sz="1600" dirty="0" smtClean="0"/>
            </a:br>
            <a:r>
              <a:rPr lang="en-US" sz="1600" b="1" dirty="0" smtClean="0"/>
              <a:t>Security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Definition: a measure of system’s ability to resist unauthorized attempts at usage or behavior modification, while still providing service to legitimate users.</a:t>
            </a:r>
            <a:br>
              <a:rPr lang="en-US" sz="1600" dirty="0" smtClean="0"/>
            </a:br>
            <a:r>
              <a:rPr lang="en-US" sz="1600" b="1" dirty="0" smtClean="0"/>
              <a:t>Availability </a:t>
            </a:r>
            <a:r>
              <a:rPr lang="en-US" sz="1600" dirty="0" smtClean="0"/>
              <a:t>(Reliability quality attributes falls under this category)</a:t>
            </a:r>
            <a:br>
              <a:rPr lang="en-US" sz="1600" dirty="0" smtClean="0"/>
            </a:br>
            <a:r>
              <a:rPr lang="en-US" sz="1600" dirty="0" smtClean="0"/>
              <a:t>Definition: the measure of time that the system is up and running correctly; the length of time between failures and the length of time needed to resume operation after a failure.</a:t>
            </a:r>
            <a:br>
              <a:rPr lang="en-US" sz="1600" dirty="0" smtClean="0"/>
            </a:br>
            <a:r>
              <a:rPr lang="en-US" sz="1600" b="1" dirty="0" smtClean="0"/>
              <a:t>Usability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Definition: the ease of use and of training the end users of the system. Sub qualities: </a:t>
            </a:r>
            <a:r>
              <a:rPr lang="en-US" sz="1600" dirty="0" err="1" smtClean="0"/>
              <a:t>learnability</a:t>
            </a:r>
            <a:r>
              <a:rPr lang="en-US" sz="1600" dirty="0" smtClean="0"/>
              <a:t>, efficiency, affect, helpfulness, control.</a:t>
            </a:r>
            <a:br>
              <a:rPr lang="en-US" sz="1600" dirty="0" smtClean="0"/>
            </a:br>
            <a:r>
              <a:rPr lang="en-US" sz="1600" b="1" dirty="0" smtClean="0"/>
              <a:t>Interoperability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Definition: the ability of two or more systems to cooperate at runtime</a:t>
            </a:r>
            <a:endParaRPr lang="en-US" sz="16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Non-runtime Qualities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000" b="1" dirty="0" smtClean="0"/>
              <a:t>	Modifiability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Definition: the ease with which a software system can accommodate changes to its software</a:t>
            </a:r>
            <a:br>
              <a:rPr lang="en-US" sz="2000" dirty="0" smtClean="0"/>
            </a:br>
            <a:r>
              <a:rPr lang="en-US" sz="2000" b="1" dirty="0" smtClean="0"/>
              <a:t>Portability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Definition: the ability of a system to run under different computing environments. The environment types can be either hardware or software, but is usually a combination of the two.</a:t>
            </a:r>
            <a:br>
              <a:rPr lang="en-US" sz="2000" dirty="0" smtClean="0"/>
            </a:br>
            <a:r>
              <a:rPr lang="en-US" sz="2000" b="1" dirty="0" smtClean="0"/>
              <a:t>Reusability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Definition: the degree to which existing applications can be reused in new applications.</a:t>
            </a:r>
            <a:br>
              <a:rPr lang="en-US" sz="2000" dirty="0" smtClean="0"/>
            </a:br>
            <a:r>
              <a:rPr lang="en-US" sz="2000" b="1" dirty="0" err="1" smtClean="0"/>
              <a:t>Integrability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Definition: the ability to make the separately developed components of the system work correctly together.</a:t>
            </a:r>
            <a:br>
              <a:rPr lang="en-US" sz="2000" dirty="0" smtClean="0"/>
            </a:br>
            <a:r>
              <a:rPr lang="en-US" sz="2000" b="1" dirty="0" smtClean="0"/>
              <a:t>Testability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Definition: the ease with which software can be made to demonstrate its faults</a:t>
            </a:r>
            <a:endParaRPr lang="en-US" sz="20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Management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http://software-quality.blogspot.com/2005/08/iso9126-software-quality-attributes.html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 smtClean="0"/>
              <a:t>Guiding Vision – Establish a guiding vision for the project and continuously reinforce it through words and actions.</a:t>
            </a:r>
          </a:p>
          <a:p>
            <a:r>
              <a:rPr lang="en-US" sz="2400" b="1" dirty="0" smtClean="0"/>
              <a:t>Teamwork &amp; Collaboration – Facilitate collaboration and teamwork through relationships and community.</a:t>
            </a:r>
          </a:p>
          <a:p>
            <a:r>
              <a:rPr lang="en-US" sz="2400" b="1" dirty="0" smtClean="0"/>
              <a:t>Simple Rules – Establish and support the team’s set of guiding practices.</a:t>
            </a:r>
          </a:p>
          <a:p>
            <a:r>
              <a:rPr lang="en-US" sz="2400" b="1" dirty="0" smtClean="0"/>
              <a:t>Open Information – Provide open access to information.</a:t>
            </a:r>
          </a:p>
          <a:p>
            <a:r>
              <a:rPr lang="en-US" sz="2400" b="1" dirty="0" smtClean="0"/>
              <a:t>Light Touch – Apply just enough control to foster emergent order.</a:t>
            </a:r>
          </a:p>
          <a:p>
            <a:r>
              <a:rPr lang="en-US" sz="2400" b="1" dirty="0" smtClean="0"/>
              <a:t>Agile Vigilance – Constantly monitor and adjust.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Milestones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Feature freeze - The date when all required features are known and the detailed design has uncovered no more. No more features are inserted into the product.</a:t>
            </a:r>
          </a:p>
          <a:p>
            <a:r>
              <a:rPr lang="en-US" sz="2400" dirty="0" smtClean="0"/>
              <a:t>Code freeze - Implementation of the design has stopped. Some testing of the features has occurred.</a:t>
            </a:r>
          </a:p>
          <a:p>
            <a:r>
              <a:rPr lang="en-US" sz="2400" dirty="0" smtClean="0"/>
              <a:t>System test freeze - Integration testing is complete. Code freeze for system test to start.</a:t>
            </a:r>
          </a:p>
          <a:p>
            <a:r>
              <a:rPr lang="en-US" sz="2400" dirty="0" smtClean="0"/>
              <a:t>Beta ship - The date the Beta software ships to Beta customers</a:t>
            </a:r>
          </a:p>
          <a:p>
            <a:r>
              <a:rPr lang="en-US" sz="2400" dirty="0" smtClean="0"/>
              <a:t>Product ship - The date the product ships to the general customer base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 topics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91407" y="1600200"/>
            <a:ext cx="5161186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make decisions we need data</a:t>
            </a:r>
          </a:p>
          <a:p>
            <a:r>
              <a:rPr lang="en-US" dirty="0" smtClean="0"/>
              <a:t>Measurements of the products provides some of that:</a:t>
            </a:r>
          </a:p>
          <a:p>
            <a:pPr lvl="1"/>
            <a:r>
              <a:rPr lang="en-US" dirty="0" smtClean="0"/>
              <a:t>Size – often given in lines of code</a:t>
            </a:r>
          </a:p>
          <a:p>
            <a:pPr lvl="1"/>
            <a:r>
              <a:rPr lang="en-US" dirty="0" smtClean="0"/>
              <a:t>Complexity – program is viewed as a graph and the number of paths through the graph is one way of measuring complexity</a:t>
            </a:r>
          </a:p>
          <a:p>
            <a:pPr lvl="1"/>
            <a:r>
              <a:rPr lang="en-US" dirty="0" smtClean="0"/>
              <a:t>Testability – how easy it is to make the product fail if it has faults – determines how long in testing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90600" y="6126163"/>
            <a:ext cx="6629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 smtClean="0"/>
              <a:t>Property-based Software Engineering Measurement   </a:t>
            </a:r>
            <a:r>
              <a:rPr lang="en-US" dirty="0" smtClean="0"/>
              <a:t>CS-TR-3368 – 1 University of Maryland</a:t>
            </a: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Measurement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Goal</a:t>
            </a:r>
            <a:r>
              <a:rPr lang="en-US" dirty="0" smtClean="0"/>
              <a:t>-</a:t>
            </a:r>
            <a:r>
              <a:rPr lang="en-US" b="1" dirty="0" smtClean="0"/>
              <a:t>Question</a:t>
            </a:r>
            <a:r>
              <a:rPr lang="en-US" dirty="0" smtClean="0"/>
              <a:t>-</a:t>
            </a:r>
            <a:r>
              <a:rPr lang="en-US" b="1" dirty="0" smtClean="0"/>
              <a:t>Metric</a:t>
            </a:r>
            <a:r>
              <a:rPr lang="en-US" dirty="0" smtClean="0"/>
              <a:t> is a method for determining which measure to use</a:t>
            </a:r>
          </a:p>
          <a:p>
            <a:r>
              <a:rPr lang="en-US" dirty="0" smtClean="0"/>
              <a:t>Goal – what you are trying to achieve</a:t>
            </a:r>
          </a:p>
          <a:p>
            <a:r>
              <a:rPr lang="en-US" dirty="0" smtClean="0"/>
              <a:t>Question – What questions can you ask to determine if you are achieving the goal.</a:t>
            </a:r>
          </a:p>
          <a:p>
            <a:r>
              <a:rPr lang="en-US" dirty="0" smtClean="0"/>
              <a:t>Metric – What measures can you collect that will answer the questions that will tell whether you are achieving the goal or not.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Measurement - 3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Goal: Ship defect free software-intensive products.</a:t>
            </a:r>
          </a:p>
          <a:p>
            <a:r>
              <a:rPr lang="en-US" dirty="0" smtClean="0"/>
              <a:t>Question: </a:t>
            </a:r>
          </a:p>
          <a:p>
            <a:pPr lvl="1"/>
            <a:r>
              <a:rPr lang="en-US" dirty="0" smtClean="0"/>
              <a:t>What is the defect density of the code being produced by the current process?</a:t>
            </a:r>
          </a:p>
          <a:p>
            <a:pPr lvl="1"/>
            <a:r>
              <a:rPr lang="en-US" dirty="0" smtClean="0"/>
              <a:t>What is the testability of the code?</a:t>
            </a:r>
          </a:p>
          <a:p>
            <a:r>
              <a:rPr lang="en-US" dirty="0" smtClean="0"/>
              <a:t>Metric:</a:t>
            </a:r>
          </a:p>
          <a:p>
            <a:pPr lvl="1"/>
            <a:r>
              <a:rPr lang="en-US" dirty="0" smtClean="0"/>
              <a:t>Measure the complexity of the code.</a:t>
            </a:r>
          </a:p>
          <a:p>
            <a:pPr lvl="1"/>
            <a:r>
              <a:rPr lang="en-US" dirty="0" smtClean="0"/>
              <a:t>Domain/range ratio</a:t>
            </a: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Domain/range ratio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a function takes 3 parameters and returns a single value, the </a:t>
            </a:r>
            <a:r>
              <a:rPr lang="en-US" dirty="0" smtClean="0"/>
              <a:t>ratio </a:t>
            </a:r>
            <a:r>
              <a:rPr lang="en-US" dirty="0" smtClean="0"/>
              <a:t>is 3/1</a:t>
            </a:r>
          </a:p>
          <a:p>
            <a:r>
              <a:rPr lang="en-US" dirty="0" smtClean="0"/>
              <a:t>If a function takes 1 parameter and returns one value the ratio is 1 and we should be able to very easily trace the logic.</a:t>
            </a:r>
          </a:p>
          <a:p>
            <a:r>
              <a:rPr lang="en-US" dirty="0" smtClean="0"/>
              <a:t> We can determine the D/R ratio for a class as a container of functions.</a:t>
            </a: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McCabe’s </a:t>
            </a:r>
            <a:r>
              <a:rPr lang="en-US" dirty="0" err="1" smtClean="0"/>
              <a:t>Cyclomatic</a:t>
            </a:r>
            <a:r>
              <a:rPr lang="en-US" dirty="0" smtClean="0"/>
              <a:t> Complexity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measures the number of </a:t>
            </a:r>
            <a:r>
              <a:rPr lang="en-US" sz="2800" i="1" dirty="0" smtClean="0"/>
              <a:t>linearly independent paths through </a:t>
            </a:r>
            <a:r>
              <a:rPr lang="en-US" sz="2800" dirty="0" smtClean="0"/>
              <a:t>the </a:t>
            </a:r>
            <a:r>
              <a:rPr lang="en-US" sz="2800" dirty="0" err="1" smtClean="0"/>
              <a:t>flowgraph</a:t>
            </a:r>
            <a:endParaRPr lang="en-US" sz="2800" dirty="0" smtClean="0"/>
          </a:p>
          <a:p>
            <a:r>
              <a:rPr lang="en-US" sz="2800" dirty="0" smtClean="0"/>
              <a:t>v(F) = e − n + 2, F the </a:t>
            </a:r>
            <a:r>
              <a:rPr lang="en-US" sz="2800" dirty="0" err="1" smtClean="0"/>
              <a:t>flowgraph</a:t>
            </a:r>
            <a:r>
              <a:rPr lang="en-US" sz="2800" dirty="0" smtClean="0"/>
              <a:t> of the code, n the number of vertices, e the number of edges</a:t>
            </a:r>
          </a:p>
          <a:p>
            <a:r>
              <a:rPr lang="en-US" sz="2800" dirty="0" smtClean="0"/>
              <a:t>Intuition — the larger the CCN the “more complex” the code</a:t>
            </a:r>
          </a:p>
          <a:p>
            <a:r>
              <a:rPr lang="en-US" sz="2800" dirty="0" smtClean="0"/>
              <a:t>Various sources recommend a CCN of no more than 10-15</a:t>
            </a:r>
          </a:p>
          <a:p>
            <a:r>
              <a:rPr lang="en-US" sz="2800" dirty="0" smtClean="0"/>
              <a:t>For examples: http://www.cs.auckland.ac.nz/compsci702s1c/lectures/ewan/cs702-notes-lec05-ccn.pdf</a:t>
            </a:r>
            <a:endParaRPr lang="en-US" sz="28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143000"/>
          </a:xfrm>
        </p:spPr>
        <p:txBody>
          <a:bodyPr/>
          <a:lstStyle/>
          <a:p>
            <a:r>
              <a:rPr lang="en-US" dirty="0" smtClean="0"/>
              <a:t>McCabe’s </a:t>
            </a:r>
            <a:r>
              <a:rPr lang="en-US" dirty="0" err="1" smtClean="0"/>
              <a:t>Cyclomatic</a:t>
            </a:r>
            <a:r>
              <a:rPr lang="en-US" dirty="0" smtClean="0"/>
              <a:t> Complexity - 2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57488" y="1981200"/>
            <a:ext cx="3629025" cy="402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Monitoring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Planning at the beginning and Measuring at the end is not sufficient unless the beginning and end are very close together.</a:t>
            </a:r>
          </a:p>
          <a:p>
            <a:r>
              <a:rPr lang="en-US" sz="2400" dirty="0" smtClean="0"/>
              <a:t>Monitoring includes measuring as work proceeds, evaluation of the measurements, and re-planning based on the evaluation.</a:t>
            </a:r>
          </a:p>
          <a:p>
            <a:r>
              <a:rPr lang="en-US" sz="2400" dirty="0" smtClean="0"/>
              <a:t>Productivity, scrap and rework, defects injected, and defects detected are some of the measurements.</a:t>
            </a:r>
          </a:p>
          <a:p>
            <a:r>
              <a:rPr lang="en-US" sz="2400" dirty="0" smtClean="0"/>
              <a:t>The more automated the development process the more automated the measurement process can be.</a:t>
            </a:r>
          </a:p>
          <a:p>
            <a:r>
              <a:rPr lang="en-US" sz="2400" dirty="0" smtClean="0"/>
              <a:t>The Scrum evaluates progress daily, iterative time-boxed project do so at the end of each time-box.</a:t>
            </a:r>
            <a:endParaRPr lang="en-US" sz="24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PMBOK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Cost Management</a:t>
            </a:r>
          </a:p>
          <a:p>
            <a:r>
              <a:rPr lang="en-US" sz="2400" dirty="0" smtClean="0"/>
              <a:t>Risk Management</a:t>
            </a:r>
          </a:p>
          <a:p>
            <a:r>
              <a:rPr lang="en-US" sz="2400" dirty="0" smtClean="0"/>
              <a:t>Scope Management</a:t>
            </a:r>
          </a:p>
          <a:p>
            <a:r>
              <a:rPr lang="en-US" sz="2400" dirty="0" smtClean="0"/>
              <a:t>Resource Management</a:t>
            </a:r>
          </a:p>
          <a:p>
            <a:r>
              <a:rPr lang="en-US" sz="2400" dirty="0" smtClean="0"/>
              <a:t>Communications Management</a:t>
            </a:r>
          </a:p>
          <a:p>
            <a:r>
              <a:rPr lang="en-US" sz="2400" dirty="0" smtClean="0"/>
              <a:t>Quality Management</a:t>
            </a:r>
          </a:p>
          <a:p>
            <a:r>
              <a:rPr lang="en-US" sz="2400" dirty="0" smtClean="0"/>
              <a:t>Time Management</a:t>
            </a:r>
          </a:p>
          <a:p>
            <a:r>
              <a:rPr lang="en-US" sz="2400" dirty="0" smtClean="0"/>
              <a:t>Procurement Management</a:t>
            </a:r>
          </a:p>
          <a:p>
            <a:r>
              <a:rPr lang="en-US" sz="2400" dirty="0" smtClean="0"/>
              <a:t>Integration Management</a:t>
            </a:r>
            <a:endParaRPr lang="en-US" sz="24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10 tips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000" dirty="0" smtClean="0"/>
              <a:t>1. Understand the user’s needs, write the specs before coding and keep them up to date. Develop the User Interface with the specs and flush out design issues.</a:t>
            </a:r>
          </a:p>
          <a:p>
            <a:pPr>
              <a:buNone/>
            </a:pPr>
            <a:r>
              <a:rPr lang="en-US" sz="2000" dirty="0" smtClean="0"/>
              <a:t>2. Break projects into modules of 1 week or shorter.</a:t>
            </a:r>
          </a:p>
          <a:p>
            <a:pPr>
              <a:buNone/>
            </a:pPr>
            <a:r>
              <a:rPr lang="en-US" sz="2000" dirty="0" smtClean="0"/>
              <a:t>3. Implement risky modules early.</a:t>
            </a:r>
          </a:p>
          <a:p>
            <a:pPr>
              <a:buNone/>
            </a:pPr>
            <a:r>
              <a:rPr lang="en-US" sz="2000" dirty="0" smtClean="0"/>
              <a:t>4. Create validation milestones, every 3 to 4 weeks.</a:t>
            </a:r>
          </a:p>
          <a:p>
            <a:pPr>
              <a:buNone/>
            </a:pPr>
            <a:r>
              <a:rPr lang="en-US" sz="2000" dirty="0" smtClean="0"/>
              <a:t>5. Provide the necessary resources.</a:t>
            </a:r>
          </a:p>
          <a:p>
            <a:pPr>
              <a:buNone/>
            </a:pPr>
            <a:r>
              <a:rPr lang="en-US" sz="2000" dirty="0" smtClean="0"/>
              <a:t>6. Get developer buy-in for features, timelines and milestones.</a:t>
            </a:r>
          </a:p>
          <a:p>
            <a:pPr>
              <a:buNone/>
            </a:pPr>
            <a:r>
              <a:rPr lang="en-US" sz="2000" dirty="0" smtClean="0"/>
              <a:t>7. Keep people accountable to their commitments.</a:t>
            </a:r>
          </a:p>
          <a:p>
            <a:pPr>
              <a:buNone/>
            </a:pPr>
            <a:r>
              <a:rPr lang="en-US" sz="2000" dirty="0" smtClean="0"/>
              <a:t>8. Resist “feature creep” during implementation and testing.</a:t>
            </a:r>
          </a:p>
          <a:p>
            <a:pPr>
              <a:buNone/>
            </a:pPr>
            <a:r>
              <a:rPr lang="en-US" sz="2000" dirty="0" smtClean="0"/>
              <a:t>9. Use automated functional testing tools and do stress testing.</a:t>
            </a:r>
          </a:p>
          <a:p>
            <a:pPr>
              <a:buNone/>
            </a:pPr>
            <a:r>
              <a:rPr lang="en-US" sz="2000" dirty="0" smtClean="0"/>
              <a:t>10. Under-promise, over-deliver and plan a pleasant surprise at the end.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Project Planning tasks ensure that various elements of the Project are coordinated and therefore guide the project execution</a:t>
            </a:r>
          </a:p>
          <a:p>
            <a:r>
              <a:rPr lang="en-US" dirty="0" smtClean="0"/>
              <a:t>Canonical saying: </a:t>
            </a:r>
            <a:r>
              <a:rPr lang="en-US" i="1" dirty="0" smtClean="0"/>
              <a:t>If you fail to plan, you plan to fail.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Planning includes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1) Project Scope Definition and Scope Planning </a:t>
            </a:r>
            <a:br>
              <a:rPr lang="en-US" sz="2000" dirty="0" smtClean="0"/>
            </a:br>
            <a:r>
              <a:rPr lang="en-US" sz="2000" dirty="0" smtClean="0"/>
              <a:t>2) Project Activity Definition and Activity Sequencing </a:t>
            </a:r>
            <a:br>
              <a:rPr lang="en-US" sz="2000" dirty="0" smtClean="0"/>
            </a:br>
            <a:r>
              <a:rPr lang="en-US" sz="2000" dirty="0" smtClean="0"/>
              <a:t>3) Time, Effort and Resource Estimation </a:t>
            </a:r>
            <a:br>
              <a:rPr lang="en-US" sz="2000" dirty="0" smtClean="0"/>
            </a:br>
            <a:r>
              <a:rPr lang="en-US" sz="2000" dirty="0" smtClean="0"/>
              <a:t>4) Risk Factors Identification </a:t>
            </a:r>
            <a:br>
              <a:rPr lang="en-US" sz="2000" dirty="0" smtClean="0"/>
            </a:br>
            <a:r>
              <a:rPr lang="en-US" sz="2000" dirty="0" smtClean="0"/>
              <a:t>5) Cost Estimation and Budgeting </a:t>
            </a:r>
            <a:br>
              <a:rPr lang="en-US" sz="2000" dirty="0" smtClean="0"/>
            </a:br>
            <a:r>
              <a:rPr lang="en-US" sz="2000" dirty="0" smtClean="0"/>
              <a:t>6) Organizational and Resource Planning </a:t>
            </a:r>
            <a:br>
              <a:rPr lang="en-US" sz="2000" dirty="0" smtClean="0"/>
            </a:br>
            <a:r>
              <a:rPr lang="en-US" sz="2000" dirty="0" smtClean="0"/>
              <a:t>7) Schedule Development </a:t>
            </a:r>
            <a:br>
              <a:rPr lang="en-US" sz="2000" dirty="0" smtClean="0"/>
            </a:br>
            <a:r>
              <a:rPr lang="en-US" sz="2000" dirty="0" smtClean="0"/>
              <a:t>8) Quality Planning </a:t>
            </a:r>
            <a:br>
              <a:rPr lang="en-US" sz="2000" dirty="0" smtClean="0"/>
            </a:br>
            <a:r>
              <a:rPr lang="en-US" sz="2000" dirty="0" smtClean="0"/>
              <a:t>9) </a:t>
            </a:r>
            <a:r>
              <a:rPr lang="en-US" sz="2000" u="sng" dirty="0" smtClean="0">
                <a:hlinkClick r:id="rId2"/>
              </a:rPr>
              <a:t>Risk Management</a:t>
            </a:r>
            <a:r>
              <a:rPr lang="en-US" sz="2000" dirty="0" smtClean="0"/>
              <a:t> Planning </a:t>
            </a:r>
            <a:br>
              <a:rPr lang="en-US" sz="2000" dirty="0" smtClean="0"/>
            </a:br>
            <a:r>
              <a:rPr lang="en-US" sz="2000" dirty="0" smtClean="0"/>
              <a:t>10) Project Plan Development and Execution </a:t>
            </a:r>
            <a:br>
              <a:rPr lang="en-US" sz="2000" dirty="0" smtClean="0"/>
            </a:br>
            <a:r>
              <a:rPr lang="en-US" sz="2000" dirty="0" smtClean="0"/>
              <a:t>11) </a:t>
            </a:r>
            <a:r>
              <a:rPr lang="en-US" sz="2000" u="sng" dirty="0" smtClean="0">
                <a:hlinkClick r:id="rId2"/>
              </a:rPr>
              <a:t>Performance</a:t>
            </a:r>
            <a:r>
              <a:rPr lang="en-US" sz="2000" dirty="0" smtClean="0"/>
              <a:t> Reporting </a:t>
            </a:r>
            <a:br>
              <a:rPr lang="en-US" sz="2000" dirty="0" smtClean="0"/>
            </a:br>
            <a:r>
              <a:rPr lang="en-US" sz="2000" dirty="0" smtClean="0"/>
              <a:t>12) Planning Change Management </a:t>
            </a:r>
            <a:br>
              <a:rPr lang="en-US" sz="2000" dirty="0" smtClean="0"/>
            </a:br>
            <a:r>
              <a:rPr lang="en-US" sz="2000" dirty="0" smtClean="0"/>
              <a:t>13) Project Rollout Planning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SWOT – know the organization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Strengths</a:t>
            </a:r>
          </a:p>
          <a:p>
            <a:pPr lvl="1"/>
            <a:r>
              <a:rPr lang="en-US" dirty="0" smtClean="0"/>
              <a:t>reputation</a:t>
            </a:r>
          </a:p>
          <a:p>
            <a:r>
              <a:rPr lang="en-US" dirty="0" smtClean="0"/>
              <a:t>Weaknesses</a:t>
            </a:r>
          </a:p>
          <a:p>
            <a:pPr lvl="1"/>
            <a:r>
              <a:rPr lang="en-US" dirty="0" smtClean="0"/>
              <a:t>No new products</a:t>
            </a:r>
          </a:p>
          <a:p>
            <a:r>
              <a:rPr lang="en-US" dirty="0" smtClean="0"/>
              <a:t>Opportunities</a:t>
            </a:r>
          </a:p>
          <a:p>
            <a:pPr lvl="1"/>
            <a:r>
              <a:rPr lang="en-US" dirty="0" smtClean="0"/>
              <a:t>Innovation will cut prices in half</a:t>
            </a:r>
          </a:p>
          <a:p>
            <a:r>
              <a:rPr lang="en-US" dirty="0" smtClean="0"/>
              <a:t>Threats</a:t>
            </a:r>
          </a:p>
          <a:p>
            <a:pPr lvl="1"/>
            <a:r>
              <a:rPr lang="en-US" dirty="0" smtClean="0"/>
              <a:t>Others are licensing the same technology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Agile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66762" y="2096294"/>
            <a:ext cx="7610475" cy="353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Effort estimation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Process steps =&gt; who will carry them out =&gt; what is the productivity of those people?</a:t>
            </a:r>
          </a:p>
          <a:p>
            <a:r>
              <a:rPr lang="en-US" dirty="0" smtClean="0"/>
              <a:t>Personal software process (PSP) tracks time to do a job as well as # of errors to get productivity.</a:t>
            </a:r>
          </a:p>
          <a:p>
            <a:r>
              <a:rPr lang="en-US" dirty="0" smtClean="0"/>
              <a:t>Most projects require decomposition.</a:t>
            </a:r>
          </a:p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5200" y="4929188"/>
            <a:ext cx="5510891" cy="192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Breakdown Structure (WBS) 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33512" y="2096294"/>
            <a:ext cx="6276975" cy="353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5306</TotalTime>
  <Words>1476</Words>
  <Application>Microsoft Office PowerPoint</Application>
  <PresentationFormat>On-screen Show (4:3)</PresentationFormat>
  <Paragraphs>210</Paragraphs>
  <Slides>38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syse802Template</vt:lpstr>
      <vt:lpstr>CPSC 871</vt:lpstr>
      <vt:lpstr>Objective</vt:lpstr>
      <vt:lpstr>Management topics</vt:lpstr>
      <vt:lpstr>Project Planning</vt:lpstr>
      <vt:lpstr>Planning includes</vt:lpstr>
      <vt:lpstr>SWOT – know the organization</vt:lpstr>
      <vt:lpstr>Agile</vt:lpstr>
      <vt:lpstr>Effort estimation</vt:lpstr>
      <vt:lpstr>Work Breakdown Structure (WBS) </vt:lpstr>
      <vt:lpstr>Microsoft project</vt:lpstr>
      <vt:lpstr>Cost Estimation</vt:lpstr>
      <vt:lpstr>Object points</vt:lpstr>
      <vt:lpstr>Object point estimation</vt:lpstr>
      <vt:lpstr>Algorithmic cost modelling</vt:lpstr>
      <vt:lpstr>Productivity estimates</vt:lpstr>
      <vt:lpstr>COCOMO 2 models</vt:lpstr>
      <vt:lpstr>Use of COCOMO 2 models</vt:lpstr>
      <vt:lpstr>Risk management</vt:lpstr>
      <vt:lpstr>Risk management - 2</vt:lpstr>
      <vt:lpstr>Risk management - 3</vt:lpstr>
      <vt:lpstr>Software Quality Assurance (SQA)</vt:lpstr>
      <vt:lpstr>SQA Plan outline</vt:lpstr>
      <vt:lpstr>SQA Plan outline - 2</vt:lpstr>
      <vt:lpstr>Quality Management</vt:lpstr>
      <vt:lpstr>Runtime Qualities</vt:lpstr>
      <vt:lpstr>Non-runtime Qualities</vt:lpstr>
      <vt:lpstr>Quality Management - 2</vt:lpstr>
      <vt:lpstr>Framework</vt:lpstr>
      <vt:lpstr>Milestones</vt:lpstr>
      <vt:lpstr>Measurement</vt:lpstr>
      <vt:lpstr>Measurement - 2</vt:lpstr>
      <vt:lpstr>Measurement - 3</vt:lpstr>
      <vt:lpstr>Domain/range ratio</vt:lpstr>
      <vt:lpstr>McCabe’s Cyclomatic Complexity</vt:lpstr>
      <vt:lpstr>McCabe’s Cyclomatic Complexity - 2</vt:lpstr>
      <vt:lpstr>Monitoring</vt:lpstr>
      <vt:lpstr>PMBOK</vt:lpstr>
      <vt:lpstr>10 tips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Windows User</cp:lastModifiedBy>
  <cp:revision>28</cp:revision>
  <dcterms:created xsi:type="dcterms:W3CDTF">2011-09-03T00:50:36Z</dcterms:created>
  <dcterms:modified xsi:type="dcterms:W3CDTF">2015-09-01T11:22:26Z</dcterms:modified>
</cp:coreProperties>
</file>