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60" r:id="rId2"/>
    <p:sldId id="261" r:id="rId3"/>
    <p:sldId id="262" r:id="rId4"/>
    <p:sldId id="263" r:id="rId5"/>
    <p:sldId id="275" r:id="rId6"/>
    <p:sldId id="264" r:id="rId7"/>
    <p:sldId id="274" r:id="rId8"/>
    <p:sldId id="267" r:id="rId9"/>
    <p:sldId id="269" r:id="rId10"/>
    <p:sldId id="270" r:id="rId11"/>
    <p:sldId id="265" r:id="rId12"/>
    <p:sldId id="266" r:id="rId13"/>
    <p:sldId id="271" r:id="rId14"/>
    <p:sldId id="277" r:id="rId15"/>
    <p:sldId id="279" r:id="rId16"/>
    <p:sldId id="276" r:id="rId17"/>
    <p:sldId id="272" r:id="rId18"/>
    <p:sldId id="273" r:id="rId19"/>
    <p:sldId id="278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29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0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6002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M33S1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Foundations of Software Engineering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Algorithms/structures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Languages</a:t>
            </a:r>
          </a:p>
          <a:p>
            <a:pPr lvl="1"/>
            <a:r>
              <a:rPr lang="en-US" dirty="0" smtClean="0"/>
              <a:t>General purpose</a:t>
            </a:r>
          </a:p>
          <a:p>
            <a:pPr lvl="1"/>
            <a:r>
              <a:rPr lang="en-US" dirty="0" smtClean="0"/>
              <a:t>Domain specific</a:t>
            </a:r>
            <a:endParaRPr lang="en-US" dirty="0" smtClean="0"/>
          </a:p>
          <a:p>
            <a:r>
              <a:rPr lang="en-US" dirty="0" smtClean="0"/>
              <a:t>Complexity </a:t>
            </a:r>
            <a:r>
              <a:rPr lang="en-US" dirty="0" smtClean="0"/>
              <a:t>theory</a:t>
            </a:r>
          </a:p>
          <a:p>
            <a:pPr lvl="1"/>
            <a:r>
              <a:rPr lang="en-US" dirty="0" smtClean="0"/>
              <a:t>Runtime - </a:t>
            </a:r>
            <a:r>
              <a:rPr lang="en-US" dirty="0" err="1" smtClean="0"/>
              <a:t>cs</a:t>
            </a:r>
            <a:endParaRPr lang="en-US" dirty="0" smtClean="0"/>
          </a:p>
          <a:p>
            <a:pPr lvl="1"/>
            <a:r>
              <a:rPr lang="en-US" dirty="0" smtClean="0"/>
              <a:t>Incidental</a:t>
            </a:r>
          </a:p>
          <a:p>
            <a:pPr lvl="2"/>
            <a:r>
              <a:rPr lang="en-US" dirty="0" smtClean="0"/>
              <a:t>Bad organization</a:t>
            </a:r>
            <a:endParaRPr lang="en-US" dirty="0" smtClean="0"/>
          </a:p>
          <a:p>
            <a:pPr lvl="1"/>
            <a:r>
              <a:rPr lang="en-US" dirty="0" smtClean="0"/>
              <a:t>Inherent </a:t>
            </a:r>
          </a:p>
          <a:p>
            <a:pPr lvl="2"/>
            <a:r>
              <a:rPr lang="en-US" dirty="0" smtClean="0"/>
              <a:t>Algorithmic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25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Operational </a:t>
            </a:r>
            <a:r>
              <a:rPr lang="en-US" dirty="0" smtClean="0"/>
              <a:t>context</a:t>
            </a:r>
          </a:p>
          <a:p>
            <a:r>
              <a:rPr lang="en-US" dirty="0" smtClean="0"/>
              <a:t>Economic </a:t>
            </a:r>
            <a:r>
              <a:rPr lang="en-US" dirty="0" smtClean="0"/>
              <a:t>perspective</a:t>
            </a:r>
          </a:p>
          <a:p>
            <a:r>
              <a:rPr lang="en-US" dirty="0" smtClean="0"/>
              <a:t>Requirements </a:t>
            </a:r>
          </a:p>
          <a:p>
            <a:pPr lvl="1"/>
            <a:r>
              <a:rPr lang="en-US" dirty="0" smtClean="0"/>
              <a:t>Elicitation</a:t>
            </a:r>
          </a:p>
          <a:p>
            <a:pPr lvl="2"/>
            <a:r>
              <a:rPr lang="en-US" dirty="0" smtClean="0"/>
              <a:t>Sources</a:t>
            </a:r>
          </a:p>
          <a:p>
            <a:pPr lvl="2"/>
            <a:r>
              <a:rPr lang="en-US" dirty="0" smtClean="0"/>
              <a:t>interviews</a:t>
            </a:r>
          </a:p>
          <a:p>
            <a:pPr lvl="1"/>
            <a:r>
              <a:rPr lang="en-US" dirty="0" smtClean="0"/>
              <a:t>Analysis </a:t>
            </a:r>
          </a:p>
          <a:p>
            <a:pPr lvl="2"/>
            <a:r>
              <a:rPr lang="en-US" dirty="0" smtClean="0"/>
              <a:t>Hierarchical </a:t>
            </a:r>
          </a:p>
          <a:p>
            <a:pPr lvl="2"/>
            <a:r>
              <a:rPr lang="en-US" dirty="0" smtClean="0"/>
              <a:t>Interactions </a:t>
            </a:r>
            <a:endParaRPr lang="en-US" dirty="0" smtClean="0"/>
          </a:p>
          <a:p>
            <a:r>
              <a:rPr lang="en-US" dirty="0"/>
              <a:t>Functional/non-functional </a:t>
            </a:r>
          </a:p>
        </p:txBody>
      </p:sp>
    </p:spTree>
    <p:extLst>
      <p:ext uri="{BB962C8B-B14F-4D97-AF65-F5344CB8AC3E}">
        <p14:creationId xmlns:p14="http://schemas.microsoft.com/office/powerpoint/2010/main" val="1422498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Architecture/Design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Specifications</a:t>
            </a:r>
            <a:endParaRPr lang="en-US" dirty="0" smtClean="0"/>
          </a:p>
          <a:p>
            <a:r>
              <a:rPr lang="en-US" dirty="0" smtClean="0"/>
              <a:t>Nominal/exceptional/error </a:t>
            </a:r>
            <a:r>
              <a:rPr lang="en-US" dirty="0" smtClean="0"/>
              <a:t>flows</a:t>
            </a:r>
          </a:p>
          <a:p>
            <a:r>
              <a:rPr lang="en-US" dirty="0" smtClean="0"/>
              <a:t>Constraints</a:t>
            </a:r>
          </a:p>
          <a:p>
            <a:r>
              <a:rPr lang="en-US" dirty="0" smtClean="0"/>
              <a:t>Trade-offs</a:t>
            </a:r>
          </a:p>
          <a:p>
            <a:r>
              <a:rPr lang="en-US" dirty="0" smtClean="0"/>
              <a:t>Design Patterns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689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Traceability</a:t>
            </a:r>
          </a:p>
          <a:p>
            <a:r>
              <a:rPr lang="en-US" dirty="0" smtClean="0"/>
              <a:t>Standard languages</a:t>
            </a:r>
          </a:p>
          <a:p>
            <a:r>
              <a:rPr lang="en-US" dirty="0" smtClean="0"/>
              <a:t>Metrics </a:t>
            </a:r>
          </a:p>
          <a:p>
            <a:r>
              <a:rPr lang="en-US" dirty="0" smtClean="0"/>
              <a:t>Language idioms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920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 &amp;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Validation </a:t>
            </a:r>
          </a:p>
          <a:p>
            <a:pPr lvl="1"/>
            <a:r>
              <a:rPr lang="en-US" dirty="0" smtClean="0"/>
              <a:t>Compare to human expectations</a:t>
            </a:r>
            <a:endParaRPr lang="en-US" dirty="0"/>
          </a:p>
          <a:p>
            <a:r>
              <a:rPr lang="en-US" dirty="0" smtClean="0"/>
              <a:t>Verification</a:t>
            </a:r>
          </a:p>
          <a:p>
            <a:pPr lvl="1"/>
            <a:r>
              <a:rPr lang="en-US" dirty="0" smtClean="0"/>
              <a:t>Compare to some independent standard – oracle</a:t>
            </a:r>
          </a:p>
          <a:p>
            <a:r>
              <a:rPr lang="en-US" dirty="0" smtClean="0"/>
              <a:t>Operates in parallel to the development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938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Operating system</a:t>
            </a:r>
          </a:p>
          <a:p>
            <a:r>
              <a:rPr lang="en-US" dirty="0" smtClean="0"/>
              <a:t>Programming</a:t>
            </a:r>
          </a:p>
          <a:p>
            <a:pPr lvl="1"/>
            <a:r>
              <a:rPr lang="en-US" dirty="0" smtClean="0"/>
              <a:t>compilers/interpreters/translators </a:t>
            </a:r>
          </a:p>
          <a:p>
            <a:pPr lvl="1"/>
            <a:r>
              <a:rPr lang="en-US" dirty="0" smtClean="0"/>
              <a:t>debuggers</a:t>
            </a:r>
          </a:p>
          <a:p>
            <a:r>
              <a:rPr lang="en-US" dirty="0" smtClean="0"/>
              <a:t>Translator</a:t>
            </a:r>
          </a:p>
          <a:p>
            <a:pPr lvl="1"/>
            <a:r>
              <a:rPr lang="en-US" dirty="0" smtClean="0"/>
              <a:t>Because it is the human that is the weakest link</a:t>
            </a:r>
          </a:p>
          <a:p>
            <a:pPr lvl="1"/>
            <a:r>
              <a:rPr lang="en-US" dirty="0" smtClean="0"/>
              <a:t>Object-oriented, data driven, procedural, functional are all reducible</a:t>
            </a:r>
          </a:p>
          <a:p>
            <a:pPr lvl="1"/>
            <a:r>
              <a:rPr lang="en-US" dirty="0" smtClean="0"/>
              <a:t>The languages are there to help 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283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</a:p>
          <a:p>
            <a:r>
              <a:rPr lang="en-US" dirty="0" smtClean="0"/>
              <a:t>Language</a:t>
            </a:r>
          </a:p>
          <a:p>
            <a:r>
              <a:rPr lang="en-US" dirty="0" smtClean="0"/>
              <a:t>Ad hoc</a:t>
            </a:r>
          </a:p>
          <a:p>
            <a:r>
              <a:rPr lang="en-US" dirty="0" smtClean="0"/>
              <a:t>Recent Toyota case</a:t>
            </a:r>
          </a:p>
          <a:p>
            <a:r>
              <a:rPr lang="en-US" sz="2400" dirty="0"/>
              <a:t>http://www.safetyresearch.net/blog/articles/toyota-unintended-acceleration-and-big-bowl-%E2%80%9Cspaghetti%E2%80%9D-code?utm_content=bufferf2141&amp;utm_medium=social&amp;utm_source=twitter.com&amp;utm_campaign=buffer</a:t>
            </a:r>
          </a:p>
        </p:txBody>
      </p:sp>
    </p:spTree>
    <p:extLst>
      <p:ext uri="{BB962C8B-B14F-4D97-AF65-F5344CB8AC3E}">
        <p14:creationId xmlns:p14="http://schemas.microsoft.com/office/powerpoint/2010/main" val="1860896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 </a:t>
            </a:r>
          </a:p>
          <a:p>
            <a:r>
              <a:rPr lang="en-US" dirty="0" smtClean="0"/>
              <a:t>Trust </a:t>
            </a:r>
          </a:p>
          <a:p>
            <a:r>
              <a:rPr lang="en-US" dirty="0" smtClean="0"/>
              <a:t>Project</a:t>
            </a:r>
          </a:p>
          <a:p>
            <a:r>
              <a:rPr lang="en-US" dirty="0" smtClean="0"/>
              <a:t>Product</a:t>
            </a:r>
          </a:p>
          <a:p>
            <a:r>
              <a:rPr lang="en-US" dirty="0" smtClean="0"/>
              <a:t>Customer</a:t>
            </a:r>
          </a:p>
          <a:p>
            <a:r>
              <a:rPr lang="en-US" dirty="0" smtClean="0"/>
              <a:t>Mythical man </a:t>
            </a:r>
            <a:r>
              <a:rPr lang="en-US" dirty="0" smtClean="0"/>
              <a:t>month</a:t>
            </a:r>
          </a:p>
          <a:p>
            <a:r>
              <a:rPr lang="en-US" dirty="0" smtClean="0"/>
              <a:t>Adding people to  a late project …</a:t>
            </a:r>
          </a:p>
          <a:p>
            <a:r>
              <a:rPr lang="en-US" dirty="0" smtClean="0"/>
              <a:t>http</a:t>
            </a:r>
            <a:r>
              <a:rPr lang="en-US" dirty="0"/>
              <a:t>://javatroopers.com/Mythical_Man_Month.html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186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Responsibility</a:t>
            </a:r>
          </a:p>
          <a:p>
            <a:r>
              <a:rPr lang="en-US" dirty="0" smtClean="0"/>
              <a:t>Legal</a:t>
            </a:r>
          </a:p>
          <a:p>
            <a:r>
              <a:rPr lang="en-US" dirty="0" smtClean="0"/>
              <a:t>Moral</a:t>
            </a:r>
          </a:p>
          <a:p>
            <a:r>
              <a:rPr lang="en-US" dirty="0" smtClean="0"/>
              <a:t>Ethical </a:t>
            </a:r>
          </a:p>
          <a:p>
            <a:r>
              <a:rPr lang="en-US" dirty="0" smtClean="0"/>
              <a:t>Accreditation/certification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55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Ecosystems</a:t>
            </a:r>
          </a:p>
          <a:p>
            <a:r>
              <a:rPr lang="en-US" dirty="0" smtClean="0"/>
              <a:t>Free</a:t>
            </a:r>
          </a:p>
          <a:p>
            <a:r>
              <a:rPr lang="en-US" dirty="0" smtClean="0"/>
              <a:t>Open source</a:t>
            </a:r>
          </a:p>
          <a:p>
            <a:r>
              <a:rPr lang="en-US" dirty="0" smtClean="0"/>
              <a:t>Subscription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2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Omit detail </a:t>
            </a:r>
          </a:p>
          <a:p>
            <a:r>
              <a:rPr lang="en-US" dirty="0" smtClean="0"/>
              <a:t>Focus on essentials/properties</a:t>
            </a:r>
          </a:p>
          <a:p>
            <a:r>
              <a:rPr lang="en-US" dirty="0" smtClean="0"/>
              <a:t>Types </a:t>
            </a:r>
          </a:p>
          <a:p>
            <a:pPr lvl="1"/>
            <a:r>
              <a:rPr lang="en-US" dirty="0" smtClean="0"/>
              <a:t>Specification</a:t>
            </a:r>
          </a:p>
          <a:p>
            <a:pPr lvl="1"/>
            <a:r>
              <a:rPr lang="en-US" dirty="0" smtClean="0"/>
              <a:t>Implementation</a:t>
            </a:r>
          </a:p>
          <a:p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03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9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hiding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Eliminate dependencies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19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Coupling/cohesion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3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Generalization/Specialization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</a:p>
          <a:p>
            <a:r>
              <a:rPr lang="en-US" dirty="0" smtClean="0"/>
              <a:t>Refinement</a:t>
            </a:r>
          </a:p>
          <a:p>
            <a:r>
              <a:rPr lang="en-US" dirty="0" smtClean="0"/>
              <a:t>extension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83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Composition</a:t>
            </a:r>
          </a:p>
          <a:p>
            <a:r>
              <a:rPr lang="en-US" dirty="0" smtClean="0"/>
              <a:t>Generalization</a:t>
            </a:r>
          </a:p>
          <a:p>
            <a:r>
              <a:rPr lang="en-US" dirty="0" smtClean="0"/>
              <a:t>Priority </a:t>
            </a:r>
          </a:p>
          <a:p>
            <a:r>
              <a:rPr lang="en-US" dirty="0" smtClean="0"/>
              <a:t>Incremental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97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Paradigms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Functional/procedural</a:t>
            </a:r>
          </a:p>
          <a:p>
            <a:r>
              <a:rPr lang="en-US" dirty="0" smtClean="0"/>
              <a:t>Object-oriented</a:t>
            </a:r>
          </a:p>
          <a:p>
            <a:r>
              <a:rPr lang="en-US" dirty="0" smtClean="0"/>
              <a:t>Service-oriented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78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Waterfall</a:t>
            </a:r>
          </a:p>
          <a:p>
            <a:r>
              <a:rPr lang="en-US" dirty="0" smtClean="0"/>
              <a:t>Iterative-incremental</a:t>
            </a:r>
          </a:p>
          <a:p>
            <a:r>
              <a:rPr lang="en-US" dirty="0" smtClean="0"/>
              <a:t>Spiral</a:t>
            </a:r>
          </a:p>
          <a:p>
            <a:r>
              <a:rPr lang="en-US" dirty="0" smtClean="0"/>
              <a:t>Driven</a:t>
            </a:r>
          </a:p>
          <a:p>
            <a:pPr lvl="1"/>
            <a:r>
              <a:rPr lang="en-US" dirty="0" smtClean="0"/>
              <a:t>Model</a:t>
            </a:r>
          </a:p>
          <a:p>
            <a:pPr lvl="1"/>
            <a:r>
              <a:rPr lang="en-US" dirty="0" smtClean="0"/>
              <a:t>Test </a:t>
            </a:r>
          </a:p>
          <a:p>
            <a:r>
              <a:rPr lang="en-US" dirty="0" smtClean="0"/>
              <a:t>Process modeling</a:t>
            </a:r>
          </a:p>
          <a:p>
            <a:pPr lvl="1"/>
            <a:r>
              <a:rPr lang="en-US" dirty="0" err="1" smtClean="0"/>
              <a:t>Epf</a:t>
            </a:r>
            <a:endParaRPr lang="en-US" dirty="0" smtClean="0"/>
          </a:p>
          <a:p>
            <a:r>
              <a:rPr lang="en-US" dirty="0" smtClean="0"/>
              <a:t>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70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15379</TotalTime>
  <Words>201</Words>
  <Application>Microsoft Office PowerPoint</Application>
  <PresentationFormat>On-screen Show (4:3)</PresentationFormat>
  <Paragraphs>117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syse802Template</vt:lpstr>
      <vt:lpstr>CPSC 871</vt:lpstr>
      <vt:lpstr>Abstraction</vt:lpstr>
      <vt:lpstr>Encapsulation</vt:lpstr>
      <vt:lpstr>Information hiding</vt:lpstr>
      <vt:lpstr>Modularization</vt:lpstr>
      <vt:lpstr>Generalization/Specialization</vt:lpstr>
      <vt:lpstr>Hierarchy</vt:lpstr>
      <vt:lpstr>Paradigms</vt:lpstr>
      <vt:lpstr>Processes</vt:lpstr>
      <vt:lpstr>Algorithms/structures</vt:lpstr>
      <vt:lpstr>Analysis</vt:lpstr>
      <vt:lpstr>Architecture/Design</vt:lpstr>
      <vt:lpstr>Construction</vt:lpstr>
      <vt:lpstr>Validation &amp; verification</vt:lpstr>
      <vt:lpstr>Tools </vt:lpstr>
      <vt:lpstr>Standards</vt:lpstr>
      <vt:lpstr>Management</vt:lpstr>
      <vt:lpstr>Professionalism</vt:lpstr>
      <vt:lpstr>Business models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67</cp:revision>
  <dcterms:created xsi:type="dcterms:W3CDTF">2012-04-15T20:02:32Z</dcterms:created>
  <dcterms:modified xsi:type="dcterms:W3CDTF">2015-12-01T14:23:13Z</dcterms:modified>
</cp:coreProperties>
</file>