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62" r:id="rId4"/>
    <p:sldId id="263" r:id="rId5"/>
    <p:sldId id="261" r:id="rId6"/>
    <p:sldId id="259" r:id="rId7"/>
    <p:sldId id="257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-1315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810493-590E-4E95-BDC7-56C55F58F3FD}" type="datetimeFigureOut">
              <a:rPr lang="en-US" smtClean="0"/>
              <a:t>9/7/2015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AA0937-F013-4122-83F9-E29B497389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6461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AA0937-F013-4122-83F9-E29B4973891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50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B7665-0E07-423F-AF05-44D54787A4D3}" type="datetimeFigureOut">
              <a:rPr lang="en-US" smtClean="0"/>
              <a:t>9/7/2015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B176B-779A-4BDA-898E-A75710323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770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B7665-0E07-423F-AF05-44D54787A4D3}" type="datetimeFigureOut">
              <a:rPr lang="en-US" smtClean="0"/>
              <a:t>9/7/2015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B176B-779A-4BDA-898E-A75710323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324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B7665-0E07-423F-AF05-44D54787A4D3}" type="datetimeFigureOut">
              <a:rPr lang="en-US" smtClean="0"/>
              <a:t>9/7/2015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B176B-779A-4BDA-898E-A75710323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294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B7665-0E07-423F-AF05-44D54787A4D3}" type="datetimeFigureOut">
              <a:rPr lang="en-US" smtClean="0"/>
              <a:t>9/7/2015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B176B-779A-4BDA-898E-A75710323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22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B7665-0E07-423F-AF05-44D54787A4D3}" type="datetimeFigureOut">
              <a:rPr lang="en-US" smtClean="0"/>
              <a:t>9/7/2015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B176B-779A-4BDA-898E-A75710323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3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B7665-0E07-423F-AF05-44D54787A4D3}" type="datetimeFigureOut">
              <a:rPr lang="en-US" smtClean="0"/>
              <a:t>9/7/2015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B176B-779A-4BDA-898E-A75710323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386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B7665-0E07-423F-AF05-44D54787A4D3}" type="datetimeFigureOut">
              <a:rPr lang="en-US" smtClean="0"/>
              <a:t>9/7/2015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B176B-779A-4BDA-898E-A75710323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122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B7665-0E07-423F-AF05-44D54787A4D3}" type="datetimeFigureOut">
              <a:rPr lang="en-US" smtClean="0"/>
              <a:t>9/7/2015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B176B-779A-4BDA-898E-A75710323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614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B7665-0E07-423F-AF05-44D54787A4D3}" type="datetimeFigureOut">
              <a:rPr lang="en-US" smtClean="0"/>
              <a:t>9/7/2015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B176B-779A-4BDA-898E-A75710323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717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B7665-0E07-423F-AF05-44D54787A4D3}" type="datetimeFigureOut">
              <a:rPr lang="en-US" smtClean="0"/>
              <a:t>9/7/2015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B176B-779A-4BDA-898E-A75710323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991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B7665-0E07-423F-AF05-44D54787A4D3}" type="datetimeFigureOut">
              <a:rPr lang="en-US" smtClean="0"/>
              <a:t>9/7/2015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B176B-779A-4BDA-898E-A75710323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396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B7665-0E07-423F-AF05-44D54787A4D3}" type="datetimeFigureOut">
              <a:rPr lang="en-US" smtClean="0"/>
              <a:t>9/7/2015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B176B-779A-4BDA-898E-A75710323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523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From Problem to Solution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Module 3 Session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031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Transitioning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 the “waterfall” method the requirements are formally handed over to the design team.</a:t>
            </a:r>
          </a:p>
          <a:p>
            <a:r>
              <a:rPr lang="en-US" dirty="0" smtClean="0"/>
              <a:t>There is a sign off by the customer that these are the official requirements</a:t>
            </a:r>
          </a:p>
          <a:p>
            <a:r>
              <a:rPr lang="en-US" dirty="0" smtClean="0"/>
              <a:t>In the “iterative, incremental” method the design team begins working with the requirements team learning the domain.</a:t>
            </a:r>
          </a:p>
          <a:p>
            <a:r>
              <a:rPr lang="en-US" dirty="0" smtClean="0"/>
              <a:t>The two teams work in parallel until the requirements stabilize and the design is adequate.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3941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elicitation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Read, talk, interview …</a:t>
            </a:r>
          </a:p>
          <a:p>
            <a:r>
              <a:rPr lang="en-US" dirty="0" smtClean="0"/>
              <a:t>Capture – using story boards, diagrams and text</a:t>
            </a:r>
          </a:p>
          <a:p>
            <a:r>
              <a:rPr lang="en-US" dirty="0" smtClean="0"/>
              <a:t>Software Requirements Specification (SRS)</a:t>
            </a:r>
          </a:p>
          <a:p>
            <a:pPr lvl="1"/>
            <a:r>
              <a:rPr lang="en-US" dirty="0"/>
              <a:t>It provides feedback to the </a:t>
            </a:r>
            <a:r>
              <a:rPr lang="en-US" dirty="0" smtClean="0"/>
              <a:t>customer.</a:t>
            </a:r>
          </a:p>
          <a:p>
            <a:pPr lvl="1"/>
            <a:r>
              <a:rPr lang="en-US" dirty="0" smtClean="0"/>
              <a:t>It </a:t>
            </a:r>
            <a:r>
              <a:rPr lang="en-US" dirty="0"/>
              <a:t>decomposes the problem into component parts</a:t>
            </a:r>
            <a:r>
              <a:rPr lang="en-US" dirty="0" smtClean="0"/>
              <a:t>.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It </a:t>
            </a:r>
            <a:r>
              <a:rPr lang="en-US" dirty="0"/>
              <a:t>serves as an input to the design specification</a:t>
            </a:r>
            <a:r>
              <a:rPr lang="en-US" dirty="0" smtClean="0"/>
              <a:t>.</a:t>
            </a:r>
          </a:p>
          <a:p>
            <a:pPr lvl="1"/>
            <a:r>
              <a:rPr lang="en-US" dirty="0"/>
              <a:t>It serves as the parent document</a:t>
            </a:r>
          </a:p>
        </p:txBody>
      </p:sp>
    </p:spTree>
    <p:extLst>
      <p:ext uri="{BB962C8B-B14F-4D97-AF65-F5344CB8AC3E}">
        <p14:creationId xmlns:p14="http://schemas.microsoft.com/office/powerpoint/2010/main" val="3555816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Take models and knowledge of the domain</a:t>
            </a:r>
          </a:p>
          <a:p>
            <a:r>
              <a:rPr lang="en-US" dirty="0" smtClean="0"/>
              <a:t>Decompose 1 </a:t>
            </a:r>
            <a:r>
              <a:rPr lang="en-US" dirty="0" err="1" smtClean="0"/>
              <a:t>req</a:t>
            </a:r>
            <a:r>
              <a:rPr lang="en-US" dirty="0" smtClean="0"/>
              <a:t> -&gt; 2 </a:t>
            </a:r>
            <a:r>
              <a:rPr lang="en-US" dirty="0" err="1" smtClean="0"/>
              <a:t>req</a:t>
            </a:r>
            <a:r>
              <a:rPr lang="en-US" dirty="0" smtClean="0"/>
              <a:t> by breaking apart</a:t>
            </a:r>
          </a:p>
          <a:p>
            <a:r>
              <a:rPr lang="en-US" dirty="0" smtClean="0"/>
              <a:t>Abstract – define new less detailed </a:t>
            </a:r>
            <a:r>
              <a:rPr lang="en-US" dirty="0" err="1" smtClean="0"/>
              <a:t>req</a:t>
            </a:r>
            <a:r>
              <a:rPr lang="en-US" dirty="0" smtClean="0"/>
              <a:t> and create a dependency</a:t>
            </a:r>
          </a:p>
          <a:p>
            <a:r>
              <a:rPr lang="en-US" dirty="0" smtClean="0"/>
              <a:t>Derive a </a:t>
            </a:r>
            <a:r>
              <a:rPr lang="en-US" dirty="0" err="1" smtClean="0"/>
              <a:t>req</a:t>
            </a:r>
            <a:r>
              <a:rPr lang="en-US" dirty="0" smtClean="0"/>
              <a:t> from another to take it to a new usually more detailed level but for a different part of the process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7502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 levels of formality and completeness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75864">
            <a:off x="364678" y="2144604"/>
            <a:ext cx="3947502" cy="1524132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49377">
            <a:off x="5822381" y="1980696"/>
            <a:ext cx="3124471" cy="163082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3657600"/>
            <a:ext cx="3215919" cy="2994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14314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Levels of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Official or not, new requirements are created from the original ones</a:t>
            </a:r>
          </a:p>
          <a:p>
            <a:r>
              <a:rPr lang="en-US" dirty="0" smtClean="0"/>
              <a:t>The new ones are usually more detailed</a:t>
            </a:r>
          </a:p>
          <a:p>
            <a:r>
              <a:rPr lang="en-US" dirty="0" smtClean="0"/>
              <a:t> L1 -&gt; L2 -&gt; L3 -&gt; L4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3199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work continues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Even as design of a solution is underway work continues on the requirements.</a:t>
            </a:r>
          </a:p>
          <a:p>
            <a:r>
              <a:rPr lang="en-US" dirty="0" smtClean="0"/>
              <a:t>Close contact with the customer is essential.</a:t>
            </a:r>
          </a:p>
          <a:p>
            <a:r>
              <a:rPr lang="en-US" dirty="0" smtClean="0"/>
              <a:t>Listen to the designers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74163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457200" y="3810000"/>
            <a:ext cx="8229600" cy="7620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-8626" y="3410476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Idea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370046" y="3440668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</a:t>
            </a:r>
            <a:r>
              <a:rPr lang="en-US" dirty="0" smtClean="0"/>
              <a:t>etire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176328" y="3475693"/>
            <a:ext cx="1620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277669" y="3504614"/>
            <a:ext cx="1415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Architecture</a:t>
            </a:r>
            <a:endParaRPr lang="en-US" dirty="0"/>
          </a:p>
        </p:txBody>
      </p:sp>
      <p:cxnSp>
        <p:nvCxnSpPr>
          <p:cNvPr id="9" name="Curved Connector 8"/>
          <p:cNvCxnSpPr>
            <a:stCxn id="7" idx="0"/>
            <a:endCxn id="8" idx="0"/>
          </p:cNvCxnSpPr>
          <p:nvPr/>
        </p:nvCxnSpPr>
        <p:spPr>
          <a:xfrm rot="16200000" flipH="1">
            <a:off x="2971720" y="2490779"/>
            <a:ext cx="28921" cy="1998748"/>
          </a:xfrm>
          <a:prstGeom prst="curvedConnector3">
            <a:avLst>
              <a:gd name="adj1" fmla="val -790429"/>
            </a:avLst>
          </a:pr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432330" y="4170589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feedback</a:t>
            </a:r>
            <a:endParaRPr lang="en-US" dirty="0"/>
          </a:p>
        </p:txBody>
      </p:sp>
      <p:cxnSp>
        <p:nvCxnSpPr>
          <p:cNvPr id="11" name="Curved Connector 10"/>
          <p:cNvCxnSpPr/>
          <p:nvPr/>
        </p:nvCxnSpPr>
        <p:spPr>
          <a:xfrm rot="5400000" flipH="1">
            <a:off x="2971720" y="2950688"/>
            <a:ext cx="28921" cy="1998748"/>
          </a:xfrm>
          <a:prstGeom prst="curvedConnector3">
            <a:avLst>
              <a:gd name="adj1" fmla="val -790429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175701" y="2951114"/>
            <a:ext cx="1710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Decomposition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638800" y="3478768"/>
            <a:ext cx="1762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cxnSp>
        <p:nvCxnSpPr>
          <p:cNvPr id="14" name="Curved Connector 13"/>
          <p:cNvCxnSpPr>
            <a:stCxn id="7" idx="2"/>
            <a:endCxn id="7" idx="1"/>
          </p:cNvCxnSpPr>
          <p:nvPr/>
        </p:nvCxnSpPr>
        <p:spPr>
          <a:xfrm rot="5400000" flipH="1">
            <a:off x="1489235" y="3347453"/>
            <a:ext cx="184666" cy="810479"/>
          </a:xfrm>
          <a:prstGeom prst="curvedConnector4">
            <a:avLst>
              <a:gd name="adj1" fmla="val -123791"/>
              <a:gd name="adj2" fmla="val 128206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977386" y="3985923"/>
            <a:ext cx="851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639258" y="2685024"/>
            <a:ext cx="16209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Use cases</a:t>
            </a:r>
          </a:p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-53239" y="5715000"/>
            <a:ext cx="1544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Infrastructure</a:t>
            </a:r>
            <a:endParaRPr lang="en-US" dirty="0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438509" y="5181600"/>
            <a:ext cx="8229600" cy="7620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39258" y="5181600"/>
            <a:ext cx="15568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Configuration</a:t>
            </a:r>
          </a:p>
          <a:p>
            <a:r>
              <a:rPr lang="en-US" dirty="0" smtClean="0"/>
              <a:t>management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2443016" y="5219700"/>
            <a:ext cx="11208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Process/</a:t>
            </a:r>
          </a:p>
          <a:p>
            <a:r>
              <a:rPr lang="en-US" dirty="0" smtClean="0"/>
              <a:t>notations</a:t>
            </a:r>
            <a:endParaRPr lang="en-US" dirty="0"/>
          </a:p>
        </p:txBody>
      </p:sp>
      <p:cxnSp>
        <p:nvCxnSpPr>
          <p:cNvPr id="21" name="Curved Connector 20"/>
          <p:cNvCxnSpPr>
            <a:stCxn id="8" idx="3"/>
            <a:endCxn id="8" idx="0"/>
          </p:cNvCxnSpPr>
          <p:nvPr/>
        </p:nvCxnSpPr>
        <p:spPr>
          <a:xfrm flipH="1" flipV="1">
            <a:off x="3985555" y="3504614"/>
            <a:ext cx="707886" cy="184666"/>
          </a:xfrm>
          <a:prstGeom prst="curvedConnector4">
            <a:avLst>
              <a:gd name="adj1" fmla="val -32293"/>
              <a:gd name="adj2" fmla="val 223791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001370" y="2951114"/>
            <a:ext cx="126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reconsider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-34505" y="3943710"/>
            <a:ext cx="838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Scope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18283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1889</TotalTime>
  <Words>269</Words>
  <Application>Microsoft Office PowerPoint</Application>
  <PresentationFormat>On-screen Show (4:3)</PresentationFormat>
  <Paragraphs>50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From Problem to Solution</vt:lpstr>
      <vt:lpstr>Transitioning</vt:lpstr>
      <vt:lpstr>Requirements elicitation</vt:lpstr>
      <vt:lpstr>Requirements analysis</vt:lpstr>
      <vt:lpstr>3 levels of formality and completeness</vt:lpstr>
      <vt:lpstr>Levels of requirements</vt:lpstr>
      <vt:lpstr>Requirements work continues</vt:lpstr>
      <vt:lpstr>PowerPoint Presentation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From Problem to Solution</dc:title>
  <dc:creator>Windows User</dc:creator>
  <cp:lastModifiedBy>Windows User</cp:lastModifiedBy>
  <cp:revision>21</cp:revision>
  <dcterms:created xsi:type="dcterms:W3CDTF">2013-09-06T13:06:07Z</dcterms:created>
  <dcterms:modified xsi:type="dcterms:W3CDTF">2015-09-07T11:39:59Z</dcterms:modified>
</cp:coreProperties>
</file>