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60" r:id="rId2"/>
    <p:sldId id="261" r:id="rId3"/>
    <p:sldId id="263" r:id="rId4"/>
    <p:sldId id="264" r:id="rId5"/>
    <p:sldId id="262"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8" r:id="rId19"/>
    <p:sldId id="279" r:id="rId20"/>
    <p:sldId id="280" r:id="rId21"/>
    <p:sldId id="277" r:id="rId22"/>
    <p:sldId id="281" r:id="rId23"/>
    <p:sldId id="282" r:id="rId24"/>
    <p:sldId id="284" r:id="rId25"/>
    <p:sldId id="286" r:id="rId26"/>
    <p:sldId id="285" r:id="rId27"/>
    <p:sldId id="287" r:id="rId28"/>
    <p:sldId id="288" r:id="rId29"/>
    <p:sldId id="289" r:id="rId30"/>
    <p:sldId id="283" r:id="rId3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03F"/>
    <a:srgbClr val="13212A"/>
    <a:srgbClr val="8C8F8E"/>
    <a:srgbClr val="3E461D"/>
    <a:srgbClr val="DDD9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44" d="100"/>
          <a:sy n="44" d="100"/>
        </p:scale>
        <p:origin x="-629"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F9AA50D-5F1F-4C1E-BC3D-C715359F8293}" type="datetime1">
              <a:rPr lang="en-US"/>
              <a:pPr/>
              <a:t>9/11/2013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6F16B37-BB50-4860-B621-92F5BDBC64FA}" type="slidenum">
              <a:rPr lang="en-US"/>
              <a:pPr/>
              <a:t>‹#›</a:t>
            </a:fld>
            <a:endParaRPr lang="en-US"/>
          </a:p>
        </p:txBody>
      </p:sp>
    </p:spTree>
    <p:extLst>
      <p:ext uri="{BB962C8B-B14F-4D97-AF65-F5344CB8AC3E}">
        <p14:creationId xmlns:p14="http://schemas.microsoft.com/office/powerpoint/2010/main" val="243122854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FFA5608-FB1D-4DF2-A89C-2004C948F9D8}" type="slidenum">
              <a:rPr lang="en-US">
                <a:latin typeface="Arial" pitchFamily="34" charset="0"/>
                <a:ea typeface="ヒラギノ角ゴ Pro W3" charset="-128"/>
              </a:rPr>
              <a:pPr/>
              <a:t>1</a:t>
            </a:fld>
            <a:endParaRPr lang="en-US">
              <a:latin typeface="Arial" pitchFamily="34" charset="0"/>
              <a:ea typeface="ヒラギノ角ゴ Pro W3" charset="-128"/>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smtClean="0">
              <a:latin typeface="Arial" pitchFamily="34" charset="0"/>
              <a:ea typeface="ヒラギノ角ゴ Pro W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E1E2472-1472-48D1-A3AC-F855E60A6EA0}" type="datetime1">
              <a:rPr lang="en-US"/>
              <a:pPr/>
              <a:t>9/11/2013</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96FF6458-F23B-405C-8F21-21F697F72E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C717-D7BA-4950-BE82-C9B6FA413421}" type="datetime1">
              <a:rPr lang="en-US"/>
              <a:pPr/>
              <a:t>9/11/2013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5B1FAC-BFD0-4AF8-996E-9AE8DCF340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6E6FEF-464C-4304-A61D-DA55B042AC71}" type="datetime1">
              <a:rPr lang="en-US"/>
              <a:pPr/>
              <a:t>9/11/2013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45862-C674-48FB-954D-1B70B92CB9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95D324-5911-42F7-BAA7-B0399E5DAF57}" type="datetime1">
              <a:rPr lang="en-US"/>
              <a:pPr/>
              <a:t>9/11/2013</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F0B3080A-960D-4451-9B3F-76CB7E6F1B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4C9025-CCDE-41AC-8469-06231BE7E37A}" type="datetime1">
              <a:rPr lang="en-US"/>
              <a:pPr/>
              <a:t>9/11/2013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1CF67D-FF79-4C17-9170-99C0DB2C0D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44FFCD2-4FD0-4489-A389-61AA38946966}" type="datetime1">
              <a:rPr lang="en-US"/>
              <a:pPr/>
              <a:t>9/11/2013</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E130720A-12D6-49B6-8C4C-A0F74D688C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CC1F02-0DC8-4E0B-89E4-5BDF7FFAAAFF}" type="datetime1">
              <a:rPr lang="en-US"/>
              <a:pPr/>
              <a:t>9/11/2013</a:t>
            </a:fld>
            <a:endParaRPr lang="en-US"/>
          </a:p>
        </p:txBody>
      </p:sp>
      <p:sp>
        <p:nvSpPr>
          <p:cNvPr id="8"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9" name="Slide Number Placeholder 5"/>
          <p:cNvSpPr>
            <a:spLocks noGrp="1"/>
          </p:cNvSpPr>
          <p:nvPr>
            <p:ph type="sldNum" sz="quarter" idx="12"/>
          </p:nvPr>
        </p:nvSpPr>
        <p:spPr/>
        <p:txBody>
          <a:bodyPr/>
          <a:lstStyle>
            <a:lvl1pPr>
              <a:defRPr/>
            </a:lvl1pPr>
          </a:lstStyle>
          <a:p>
            <a:fld id="{69F94244-F706-4A01-B34D-B1BD1FC2FD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EE34111-2818-4C2B-9A16-901FF17E1FDE}" type="datetime1">
              <a:rPr lang="en-US"/>
              <a:pPr/>
              <a:t>9/11/2013</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B5A3017-8251-4C4C-B4F7-477F627955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26886E8-7E23-49BD-A7D5-B0CB10C8E9E8}" type="datetime1">
              <a:rPr lang="en-US"/>
              <a:pPr/>
              <a:t>9/11/2013</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CA1E566-C267-499F-BE0F-07A657FD01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9FD3F7-5C67-437D-8B32-6AD57C640788}" type="datetime1">
              <a:rPr lang="en-US"/>
              <a:pPr/>
              <a:t>9/11/2013</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CD9A243D-5B78-4D26-9164-F29874F113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76DFAB-8E9E-4530-8913-0944DC4115F2}" type="datetime1">
              <a:rPr lang="en-US"/>
              <a:pPr/>
              <a:t>9/11/2013</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75D23948-1902-4099-8A87-590E1C405B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5EA005D-2E76-47E9-B8EE-FDEE6CD95D58}" type="datetime1">
              <a:rPr lang="en-US"/>
              <a:pPr/>
              <a:t>9/11/2013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0B64028-1176-41D3-9614-D4E1940601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dodcio.defense.gov/sites/diea/products/Ref_Archi_Description_Final_v1_18Jun10.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sei.cmu.edu/library/abstracts/books/0321154959.cf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0" y="4770438"/>
            <a:ext cx="6781800" cy="1201737"/>
          </a:xfrm>
          <a:prstGeom prst="rect">
            <a:avLst/>
          </a:prstGeom>
          <a:noFill/>
          <a:ln w="9525">
            <a:noFill/>
            <a:miter lim="800000"/>
            <a:headEnd/>
            <a:tailEnd/>
          </a:ln>
        </p:spPr>
        <p:txBody>
          <a:bodyPr>
            <a:spAutoFit/>
          </a:bodyPr>
          <a:lstStyle/>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Calibri" pitchFamily="34" charset="0"/>
            </a:endParaRPr>
          </a:p>
        </p:txBody>
      </p:sp>
      <p:sp>
        <p:nvSpPr>
          <p:cNvPr id="33795" name="Rectangle 8"/>
          <p:cNvSpPr>
            <a:spLocks noChangeArrowheads="1"/>
          </p:cNvSpPr>
          <p:nvPr/>
        </p:nvSpPr>
        <p:spPr bwMode="auto">
          <a:xfrm>
            <a:off x="381000" y="228600"/>
            <a:ext cx="8305800" cy="6019800"/>
          </a:xfrm>
          <a:prstGeom prst="rect">
            <a:avLst/>
          </a:prstGeom>
          <a:noFill/>
          <a:ln w="9525">
            <a:solidFill>
              <a:schemeClr val="tx1"/>
            </a:solidFill>
            <a:round/>
            <a:headEnd/>
            <a:tailEnd/>
          </a:ln>
        </p:spPr>
        <p:txBody>
          <a:bodyPr/>
          <a:lstStyle/>
          <a:p>
            <a:pPr eaLnBrk="0" hangingPunct="0"/>
            <a:endParaRPr lang="en-US">
              <a:latin typeface="Calibri" pitchFamily="34" charset="0"/>
            </a:endParaRPr>
          </a:p>
        </p:txBody>
      </p:sp>
      <p:sp>
        <p:nvSpPr>
          <p:cNvPr id="33796" name="Rectangle 7"/>
          <p:cNvSpPr>
            <a:spLocks noChangeArrowheads="1"/>
          </p:cNvSpPr>
          <p:nvPr/>
        </p:nvSpPr>
        <p:spPr bwMode="auto">
          <a:xfrm>
            <a:off x="381000" y="1524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pitchFamily="34" charset="0"/>
            </a:endParaRPr>
          </a:p>
        </p:txBody>
      </p:sp>
      <p:cxnSp>
        <p:nvCxnSpPr>
          <p:cNvPr id="9" name="Straight Connector 8"/>
          <p:cNvCxnSpPr/>
          <p:nvPr/>
        </p:nvCxnSpPr>
        <p:spPr>
          <a:xfrm rot="10800000">
            <a:off x="381000" y="12192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1000" y="1273175"/>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799" name="Picture 10" descr="academicSymbolWdm_copur.jpg"/>
          <p:cNvPicPr>
            <a:picLocks noChangeAspect="1"/>
          </p:cNvPicPr>
          <p:nvPr/>
        </p:nvPicPr>
        <p:blipFill>
          <a:blip r:embed="rId3"/>
          <a:srcRect/>
          <a:stretch>
            <a:fillRect/>
          </a:stretch>
        </p:blipFill>
        <p:spPr bwMode="auto">
          <a:xfrm>
            <a:off x="762000" y="442913"/>
            <a:ext cx="2570163" cy="547687"/>
          </a:xfrm>
          <a:prstGeom prst="rect">
            <a:avLst/>
          </a:prstGeom>
          <a:noFill/>
          <a:ln w="9525">
            <a:noFill/>
            <a:miter lim="800000"/>
            <a:headEnd/>
            <a:tailEnd/>
          </a:ln>
        </p:spPr>
      </p:pic>
      <p:sp>
        <p:nvSpPr>
          <p:cNvPr id="33800" name="Title 1"/>
          <p:cNvSpPr>
            <a:spLocks noGrp="1"/>
          </p:cNvSpPr>
          <p:nvPr>
            <p:ph type="ctrTitle"/>
          </p:nvPr>
        </p:nvSpPr>
        <p:spPr>
          <a:xfrm>
            <a:off x="381000" y="2130425"/>
            <a:ext cx="8305800" cy="1470025"/>
          </a:xfrm>
        </p:spPr>
        <p:txBody>
          <a:bodyPr/>
          <a:lstStyle/>
          <a:p>
            <a:r>
              <a:rPr lang="en-US" dirty="0" smtClean="0"/>
              <a:t>CPSC 871</a:t>
            </a:r>
          </a:p>
        </p:txBody>
      </p:sp>
      <p:sp>
        <p:nvSpPr>
          <p:cNvPr id="33801" name="Subtitle 2"/>
          <p:cNvSpPr>
            <a:spLocks noGrp="1"/>
          </p:cNvSpPr>
          <p:nvPr>
            <p:ph type="subTitle" idx="1"/>
          </p:nvPr>
        </p:nvSpPr>
        <p:spPr>
          <a:xfrm>
            <a:off x="1120775" y="3657600"/>
            <a:ext cx="6840538" cy="1752600"/>
          </a:xfrm>
        </p:spPr>
        <p:txBody>
          <a:bodyPr/>
          <a:lstStyle/>
          <a:p>
            <a:r>
              <a:rPr lang="en-US" dirty="0" smtClean="0">
                <a:solidFill>
                  <a:schemeClr val="tx1"/>
                </a:solidFill>
              </a:rPr>
              <a:t>John D. McGregor</a:t>
            </a:r>
          </a:p>
          <a:p>
            <a:r>
              <a:rPr lang="en-US" dirty="0" smtClean="0">
                <a:solidFill>
                  <a:schemeClr val="tx1"/>
                </a:solidFill>
              </a:rPr>
              <a:t>Module 3 Session 1</a:t>
            </a:r>
          </a:p>
          <a:p>
            <a:r>
              <a:rPr lang="en-US" dirty="0" smtClean="0">
                <a:solidFill>
                  <a:schemeClr val="tx1"/>
                </a:solidFill>
              </a:rPr>
              <a:t>Architecture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attributes</a:t>
            </a:r>
            <a:endParaRPr lang="en-US" dirty="0"/>
          </a:p>
        </p:txBody>
      </p:sp>
      <p:sp>
        <p:nvSpPr>
          <p:cNvPr id="3" name="Content Placeholder 2"/>
          <p:cNvSpPr>
            <a:spLocks noGrp="1"/>
          </p:cNvSpPr>
          <p:nvPr>
            <p:ph idx="1"/>
          </p:nvPr>
        </p:nvSpPr>
        <p:spPr/>
        <p:txBody>
          <a:bodyPr/>
          <a:lstStyle/>
          <a:p>
            <a:r>
              <a:rPr lang="en-US" dirty="0" smtClean="0"/>
              <a:t>How the components are formed and how they are connected affects the quality attributes</a:t>
            </a:r>
          </a:p>
          <a:p>
            <a:r>
              <a:rPr lang="en-US" dirty="0" smtClean="0"/>
              <a:t>The larger a component, the more complex it is</a:t>
            </a:r>
          </a:p>
          <a:p>
            <a:r>
              <a:rPr lang="en-US" dirty="0" smtClean="0"/>
              <a:t>The more public its internals are the more testable it is</a:t>
            </a:r>
          </a:p>
          <a:p>
            <a:r>
              <a:rPr lang="en-US" dirty="0" smtClean="0"/>
              <a:t>The more connectors there are the less maintainable the system is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Flows</a:t>
            </a:r>
            <a:endParaRPr lang="en-US" dirty="0"/>
          </a:p>
        </p:txBody>
      </p:sp>
      <p:sp>
        <p:nvSpPr>
          <p:cNvPr id="3" name="Content Placeholder 2"/>
          <p:cNvSpPr>
            <a:spLocks noGrp="1"/>
          </p:cNvSpPr>
          <p:nvPr>
            <p:ph idx="1"/>
          </p:nvPr>
        </p:nvSpPr>
        <p:spPr>
          <a:xfrm>
            <a:off x="457200" y="1600201"/>
            <a:ext cx="8229600" cy="1752600"/>
          </a:xfrm>
        </p:spPr>
        <p:txBody>
          <a:bodyPr/>
          <a:lstStyle/>
          <a:p>
            <a:r>
              <a:rPr lang="en-US" dirty="0" smtClean="0"/>
              <a:t>The architect does not do detailed design within a certain level of component so the architecture simply shows a flow through from an in port to an out port</a:t>
            </a:r>
            <a:endParaRPr lang="en-US" dirty="0"/>
          </a:p>
        </p:txBody>
      </p:sp>
      <p:sp>
        <p:nvSpPr>
          <p:cNvPr id="5" name="AutoShape 22"/>
          <p:cNvSpPr>
            <a:spLocks noChangeArrowheads="1"/>
          </p:cNvSpPr>
          <p:nvPr/>
        </p:nvSpPr>
        <p:spPr bwMode="auto">
          <a:xfrm>
            <a:off x="4648200" y="3644900"/>
            <a:ext cx="4038600" cy="2747963"/>
          </a:xfrm>
          <a:prstGeom prst="roundRect">
            <a:avLst>
              <a:gd name="adj" fmla="val 16667"/>
            </a:avLst>
          </a:prstGeom>
          <a:solidFill>
            <a:schemeClr val="accent1"/>
          </a:solidFill>
          <a:ln w="28575">
            <a:solidFill>
              <a:schemeClr val="tx1"/>
            </a:solidFill>
            <a:round/>
            <a:headEnd/>
            <a:tailEnd/>
          </a:ln>
          <a:effectLst/>
        </p:spPr>
        <p:txBody>
          <a:bodyPr anchor="ctr">
            <a:spAutoFit/>
          </a:bodyPr>
          <a:lstStyle/>
          <a:p>
            <a:endParaRPr lang="en-US"/>
          </a:p>
        </p:txBody>
      </p:sp>
      <p:sp>
        <p:nvSpPr>
          <p:cNvPr id="6" name="AutoShape 23"/>
          <p:cNvSpPr>
            <a:spLocks noChangeArrowheads="1"/>
          </p:cNvSpPr>
          <p:nvPr/>
        </p:nvSpPr>
        <p:spPr bwMode="auto">
          <a:xfrm>
            <a:off x="5334000" y="5473700"/>
            <a:ext cx="2714625" cy="685800"/>
          </a:xfrm>
          <a:prstGeom prst="parallelogram">
            <a:avLst>
              <a:gd name="adj" fmla="val 18252"/>
            </a:avLst>
          </a:prstGeom>
          <a:solidFill>
            <a:schemeClr val="accent1"/>
          </a:solidFill>
          <a:ln w="57150" algn="ctr">
            <a:solidFill>
              <a:srgbClr val="000000"/>
            </a:solidFill>
            <a:miter lim="800000"/>
            <a:headEnd/>
            <a:tailEnd/>
          </a:ln>
          <a:effectLst/>
        </p:spPr>
        <p:txBody>
          <a:bodyPr lIns="0" tIns="0" rIns="0" bIns="0" anchor="ctr">
            <a:spAutoFit/>
          </a:bodyPr>
          <a:lstStyle/>
          <a:p>
            <a:pPr defTabSz="1027113" eaLnBrk="1" hangingPunct="1"/>
            <a:endParaRPr lang="en-US" b="1"/>
          </a:p>
          <a:p>
            <a:pPr defTabSz="1027113" eaLnBrk="1" hangingPunct="1"/>
            <a:r>
              <a:rPr lang="en-US" b="1"/>
              <a:t>Process P1</a:t>
            </a:r>
          </a:p>
        </p:txBody>
      </p:sp>
      <p:sp>
        <p:nvSpPr>
          <p:cNvPr id="7" name="AutoShape 24"/>
          <p:cNvSpPr>
            <a:spLocks noChangeArrowheads="1"/>
          </p:cNvSpPr>
          <p:nvPr/>
        </p:nvSpPr>
        <p:spPr bwMode="auto">
          <a:xfrm>
            <a:off x="5346700" y="3694113"/>
            <a:ext cx="3092450" cy="273050"/>
          </a:xfrm>
          <a:prstGeom prst="roundRect">
            <a:avLst>
              <a:gd name="adj" fmla="val 16667"/>
            </a:avLst>
          </a:prstGeom>
          <a:solidFill>
            <a:schemeClr val="accent1"/>
          </a:solidFill>
          <a:ln w="12700">
            <a:noFill/>
            <a:round/>
            <a:headEnd/>
            <a:tailEnd/>
          </a:ln>
          <a:effectLst/>
        </p:spPr>
        <p:txBody>
          <a:bodyPr wrap="none" lIns="0" tIns="0" rIns="0" bIns="0">
            <a:spAutoFit/>
          </a:bodyPr>
          <a:lstStyle/>
          <a:p>
            <a:pPr eaLnBrk="1" hangingPunct="1"/>
            <a:r>
              <a:rPr lang="en-US" b="1"/>
              <a:t>System implementation S1.impl</a:t>
            </a:r>
          </a:p>
        </p:txBody>
      </p:sp>
      <p:grpSp>
        <p:nvGrpSpPr>
          <p:cNvPr id="8" name="Group 25"/>
          <p:cNvGrpSpPr>
            <a:grpSpLocks/>
          </p:cNvGrpSpPr>
          <p:nvPr/>
        </p:nvGrpSpPr>
        <p:grpSpPr bwMode="auto">
          <a:xfrm>
            <a:off x="4864100" y="3725863"/>
            <a:ext cx="203200" cy="223837"/>
            <a:chOff x="1658" y="3145"/>
            <a:chExt cx="484" cy="589"/>
          </a:xfrm>
        </p:grpSpPr>
        <p:sp>
          <p:nvSpPr>
            <p:cNvPr id="9" name="WordArt 26"/>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10" name="WordArt 27"/>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11" name="Line 28"/>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12" name="Line 29"/>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3" name="AutoShape 30"/>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sp>
        <p:nvSpPr>
          <p:cNvPr id="14" name="AutoShape 31"/>
          <p:cNvSpPr>
            <a:spLocks noChangeArrowheads="1"/>
          </p:cNvSpPr>
          <p:nvPr/>
        </p:nvSpPr>
        <p:spPr bwMode="auto">
          <a:xfrm>
            <a:off x="5410200" y="4178300"/>
            <a:ext cx="2689225" cy="685800"/>
          </a:xfrm>
          <a:prstGeom prst="parallelogram">
            <a:avLst>
              <a:gd name="adj" fmla="val 18082"/>
            </a:avLst>
          </a:prstGeom>
          <a:solidFill>
            <a:schemeClr val="accent1"/>
          </a:solidFill>
          <a:ln w="57150" algn="ctr">
            <a:solidFill>
              <a:srgbClr val="000000"/>
            </a:solidFill>
            <a:miter lim="800000"/>
            <a:headEnd/>
            <a:tailEnd/>
          </a:ln>
          <a:effectLst/>
        </p:spPr>
        <p:txBody>
          <a:bodyPr lIns="0" tIns="0" rIns="0" bIns="0" anchor="ctr">
            <a:spAutoFit/>
          </a:bodyPr>
          <a:lstStyle/>
          <a:p>
            <a:pPr defTabSz="1027113" eaLnBrk="1" hangingPunct="1"/>
            <a:endParaRPr lang="en-US" b="1"/>
          </a:p>
          <a:p>
            <a:pPr defTabSz="1027113" eaLnBrk="1" hangingPunct="1"/>
            <a:r>
              <a:rPr lang="en-US" b="1"/>
              <a:t>Process P2</a:t>
            </a:r>
          </a:p>
        </p:txBody>
      </p:sp>
      <p:sp>
        <p:nvSpPr>
          <p:cNvPr id="15" name="AutoShape 32"/>
          <p:cNvSpPr>
            <a:spLocks noChangeArrowheads="1"/>
          </p:cNvSpPr>
          <p:nvPr/>
        </p:nvSpPr>
        <p:spPr bwMode="auto">
          <a:xfrm rot="5400000">
            <a:off x="4648200" y="38735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6" name="AutoShape 33"/>
          <p:cNvSpPr>
            <a:spLocks noChangeArrowheads="1"/>
          </p:cNvSpPr>
          <p:nvPr/>
        </p:nvSpPr>
        <p:spPr bwMode="auto">
          <a:xfrm rot="5400000">
            <a:off x="8686800" y="47879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7" name="AutoShape 34"/>
          <p:cNvSpPr>
            <a:spLocks noChangeArrowheads="1"/>
          </p:cNvSpPr>
          <p:nvPr/>
        </p:nvSpPr>
        <p:spPr bwMode="auto">
          <a:xfrm rot="5400000">
            <a:off x="8686800" y="53213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cxnSp>
        <p:nvCxnSpPr>
          <p:cNvPr id="18" name="AutoShape 35"/>
          <p:cNvCxnSpPr>
            <a:cxnSpLocks noChangeShapeType="1"/>
            <a:stCxn id="15" idx="0"/>
            <a:endCxn id="19" idx="3"/>
          </p:cNvCxnSpPr>
          <p:nvPr/>
        </p:nvCxnSpPr>
        <p:spPr bwMode="auto">
          <a:xfrm>
            <a:off x="4800600" y="3949700"/>
            <a:ext cx="609600" cy="457200"/>
          </a:xfrm>
          <a:prstGeom prst="straightConnector1">
            <a:avLst/>
          </a:prstGeom>
          <a:noFill/>
          <a:ln w="38100">
            <a:solidFill>
              <a:srgbClr val="A50021"/>
            </a:solidFill>
            <a:round/>
            <a:headEnd/>
            <a:tailEnd/>
          </a:ln>
          <a:effectLst/>
        </p:spPr>
      </p:cxnSp>
      <p:sp>
        <p:nvSpPr>
          <p:cNvPr id="19" name="AutoShape 36"/>
          <p:cNvSpPr>
            <a:spLocks noChangeArrowheads="1"/>
          </p:cNvSpPr>
          <p:nvPr/>
        </p:nvSpPr>
        <p:spPr bwMode="auto">
          <a:xfrm rot="5400000">
            <a:off x="5410200" y="43307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20" name="AutoShape 37"/>
          <p:cNvSpPr>
            <a:spLocks noChangeArrowheads="1"/>
          </p:cNvSpPr>
          <p:nvPr/>
        </p:nvSpPr>
        <p:spPr bwMode="auto">
          <a:xfrm rot="5400000">
            <a:off x="8001000" y="44069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21" name="AutoShape 38"/>
          <p:cNvSpPr>
            <a:spLocks noChangeArrowheads="1"/>
          </p:cNvSpPr>
          <p:nvPr/>
        </p:nvSpPr>
        <p:spPr bwMode="auto">
          <a:xfrm rot="5400000">
            <a:off x="5334000" y="56261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22" name="AutoShape 39"/>
          <p:cNvSpPr>
            <a:spLocks noChangeArrowheads="1"/>
          </p:cNvSpPr>
          <p:nvPr/>
        </p:nvSpPr>
        <p:spPr bwMode="auto">
          <a:xfrm rot="5400000">
            <a:off x="8001000" y="57023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cxnSp>
        <p:nvCxnSpPr>
          <p:cNvPr id="23" name="AutoShape 40"/>
          <p:cNvCxnSpPr>
            <a:cxnSpLocks noChangeShapeType="1"/>
            <a:stCxn id="20" idx="0"/>
            <a:endCxn id="21" idx="3"/>
          </p:cNvCxnSpPr>
          <p:nvPr/>
        </p:nvCxnSpPr>
        <p:spPr bwMode="auto">
          <a:xfrm flipH="1">
            <a:off x="5334000" y="4483100"/>
            <a:ext cx="2819400" cy="1219200"/>
          </a:xfrm>
          <a:prstGeom prst="bentConnector5">
            <a:avLst>
              <a:gd name="adj1" fmla="val -8106"/>
              <a:gd name="adj2" fmla="val 50000"/>
              <a:gd name="adj3" fmla="val 108106"/>
            </a:avLst>
          </a:prstGeom>
          <a:noFill/>
          <a:ln w="28575">
            <a:solidFill>
              <a:srgbClr val="A50021"/>
            </a:solidFill>
            <a:miter lim="800000"/>
            <a:headEnd/>
            <a:tailEnd/>
          </a:ln>
          <a:effectLst/>
        </p:spPr>
      </p:cxnSp>
      <p:cxnSp>
        <p:nvCxnSpPr>
          <p:cNvPr id="24" name="AutoShape 41"/>
          <p:cNvCxnSpPr>
            <a:cxnSpLocks noChangeShapeType="1"/>
            <a:stCxn id="22" idx="0"/>
            <a:endCxn id="16" idx="3"/>
          </p:cNvCxnSpPr>
          <p:nvPr/>
        </p:nvCxnSpPr>
        <p:spPr bwMode="auto">
          <a:xfrm flipV="1">
            <a:off x="8153400" y="4864100"/>
            <a:ext cx="533400" cy="914400"/>
          </a:xfrm>
          <a:prstGeom prst="straightConnector1">
            <a:avLst/>
          </a:prstGeom>
          <a:noFill/>
          <a:ln w="28575">
            <a:solidFill>
              <a:srgbClr val="A50021"/>
            </a:solidFill>
            <a:round/>
            <a:headEnd/>
            <a:tailEnd/>
          </a:ln>
          <a:effectLst/>
        </p:spPr>
      </p:cxnSp>
      <p:cxnSp>
        <p:nvCxnSpPr>
          <p:cNvPr id="25" name="AutoShape 42"/>
          <p:cNvCxnSpPr>
            <a:cxnSpLocks noChangeShapeType="1"/>
            <a:stCxn id="19" idx="0"/>
            <a:endCxn id="20" idx="3"/>
          </p:cNvCxnSpPr>
          <p:nvPr/>
        </p:nvCxnSpPr>
        <p:spPr bwMode="auto">
          <a:xfrm>
            <a:off x="5562600" y="4406900"/>
            <a:ext cx="2438400" cy="76200"/>
          </a:xfrm>
          <a:prstGeom prst="straightConnector1">
            <a:avLst/>
          </a:prstGeom>
          <a:noFill/>
          <a:ln w="38100">
            <a:solidFill>
              <a:srgbClr val="A50021"/>
            </a:solidFill>
            <a:round/>
            <a:headEnd/>
            <a:tailEnd type="triangle" w="lg" len="med"/>
          </a:ln>
          <a:effectLst/>
        </p:spPr>
      </p:cxnSp>
      <p:sp>
        <p:nvSpPr>
          <p:cNvPr id="26" name="AutoShape 44"/>
          <p:cNvSpPr>
            <a:spLocks noChangeArrowheads="1"/>
          </p:cNvSpPr>
          <p:nvPr/>
        </p:nvSpPr>
        <p:spPr bwMode="auto">
          <a:xfrm>
            <a:off x="4953000" y="4254500"/>
            <a:ext cx="287338" cy="273050"/>
          </a:xfrm>
          <a:prstGeom prst="roundRect">
            <a:avLst>
              <a:gd name="adj" fmla="val 16667"/>
            </a:avLst>
          </a:prstGeom>
          <a:noFill/>
          <a:ln w="12700">
            <a:noFill/>
            <a:round/>
            <a:headEnd/>
            <a:tailEnd/>
          </a:ln>
          <a:effectLst/>
        </p:spPr>
        <p:txBody>
          <a:bodyPr wrap="none" lIns="0" tIns="0" rIns="0" bIns="0">
            <a:spAutoFit/>
          </a:bodyPr>
          <a:lstStyle/>
          <a:p>
            <a:pPr eaLnBrk="1" hangingPunct="1"/>
            <a:r>
              <a:rPr lang="en-US" b="1">
                <a:solidFill>
                  <a:srgbClr val="A50021"/>
                </a:solidFill>
              </a:rPr>
              <a:t>C1</a:t>
            </a:r>
          </a:p>
        </p:txBody>
      </p:sp>
      <p:sp>
        <p:nvSpPr>
          <p:cNvPr id="27" name="AutoShape 45"/>
          <p:cNvSpPr>
            <a:spLocks noChangeArrowheads="1"/>
          </p:cNvSpPr>
          <p:nvPr/>
        </p:nvSpPr>
        <p:spPr bwMode="auto">
          <a:xfrm>
            <a:off x="8382000" y="5321300"/>
            <a:ext cx="287338" cy="273050"/>
          </a:xfrm>
          <a:prstGeom prst="roundRect">
            <a:avLst>
              <a:gd name="adj" fmla="val 16667"/>
            </a:avLst>
          </a:prstGeom>
          <a:noFill/>
          <a:ln w="12700">
            <a:noFill/>
            <a:round/>
            <a:headEnd/>
            <a:tailEnd/>
          </a:ln>
          <a:effectLst/>
        </p:spPr>
        <p:txBody>
          <a:bodyPr wrap="none" lIns="0" tIns="0" rIns="0" bIns="0">
            <a:spAutoFit/>
          </a:bodyPr>
          <a:lstStyle/>
          <a:p>
            <a:pPr eaLnBrk="1" hangingPunct="1"/>
            <a:r>
              <a:rPr lang="en-US" b="1">
                <a:solidFill>
                  <a:srgbClr val="A50021"/>
                </a:solidFill>
              </a:rPr>
              <a:t>C5</a:t>
            </a:r>
          </a:p>
        </p:txBody>
      </p:sp>
      <p:sp>
        <p:nvSpPr>
          <p:cNvPr id="28" name="AutoShape 46"/>
          <p:cNvSpPr>
            <a:spLocks noChangeArrowheads="1"/>
          </p:cNvSpPr>
          <p:nvPr/>
        </p:nvSpPr>
        <p:spPr bwMode="auto">
          <a:xfrm>
            <a:off x="5181600" y="5092700"/>
            <a:ext cx="287338" cy="273050"/>
          </a:xfrm>
          <a:prstGeom prst="roundRect">
            <a:avLst>
              <a:gd name="adj" fmla="val 16667"/>
            </a:avLst>
          </a:prstGeom>
          <a:noFill/>
          <a:ln w="12700">
            <a:noFill/>
            <a:round/>
            <a:headEnd/>
            <a:tailEnd/>
          </a:ln>
          <a:effectLst/>
        </p:spPr>
        <p:txBody>
          <a:bodyPr wrap="none" lIns="0" tIns="0" rIns="0" bIns="0">
            <a:spAutoFit/>
          </a:bodyPr>
          <a:lstStyle/>
          <a:p>
            <a:pPr eaLnBrk="1" hangingPunct="1"/>
            <a:r>
              <a:rPr lang="en-US" b="1">
                <a:solidFill>
                  <a:srgbClr val="A50021"/>
                </a:solidFill>
              </a:rPr>
              <a:t>C3</a:t>
            </a:r>
          </a:p>
        </p:txBody>
      </p:sp>
      <p:sp>
        <p:nvSpPr>
          <p:cNvPr id="29" name="AutoShape 47"/>
          <p:cNvSpPr>
            <a:spLocks noChangeArrowheads="1"/>
          </p:cNvSpPr>
          <p:nvPr/>
        </p:nvSpPr>
        <p:spPr bwMode="auto">
          <a:xfrm>
            <a:off x="6623050" y="4184650"/>
            <a:ext cx="1216025" cy="273050"/>
          </a:xfrm>
          <a:prstGeom prst="roundRect">
            <a:avLst>
              <a:gd name="adj" fmla="val 16667"/>
            </a:avLst>
          </a:prstGeom>
          <a:noFill/>
          <a:ln w="12700">
            <a:noFill/>
            <a:round/>
            <a:headEnd/>
            <a:tailEnd/>
          </a:ln>
          <a:effectLst/>
        </p:spPr>
        <p:txBody>
          <a:bodyPr wrap="none" lIns="0" tIns="0" rIns="0" bIns="0">
            <a:spAutoFit/>
          </a:bodyPr>
          <a:lstStyle/>
          <a:p>
            <a:pPr eaLnBrk="1" hangingPunct="1"/>
            <a:r>
              <a:rPr lang="en-US" b="1">
                <a:solidFill>
                  <a:srgbClr val="A50021"/>
                </a:solidFill>
              </a:rPr>
              <a:t>flow path </a:t>
            </a:r>
            <a:r>
              <a:rPr lang="en-US">
                <a:solidFill>
                  <a:srgbClr val="A50021"/>
                </a:solidFill>
              </a:rPr>
              <a:t>F5</a:t>
            </a:r>
          </a:p>
        </p:txBody>
      </p:sp>
      <p:cxnSp>
        <p:nvCxnSpPr>
          <p:cNvPr id="30" name="AutoShape 48"/>
          <p:cNvCxnSpPr>
            <a:cxnSpLocks noChangeShapeType="1"/>
            <a:stCxn id="21" idx="0"/>
            <a:endCxn id="22" idx="3"/>
          </p:cNvCxnSpPr>
          <p:nvPr/>
        </p:nvCxnSpPr>
        <p:spPr bwMode="auto">
          <a:xfrm>
            <a:off x="5486400" y="5702300"/>
            <a:ext cx="2514600" cy="76200"/>
          </a:xfrm>
          <a:prstGeom prst="straightConnector1">
            <a:avLst/>
          </a:prstGeom>
          <a:noFill/>
          <a:ln w="38100">
            <a:solidFill>
              <a:srgbClr val="A50021"/>
            </a:solidFill>
            <a:round/>
            <a:headEnd/>
            <a:tailEnd type="triangle" w="lg" len="med"/>
          </a:ln>
          <a:effectLst/>
        </p:spPr>
      </p:cxnSp>
      <p:sp>
        <p:nvSpPr>
          <p:cNvPr id="31" name="AutoShape 49"/>
          <p:cNvSpPr>
            <a:spLocks noChangeArrowheads="1"/>
          </p:cNvSpPr>
          <p:nvPr/>
        </p:nvSpPr>
        <p:spPr bwMode="auto">
          <a:xfrm>
            <a:off x="6645275" y="5473700"/>
            <a:ext cx="1216025" cy="273050"/>
          </a:xfrm>
          <a:prstGeom prst="roundRect">
            <a:avLst>
              <a:gd name="adj" fmla="val 16667"/>
            </a:avLst>
          </a:prstGeom>
          <a:noFill/>
          <a:ln w="12700">
            <a:noFill/>
            <a:round/>
            <a:headEnd/>
            <a:tailEnd/>
          </a:ln>
          <a:effectLst/>
        </p:spPr>
        <p:txBody>
          <a:bodyPr wrap="none" lIns="0" tIns="0" rIns="0" bIns="0">
            <a:spAutoFit/>
          </a:bodyPr>
          <a:lstStyle/>
          <a:p>
            <a:pPr eaLnBrk="1" hangingPunct="1"/>
            <a:r>
              <a:rPr lang="en-US" b="1">
                <a:solidFill>
                  <a:srgbClr val="A50021"/>
                </a:solidFill>
              </a:rPr>
              <a:t>flow path </a:t>
            </a:r>
            <a:r>
              <a:rPr lang="en-US">
                <a:solidFill>
                  <a:srgbClr val="A50021"/>
                </a:solidFill>
              </a:rPr>
              <a:t>F7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Styles</a:t>
            </a:r>
            <a:endParaRPr lang="en-US" dirty="0"/>
          </a:p>
        </p:txBody>
      </p:sp>
      <p:sp>
        <p:nvSpPr>
          <p:cNvPr id="3" name="Content Placeholder 2"/>
          <p:cNvSpPr>
            <a:spLocks noGrp="1"/>
          </p:cNvSpPr>
          <p:nvPr>
            <p:ph idx="1"/>
          </p:nvPr>
        </p:nvSpPr>
        <p:spPr/>
        <p:txBody>
          <a:bodyPr/>
          <a:lstStyle/>
          <a:p>
            <a:r>
              <a:rPr lang="en-US" dirty="0" smtClean="0"/>
              <a:t>An architecture style is a pattern that is repeated from one system to another because it solves a standard problem.</a:t>
            </a:r>
          </a:p>
          <a:p>
            <a:r>
              <a:rPr lang="en-US" dirty="0" smtClean="0"/>
              <a:t>A style is like a design pattern but on a higher, more abstract level.</a:t>
            </a:r>
          </a:p>
          <a:p>
            <a:endParaRPr lang="en-US" dirty="0"/>
          </a:p>
        </p:txBody>
      </p:sp>
      <p:pic>
        <p:nvPicPr>
          <p:cNvPr id="2050" name="Picture 2"/>
          <p:cNvPicPr>
            <a:picLocks noChangeAspect="1" noChangeArrowheads="1"/>
          </p:cNvPicPr>
          <p:nvPr/>
        </p:nvPicPr>
        <p:blipFill>
          <a:blip r:embed="rId2"/>
          <a:srcRect/>
          <a:stretch>
            <a:fillRect/>
          </a:stretch>
        </p:blipFill>
        <p:spPr bwMode="auto">
          <a:xfrm>
            <a:off x="299634" y="4648200"/>
            <a:ext cx="2633554" cy="1752600"/>
          </a:xfrm>
          <a:prstGeom prst="rect">
            <a:avLst/>
          </a:prstGeom>
          <a:noFill/>
          <a:ln w="9525">
            <a:noFill/>
            <a:miter lim="800000"/>
            <a:headEnd/>
            <a:tailEnd/>
          </a:ln>
        </p:spPr>
      </p:pic>
      <p:pic>
        <p:nvPicPr>
          <p:cNvPr id="2051" name="Picture 3"/>
          <p:cNvPicPr>
            <a:picLocks noChangeAspect="1" noChangeArrowheads="1"/>
          </p:cNvPicPr>
          <p:nvPr/>
        </p:nvPicPr>
        <p:blipFill>
          <a:blip r:embed="rId3"/>
          <a:srcRect/>
          <a:stretch>
            <a:fillRect/>
          </a:stretch>
        </p:blipFill>
        <p:spPr bwMode="auto">
          <a:xfrm>
            <a:off x="3429000" y="4648200"/>
            <a:ext cx="2438400" cy="1950720"/>
          </a:xfrm>
          <a:prstGeom prst="rect">
            <a:avLst/>
          </a:prstGeom>
          <a:noFill/>
          <a:ln w="9525">
            <a:noFill/>
            <a:miter lim="800000"/>
            <a:headEnd/>
            <a:tailEnd/>
          </a:ln>
        </p:spPr>
      </p:pic>
      <p:pic>
        <p:nvPicPr>
          <p:cNvPr id="2052" name="Picture 4"/>
          <p:cNvPicPr>
            <a:picLocks noChangeAspect="1" noChangeArrowheads="1"/>
          </p:cNvPicPr>
          <p:nvPr/>
        </p:nvPicPr>
        <p:blipFill>
          <a:blip r:embed="rId4"/>
          <a:srcRect/>
          <a:stretch>
            <a:fillRect/>
          </a:stretch>
        </p:blipFill>
        <p:spPr bwMode="auto">
          <a:xfrm>
            <a:off x="6172200" y="4648200"/>
            <a:ext cx="2663056" cy="15001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Layered</a:t>
            </a:r>
            <a:endParaRPr lang="en-US" dirty="0"/>
          </a:p>
        </p:txBody>
      </p:sp>
      <p:sp>
        <p:nvSpPr>
          <p:cNvPr id="3" name="Content Placeholder 2"/>
          <p:cNvSpPr>
            <a:spLocks noGrp="1"/>
          </p:cNvSpPr>
          <p:nvPr>
            <p:ph idx="1"/>
          </p:nvPr>
        </p:nvSpPr>
        <p:spPr/>
        <p:txBody>
          <a:bodyPr/>
          <a:lstStyle/>
          <a:p>
            <a:r>
              <a:rPr lang="en-US" sz="2400" dirty="0" smtClean="0"/>
              <a:t>Many systems use the “layered” pattern as an underlying structure. The architecture for my infotainment example begins as a layered system.</a:t>
            </a:r>
          </a:p>
          <a:p>
            <a:r>
              <a:rPr lang="en-US" sz="2400" dirty="0" smtClean="0"/>
              <a:t>“Layered” requires that an element in one layer only communicate with elements in an adjacent layer. All relations either go up or down but not a mixture.</a:t>
            </a:r>
          </a:p>
          <a:p>
            <a:r>
              <a:rPr lang="en-US" sz="2400" dirty="0" smtClean="0"/>
              <a:t>This improves several attributes including maintainability, testability, and portability.</a:t>
            </a:r>
          </a:p>
          <a:p>
            <a:r>
              <a:rPr lang="en-US" sz="2400" dirty="0" smtClean="0"/>
              <a:t>The figure on the next page shows a layered architecture in which “uses” is the relationship.</a:t>
            </a:r>
          </a:p>
          <a:p>
            <a:r>
              <a:rPr lang="en-US" sz="2400" dirty="0" smtClean="0"/>
              <a:t>A component can use what is below it in the figure but can not use what is above it.</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Infotainment Architecture</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1371600" y="1600200"/>
            <a:ext cx="6629400" cy="4724739"/>
          </a:xfrm>
          <a:prstGeom prst="rect">
            <a:avLst/>
          </a:prstGeom>
          <a:noFill/>
          <a:ln w="9525">
            <a:noFill/>
            <a:miter lim="800000"/>
            <a:headEnd/>
            <a:tailEnd/>
          </a:ln>
        </p:spPr>
      </p:pic>
      <p:sp>
        <p:nvSpPr>
          <p:cNvPr id="5" name="Rectangle 4"/>
          <p:cNvSpPr/>
          <p:nvPr/>
        </p:nvSpPr>
        <p:spPr>
          <a:xfrm>
            <a:off x="457200" y="6324939"/>
            <a:ext cx="8229600" cy="276999"/>
          </a:xfrm>
          <a:prstGeom prst="rect">
            <a:avLst/>
          </a:prstGeom>
        </p:spPr>
        <p:txBody>
          <a:bodyPr wrap="square">
            <a:spAutoFit/>
          </a:bodyPr>
          <a:lstStyle/>
          <a:p>
            <a:r>
              <a:rPr lang="en-US" sz="1200" dirty="0" smtClean="0"/>
              <a:t>http://www.drdobbs.com/embedded-systems/222600438;jsessionid=2CWUXIXKB5KHRQE1GHRSKH4ATMY32JVN</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systems</a:t>
            </a:r>
            <a:endParaRPr lang="en-US" dirty="0"/>
          </a:p>
        </p:txBody>
      </p:sp>
      <p:sp>
        <p:nvSpPr>
          <p:cNvPr id="3" name="Content Placeholder 2"/>
          <p:cNvSpPr>
            <a:spLocks noGrp="1"/>
          </p:cNvSpPr>
          <p:nvPr>
            <p:ph idx="1"/>
          </p:nvPr>
        </p:nvSpPr>
        <p:spPr/>
        <p:txBody>
          <a:bodyPr/>
          <a:lstStyle/>
          <a:p>
            <a:r>
              <a:rPr lang="en-US" sz="2400" dirty="0" smtClean="0"/>
              <a:t>Many of the software systems we develop are interactive or reactive.</a:t>
            </a:r>
          </a:p>
          <a:p>
            <a:r>
              <a:rPr lang="en-US" sz="2400" dirty="0" smtClean="0"/>
              <a:t>An action is taken that modifies the state of the system and the new state is reflected in what the user sees on the screen.</a:t>
            </a:r>
          </a:p>
          <a:p>
            <a:r>
              <a:rPr lang="en-US" sz="2400" dirty="0" smtClean="0"/>
              <a:t>Menus change, graphics change, text changes. </a:t>
            </a:r>
          </a:p>
          <a:p>
            <a:r>
              <a:rPr lang="en-US" sz="2400" dirty="0" smtClean="0"/>
              <a:t>There are usually multiple windows and changes may be made in several of these.</a:t>
            </a:r>
          </a:p>
          <a:p>
            <a:r>
              <a:rPr lang="en-US" sz="2400" dirty="0" smtClean="0"/>
              <a:t>A popular architecture for this is Model/View/Controller</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MVC</a:t>
            </a:r>
            <a:endParaRPr lang="en-US" dirty="0"/>
          </a:p>
        </p:txBody>
      </p:sp>
      <p:sp>
        <p:nvSpPr>
          <p:cNvPr id="3" name="Content Placeholder 2"/>
          <p:cNvSpPr>
            <a:spLocks noGrp="1"/>
          </p:cNvSpPr>
          <p:nvPr>
            <p:ph idx="1"/>
          </p:nvPr>
        </p:nvSpPr>
        <p:spPr>
          <a:xfrm>
            <a:off x="457200" y="1600201"/>
            <a:ext cx="8229600" cy="2209800"/>
          </a:xfrm>
        </p:spPr>
        <p:txBody>
          <a:bodyPr/>
          <a:lstStyle/>
          <a:p>
            <a:r>
              <a:rPr lang="en-US" sz="2400" dirty="0" smtClean="0"/>
              <a:t>Model encapsulates all data</a:t>
            </a:r>
          </a:p>
          <a:p>
            <a:r>
              <a:rPr lang="en-US" sz="2400" dirty="0" smtClean="0"/>
              <a:t>View shows some of the data; may have several views at the same time</a:t>
            </a:r>
          </a:p>
          <a:p>
            <a:r>
              <a:rPr lang="en-US" sz="2400" dirty="0" smtClean="0"/>
              <a:t>Controller responds to external events such as mouse clicks</a:t>
            </a:r>
          </a:p>
          <a:p>
            <a:r>
              <a:rPr lang="en-US" sz="2400" dirty="0" smtClean="0"/>
              <a:t>Enhances modularity, modifiability, portability but not performance</a:t>
            </a:r>
            <a:endParaRPr lang="en-US" sz="2400" dirty="0"/>
          </a:p>
        </p:txBody>
      </p:sp>
      <p:pic>
        <p:nvPicPr>
          <p:cNvPr id="3074" name="Picture 2"/>
          <p:cNvPicPr>
            <a:picLocks noChangeAspect="1" noChangeArrowheads="1"/>
          </p:cNvPicPr>
          <p:nvPr/>
        </p:nvPicPr>
        <p:blipFill>
          <a:blip r:embed="rId2"/>
          <a:srcRect/>
          <a:stretch>
            <a:fillRect/>
          </a:stretch>
        </p:blipFill>
        <p:spPr bwMode="auto">
          <a:xfrm>
            <a:off x="2590800" y="3990975"/>
            <a:ext cx="4333875" cy="28670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Beans Application</a:t>
            </a:r>
            <a:endParaRPr lang="en-US" dirty="0"/>
          </a:p>
        </p:txBody>
      </p:sp>
      <p:pic>
        <p:nvPicPr>
          <p:cNvPr id="4099" name="Picture 3"/>
          <p:cNvPicPr>
            <a:picLocks noChangeAspect="1" noChangeArrowheads="1"/>
          </p:cNvPicPr>
          <p:nvPr/>
        </p:nvPicPr>
        <p:blipFill>
          <a:blip r:embed="rId2"/>
          <a:srcRect/>
          <a:stretch>
            <a:fillRect/>
          </a:stretch>
        </p:blipFill>
        <p:spPr bwMode="auto">
          <a:xfrm>
            <a:off x="1219200" y="2133600"/>
            <a:ext cx="6477000" cy="431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Views and Viewpoints</a:t>
            </a:r>
            <a:endParaRPr lang="en-US" dirty="0"/>
          </a:p>
        </p:txBody>
      </p:sp>
      <p:sp>
        <p:nvSpPr>
          <p:cNvPr id="3" name="Content Placeholder 2"/>
          <p:cNvSpPr>
            <a:spLocks noGrp="1"/>
          </p:cNvSpPr>
          <p:nvPr>
            <p:ph idx="1"/>
          </p:nvPr>
        </p:nvSpPr>
        <p:spPr>
          <a:xfrm>
            <a:off x="457200" y="1600200"/>
            <a:ext cx="8229600" cy="2362199"/>
          </a:xfrm>
        </p:spPr>
        <p:txBody>
          <a:bodyPr/>
          <a:lstStyle/>
          <a:p>
            <a:r>
              <a:rPr lang="en-US" sz="2400" dirty="0" smtClean="0"/>
              <a:t>One entity, three views, three different impressions</a:t>
            </a:r>
          </a:p>
          <a:p>
            <a:r>
              <a:rPr lang="en-US" sz="2400" dirty="0" smtClean="0"/>
              <a:t>This is why we call the single picture of an architecture a cartoon</a:t>
            </a:r>
          </a:p>
          <a:p>
            <a:r>
              <a:rPr lang="en-US" sz="2400" dirty="0" smtClean="0"/>
              <a:t>We needs as many different views as are necessary to communicate the complete picture</a:t>
            </a:r>
            <a:endParaRPr lang="en-US" sz="2400" dirty="0"/>
          </a:p>
        </p:txBody>
      </p:sp>
      <p:pic>
        <p:nvPicPr>
          <p:cNvPr id="4" name="Picture 2"/>
          <p:cNvPicPr>
            <a:picLocks noChangeAspect="1" noChangeArrowheads="1"/>
          </p:cNvPicPr>
          <p:nvPr/>
        </p:nvPicPr>
        <p:blipFill>
          <a:blip r:embed="rId2"/>
          <a:srcRect/>
          <a:stretch>
            <a:fillRect/>
          </a:stretch>
        </p:blipFill>
        <p:spPr bwMode="auto">
          <a:xfrm>
            <a:off x="457200" y="4191000"/>
            <a:ext cx="8229600" cy="2079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Views and Viewpoints - 2</a:t>
            </a:r>
            <a:endParaRPr lang="en-US" dirty="0"/>
          </a:p>
        </p:txBody>
      </p:sp>
      <p:sp>
        <p:nvSpPr>
          <p:cNvPr id="3" name="Content Placeholder 2"/>
          <p:cNvSpPr>
            <a:spLocks noGrp="1"/>
          </p:cNvSpPr>
          <p:nvPr>
            <p:ph idx="1"/>
          </p:nvPr>
        </p:nvSpPr>
        <p:spPr/>
        <p:txBody>
          <a:bodyPr/>
          <a:lstStyle/>
          <a:p>
            <a:r>
              <a:rPr lang="en-US" sz="2400" i="1" dirty="0" smtClean="0"/>
              <a:t>A view is a representation of one or more structural aspects of an architecture that illustrates how the architecture addresses one or more concerns held by one or more of its stakeholders. [IEEE 1471]</a:t>
            </a:r>
          </a:p>
          <a:p>
            <a:r>
              <a:rPr lang="en-US" sz="2400" i="1" dirty="0" smtClean="0"/>
              <a:t>A viewpoint is a collection of patterns, templates, and conventions for constructing one type of view. It defines the stakeholders whose concerns are reflected in the viewpoint and the guidelines, principles, and template models for constructing its views. [IEEE 1471]</a:t>
            </a:r>
          </a:p>
          <a:p>
            <a:r>
              <a:rPr lang="en-US" sz="2400" i="1" dirty="0" smtClean="0"/>
              <a:t>The multiple pages in a building’s blueprint are different views from different viewpoints.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a:t>
            </a:r>
            <a:endParaRPr lang="en-US" dirty="0"/>
          </a:p>
        </p:txBody>
      </p:sp>
      <p:sp>
        <p:nvSpPr>
          <p:cNvPr id="3" name="Content Placeholder 2"/>
          <p:cNvSpPr>
            <a:spLocks noGrp="1"/>
          </p:cNvSpPr>
          <p:nvPr>
            <p:ph idx="1"/>
          </p:nvPr>
        </p:nvSpPr>
        <p:spPr/>
        <p:txBody>
          <a:bodyPr/>
          <a:lstStyle/>
          <a:p>
            <a:r>
              <a:rPr lang="en-US" dirty="0" smtClean="0"/>
              <a:t>Give an overview of software architecture principles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Viewpoints</a:t>
            </a:r>
            <a:endParaRPr lang="en-US" dirty="0"/>
          </a:p>
        </p:txBody>
      </p:sp>
      <p:sp>
        <p:nvSpPr>
          <p:cNvPr id="3" name="Content Placeholder 2"/>
          <p:cNvSpPr>
            <a:spLocks noGrp="1"/>
          </p:cNvSpPr>
          <p:nvPr>
            <p:ph idx="1"/>
          </p:nvPr>
        </p:nvSpPr>
        <p:spPr>
          <a:xfrm>
            <a:off x="457200" y="1600200"/>
            <a:ext cx="4343400" cy="4525963"/>
          </a:xfrm>
        </p:spPr>
        <p:txBody>
          <a:bodyPr/>
          <a:lstStyle/>
          <a:p>
            <a:r>
              <a:rPr lang="en-US" sz="2400" dirty="0" smtClean="0"/>
              <a:t>Functional – what does the system do – The use case diagrams give one view</a:t>
            </a:r>
          </a:p>
          <a:p>
            <a:r>
              <a:rPr lang="en-US" sz="2400" dirty="0" smtClean="0"/>
              <a:t>Information – what does the system do it to – class diagram gives data structures – sequence diagrams give flow of data</a:t>
            </a:r>
          </a:p>
          <a:p>
            <a:r>
              <a:rPr lang="en-US" sz="2400" dirty="0" smtClean="0"/>
              <a:t>Concurrency – how is work on the data sequenced – sequence and activity diagrams</a:t>
            </a:r>
            <a:endParaRPr lang="en-US" sz="2400" dirty="0"/>
          </a:p>
        </p:txBody>
      </p:sp>
      <p:pic>
        <p:nvPicPr>
          <p:cNvPr id="5123" name="Picture 3"/>
          <p:cNvPicPr>
            <a:picLocks noChangeAspect="1" noChangeArrowheads="1"/>
          </p:cNvPicPr>
          <p:nvPr/>
        </p:nvPicPr>
        <p:blipFill>
          <a:blip r:embed="rId2"/>
          <a:srcRect/>
          <a:stretch>
            <a:fillRect/>
          </a:stretch>
        </p:blipFill>
        <p:spPr bwMode="auto">
          <a:xfrm>
            <a:off x="5257800" y="1600200"/>
            <a:ext cx="3048000" cy="469829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process</a:t>
            </a:r>
            <a:endParaRPr lang="en-US" dirty="0"/>
          </a:p>
        </p:txBody>
      </p:sp>
      <p:sp>
        <p:nvSpPr>
          <p:cNvPr id="3" name="Content Placeholder 2"/>
          <p:cNvSpPr>
            <a:spLocks noGrp="1"/>
          </p:cNvSpPr>
          <p:nvPr>
            <p:ph idx="1"/>
          </p:nvPr>
        </p:nvSpPr>
        <p:spPr/>
        <p:txBody>
          <a:bodyPr/>
          <a:lstStyle/>
          <a:p>
            <a:r>
              <a:rPr lang="en-US" dirty="0" smtClean="0"/>
              <a:t>Input =&gt; functional and non-functional requirements</a:t>
            </a:r>
          </a:p>
          <a:p>
            <a:r>
              <a:rPr lang="en-US" dirty="0" smtClean="0"/>
              <a:t>Generate quality attribute scenarios</a:t>
            </a:r>
          </a:p>
          <a:p>
            <a:r>
              <a:rPr lang="en-US" dirty="0" smtClean="0"/>
              <a:t>Have stakeholders prioritize them</a:t>
            </a:r>
          </a:p>
          <a:p>
            <a:r>
              <a:rPr lang="en-US" dirty="0" smtClean="0"/>
              <a:t>Choose high level style</a:t>
            </a:r>
          </a:p>
          <a:p>
            <a:r>
              <a:rPr lang="en-US" dirty="0" smtClean="0"/>
              <a:t>Begin a recursive decent of decomposition</a:t>
            </a:r>
          </a:p>
          <a:p>
            <a:r>
              <a:rPr lang="en-US" dirty="0" smtClean="0"/>
              <a:t>When appropriate level of detail is reached evaluate the architecture against the scenarios</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scenario</a:t>
            </a:r>
            <a:endParaRPr lang="en-US" dirty="0"/>
          </a:p>
        </p:txBody>
      </p:sp>
      <p:sp>
        <p:nvSpPr>
          <p:cNvPr id="3" name="Content Placeholder 2"/>
          <p:cNvSpPr>
            <a:spLocks noGrp="1"/>
          </p:cNvSpPr>
          <p:nvPr>
            <p:ph idx="1"/>
          </p:nvPr>
        </p:nvSpPr>
        <p:spPr/>
        <p:txBody>
          <a:bodyPr/>
          <a:lstStyle/>
          <a:p>
            <a:pPr lvl="0"/>
            <a:r>
              <a:rPr lang="en-US" sz="2400" b="1" dirty="0" smtClean="0">
                <a:effectLst>
                  <a:outerShdw blurRad="50800" dist="38100" algn="tr" rotWithShape="0">
                    <a:prstClr val="black">
                      <a:alpha val="40000"/>
                    </a:prstClr>
                  </a:outerShdw>
                </a:effectLst>
              </a:rPr>
              <a:t>Source of stimulus (e.g., human, computer system, etc.)</a:t>
            </a:r>
            <a:endParaRPr lang="en-US" sz="2400" dirty="0" smtClean="0"/>
          </a:p>
          <a:p>
            <a:pPr lvl="0"/>
            <a:r>
              <a:rPr lang="en-US" sz="2400" b="1" dirty="0" smtClean="0">
                <a:effectLst>
                  <a:outerShdw blurRad="50800" dist="38100" algn="tr" rotWithShape="0">
                    <a:prstClr val="black">
                      <a:alpha val="40000"/>
                    </a:prstClr>
                  </a:outerShdw>
                </a:effectLst>
              </a:rPr>
              <a:t>Stimulus – a condition that needs to be considered</a:t>
            </a:r>
            <a:endParaRPr lang="en-US" sz="2400" dirty="0" smtClean="0"/>
          </a:p>
          <a:p>
            <a:pPr lvl="0"/>
            <a:r>
              <a:rPr lang="en-US" sz="2400" b="1" dirty="0" smtClean="0">
                <a:effectLst>
                  <a:outerShdw blurRad="50800" dist="38100" algn="tr" rotWithShape="0">
                    <a:prstClr val="black">
                      <a:alpha val="40000"/>
                    </a:prstClr>
                  </a:outerShdw>
                </a:effectLst>
              </a:rPr>
              <a:t>Environment - what are the conditions when the stimulus occurs?</a:t>
            </a:r>
            <a:endParaRPr lang="en-US" sz="2400" dirty="0" smtClean="0"/>
          </a:p>
          <a:p>
            <a:pPr lvl="0"/>
            <a:r>
              <a:rPr lang="en-US" sz="2400" b="1" dirty="0" smtClean="0">
                <a:effectLst>
                  <a:outerShdw blurRad="50800" dist="38100" algn="tr" rotWithShape="0">
                    <a:prstClr val="black">
                      <a:alpha val="40000"/>
                    </a:prstClr>
                  </a:outerShdw>
                </a:effectLst>
              </a:rPr>
              <a:t>Artifact – what elements of the system are stimulated.</a:t>
            </a:r>
            <a:endParaRPr lang="en-US" sz="2400" dirty="0" smtClean="0"/>
          </a:p>
          <a:p>
            <a:pPr lvl="0"/>
            <a:r>
              <a:rPr lang="en-US" sz="2400" b="1" dirty="0" smtClean="0">
                <a:effectLst>
                  <a:outerShdw blurRad="50800" dist="38100" algn="tr" rotWithShape="0">
                    <a:prstClr val="black">
                      <a:alpha val="40000"/>
                    </a:prstClr>
                  </a:outerShdw>
                </a:effectLst>
              </a:rPr>
              <a:t>Response – the activity undertaken after arrival of the stimulus</a:t>
            </a:r>
            <a:endParaRPr lang="en-US" sz="2400" dirty="0" smtClean="0"/>
          </a:p>
          <a:p>
            <a:pPr lvl="0"/>
            <a:r>
              <a:rPr lang="en-US" sz="2400" b="1" dirty="0" smtClean="0">
                <a:effectLst>
                  <a:outerShdw blurRad="50800" dist="38100" algn="tr" rotWithShape="0">
                    <a:prstClr val="black">
                      <a:alpha val="40000"/>
                    </a:prstClr>
                  </a:outerShdw>
                </a:effectLst>
              </a:rPr>
              <a:t>Response measure – when the response occurs it should be measurable so that the requirement can be tested.</a:t>
            </a:r>
            <a:endParaRPr lang="en-US" sz="2400"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scenario</a:t>
            </a:r>
            <a:endParaRPr lang="en-US" dirty="0"/>
          </a:p>
        </p:txBody>
      </p:sp>
      <p:sp>
        <p:nvSpPr>
          <p:cNvPr id="3" name="Content Placeholder 2"/>
          <p:cNvSpPr>
            <a:spLocks noGrp="1"/>
          </p:cNvSpPr>
          <p:nvPr>
            <p:ph idx="1"/>
          </p:nvPr>
        </p:nvSpPr>
        <p:spPr/>
        <p:txBody>
          <a:bodyPr/>
          <a:lstStyle/>
          <a:p>
            <a:pPr lvl="0"/>
            <a:r>
              <a:rPr lang="en-US" sz="2400" b="1" dirty="0" smtClean="0">
                <a:effectLst>
                  <a:outerShdw blurRad="50800" dist="38100" algn="tr" rotWithShape="0">
                    <a:prstClr val="black">
                      <a:alpha val="40000"/>
                    </a:prstClr>
                  </a:outerShdw>
                </a:effectLst>
              </a:rPr>
              <a:t>Source of stimulus – typically an actor – Any user</a:t>
            </a:r>
            <a:endParaRPr lang="en-US" sz="2400" dirty="0" smtClean="0"/>
          </a:p>
          <a:p>
            <a:pPr lvl="0"/>
            <a:r>
              <a:rPr lang="en-US" sz="2400" b="1" dirty="0" smtClean="0">
                <a:effectLst>
                  <a:outerShdw blurRad="50800" dist="38100" algn="tr" rotWithShape="0">
                    <a:prstClr val="black">
                      <a:alpha val="40000"/>
                    </a:prstClr>
                  </a:outerShdw>
                </a:effectLst>
              </a:rPr>
              <a:t>Stimulus – clicks on save button</a:t>
            </a:r>
            <a:endParaRPr lang="en-US" sz="2400" dirty="0" smtClean="0"/>
          </a:p>
          <a:p>
            <a:pPr lvl="0"/>
            <a:r>
              <a:rPr lang="en-US" sz="2400" b="1" dirty="0" smtClean="0">
                <a:effectLst>
                  <a:outerShdw blurRad="50800" dist="38100" algn="tr" rotWithShape="0">
                    <a:prstClr val="black">
                      <a:alpha val="40000"/>
                    </a:prstClr>
                  </a:outerShdw>
                </a:effectLst>
              </a:rPr>
              <a:t>Environment – data has been entered into a matrix editor</a:t>
            </a:r>
            <a:endParaRPr lang="en-US" sz="2400" dirty="0" smtClean="0"/>
          </a:p>
          <a:p>
            <a:pPr lvl="0"/>
            <a:r>
              <a:rPr lang="en-US" sz="2400" b="1" dirty="0" smtClean="0">
                <a:effectLst>
                  <a:outerShdw blurRad="50800" dist="38100" algn="tr" rotWithShape="0">
                    <a:prstClr val="black">
                      <a:alpha val="40000"/>
                    </a:prstClr>
                  </a:outerShdw>
                </a:effectLst>
              </a:rPr>
              <a:t>Artifact – data matrix</a:t>
            </a:r>
            <a:endParaRPr lang="en-US" sz="2400" dirty="0" smtClean="0"/>
          </a:p>
          <a:p>
            <a:pPr lvl="0"/>
            <a:r>
              <a:rPr lang="en-US" sz="2400" b="1" dirty="0" smtClean="0">
                <a:effectLst>
                  <a:outerShdw blurRad="50800" dist="38100" algn="tr" rotWithShape="0">
                    <a:prstClr val="black">
                      <a:alpha val="40000"/>
                    </a:prstClr>
                  </a:outerShdw>
                </a:effectLst>
              </a:rPr>
              <a:t>Response – the data is written to the current file</a:t>
            </a:r>
            <a:endParaRPr lang="en-US" sz="2400" dirty="0" smtClean="0"/>
          </a:p>
          <a:p>
            <a:pPr lvl="0"/>
            <a:r>
              <a:rPr lang="en-US" sz="2400" b="1" dirty="0" smtClean="0">
                <a:effectLst>
                  <a:outerShdw blurRad="50800" dist="38100" algn="tr" rotWithShape="0">
                    <a:prstClr val="black">
                      <a:alpha val="40000"/>
                    </a:prstClr>
                  </a:outerShdw>
                </a:effectLst>
              </a:rPr>
              <a:t>Response measure – takes less than 2 seconds to write</a:t>
            </a:r>
            <a:endParaRPr lang="en-US" sz="2400" dirty="0" smtClean="0"/>
          </a:p>
          <a:p>
            <a:endParaRPr lang="en-US" dirty="0" smtClean="0"/>
          </a:p>
          <a:p>
            <a:r>
              <a:rPr lang="en-US" dirty="0" smtClean="0"/>
              <a:t>What other attributes for our problem?</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Decomposition</a:t>
            </a:r>
            <a:endParaRPr lang="en-US" dirty="0"/>
          </a:p>
        </p:txBody>
      </p:sp>
      <p:sp>
        <p:nvSpPr>
          <p:cNvPr id="3" name="Content Placeholder 2"/>
          <p:cNvSpPr>
            <a:spLocks noGrp="1"/>
          </p:cNvSpPr>
          <p:nvPr>
            <p:ph idx="1"/>
          </p:nvPr>
        </p:nvSpPr>
        <p:spPr/>
        <p:txBody>
          <a:bodyPr/>
          <a:lstStyle/>
          <a:p>
            <a:r>
              <a:rPr lang="en-US" sz="1800" dirty="0" smtClean="0"/>
              <a:t>Our value computation is an interactive system. So we can start with MVC from slide 16 and decompose from there.</a:t>
            </a:r>
            <a:endParaRPr lang="en-US" sz="1800" dirty="0"/>
          </a:p>
        </p:txBody>
      </p:sp>
      <p:grpSp>
        <p:nvGrpSpPr>
          <p:cNvPr id="49" name="Group 48"/>
          <p:cNvGrpSpPr/>
          <p:nvPr/>
        </p:nvGrpSpPr>
        <p:grpSpPr>
          <a:xfrm>
            <a:off x="609600" y="2212976"/>
            <a:ext cx="2819400" cy="1676400"/>
            <a:chOff x="609600" y="2212976"/>
            <a:chExt cx="2819400" cy="1676400"/>
          </a:xfrm>
        </p:grpSpPr>
        <p:sp>
          <p:nvSpPr>
            <p:cNvPr id="5" name="Rectangle 4"/>
            <p:cNvSpPr/>
            <p:nvPr/>
          </p:nvSpPr>
          <p:spPr>
            <a:xfrm>
              <a:off x="1371600" y="2212976"/>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6" name="Rectangle 5"/>
            <p:cNvSpPr/>
            <p:nvPr/>
          </p:nvSpPr>
          <p:spPr>
            <a:xfrm>
              <a:off x="2209800" y="3127376"/>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Model</a:t>
              </a:r>
              <a:endParaRPr lang="en-US" dirty="0"/>
            </a:p>
          </p:txBody>
        </p:sp>
        <p:sp>
          <p:nvSpPr>
            <p:cNvPr id="7" name="Rectangle 6"/>
            <p:cNvSpPr/>
            <p:nvPr/>
          </p:nvSpPr>
          <p:spPr>
            <a:xfrm>
              <a:off x="609600" y="3127376"/>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View</a:t>
              </a:r>
              <a:endParaRPr lang="en-US" dirty="0"/>
            </a:p>
          </p:txBody>
        </p:sp>
        <p:cxnSp>
          <p:nvCxnSpPr>
            <p:cNvPr id="9" name="Straight Arrow Connector 8"/>
            <p:cNvCxnSpPr>
              <a:stCxn id="5" idx="2"/>
              <a:endCxn id="7" idx="0"/>
            </p:cNvCxnSpPr>
            <p:nvPr/>
          </p:nvCxnSpPr>
          <p:spPr>
            <a:xfrm rot="5400000">
              <a:off x="1447800" y="2593976"/>
              <a:ext cx="3048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5" idx="2"/>
              <a:endCxn id="6" idx="0"/>
            </p:cNvCxnSpPr>
            <p:nvPr/>
          </p:nvCxnSpPr>
          <p:spPr>
            <a:xfrm rot="16200000" flipH="1">
              <a:off x="2247900" y="2555876"/>
              <a:ext cx="304800" cy="838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7" idx="3"/>
              <a:endCxn id="6" idx="1"/>
            </p:cNvCxnSpPr>
            <p:nvPr/>
          </p:nvCxnSpPr>
          <p:spPr>
            <a:xfrm>
              <a:off x="1828800" y="3508376"/>
              <a:ext cx="381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0800000">
              <a:off x="1828800" y="3733800"/>
              <a:ext cx="381000" cy="1588"/>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990600" y="2822576"/>
              <a:ext cx="685800" cy="304800"/>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grpSp>
      <p:grpSp>
        <p:nvGrpSpPr>
          <p:cNvPr id="52" name="Group 51"/>
          <p:cNvGrpSpPr/>
          <p:nvPr/>
        </p:nvGrpSpPr>
        <p:grpSpPr>
          <a:xfrm>
            <a:off x="3848100" y="2133600"/>
            <a:ext cx="4686300" cy="2660647"/>
            <a:chOff x="3848100" y="2133600"/>
            <a:chExt cx="4686300" cy="2660647"/>
          </a:xfrm>
        </p:grpSpPr>
        <p:sp>
          <p:nvSpPr>
            <p:cNvPr id="22" name="Right Arrow 21"/>
            <p:cNvSpPr/>
            <p:nvPr/>
          </p:nvSpPr>
          <p:spPr>
            <a:xfrm>
              <a:off x="3848100" y="3047999"/>
              <a:ext cx="8382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0" name="Group 49"/>
            <p:cNvGrpSpPr/>
            <p:nvPr/>
          </p:nvGrpSpPr>
          <p:grpSpPr>
            <a:xfrm>
              <a:off x="4686300" y="2133600"/>
              <a:ext cx="3848100" cy="2660647"/>
              <a:chOff x="4686300" y="2133600"/>
              <a:chExt cx="3848100" cy="2660647"/>
            </a:xfrm>
          </p:grpSpPr>
          <p:sp>
            <p:nvSpPr>
              <p:cNvPr id="23" name="Rectangle 22"/>
              <p:cNvSpPr/>
              <p:nvPr/>
            </p:nvSpPr>
            <p:spPr>
              <a:xfrm>
                <a:off x="6324600" y="2133600"/>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24" name="Rectangle 23"/>
              <p:cNvSpPr/>
              <p:nvPr/>
            </p:nvSpPr>
            <p:spPr>
              <a:xfrm>
                <a:off x="7315200" y="3270247"/>
                <a:ext cx="1219200" cy="14461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Model</a:t>
                </a:r>
                <a:endParaRPr lang="en-US" dirty="0"/>
              </a:p>
            </p:txBody>
          </p:sp>
          <p:sp>
            <p:nvSpPr>
              <p:cNvPr id="25" name="Rectangle 24"/>
              <p:cNvSpPr/>
              <p:nvPr/>
            </p:nvSpPr>
            <p:spPr>
              <a:xfrm>
                <a:off x="5715000" y="3270247"/>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Editor</a:t>
                </a:r>
                <a:endParaRPr lang="en-US" dirty="0"/>
              </a:p>
            </p:txBody>
          </p:sp>
          <p:cxnSp>
            <p:nvCxnSpPr>
              <p:cNvPr id="26" name="Straight Arrow Connector 25"/>
              <p:cNvCxnSpPr>
                <a:stCxn id="23" idx="2"/>
                <a:endCxn id="25" idx="0"/>
              </p:cNvCxnSpPr>
              <p:nvPr/>
            </p:nvCxnSpPr>
            <p:spPr>
              <a:xfrm rot="5400000">
                <a:off x="6365877" y="2701923"/>
                <a:ext cx="527047"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23" idx="2"/>
                <a:endCxn id="24" idx="0"/>
              </p:cNvCxnSpPr>
              <p:nvPr/>
            </p:nvCxnSpPr>
            <p:spPr>
              <a:xfrm rot="16200000" flipH="1">
                <a:off x="7165977" y="2511423"/>
                <a:ext cx="527047"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25" idx="3"/>
              </p:cNvCxnSpPr>
              <p:nvPr/>
            </p:nvCxnSpPr>
            <p:spPr>
              <a:xfrm>
                <a:off x="6934200" y="3651247"/>
                <a:ext cx="40305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0800000">
                <a:off x="6934200" y="3876671"/>
                <a:ext cx="381000" cy="1588"/>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6096000" y="2965447"/>
                <a:ext cx="451184" cy="304800"/>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4686300" y="3495671"/>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System menu</a:t>
                </a:r>
                <a:endParaRPr lang="en-US" dirty="0"/>
              </a:p>
            </p:txBody>
          </p:sp>
          <p:sp>
            <p:nvSpPr>
              <p:cNvPr id="31" name="Rectangle 30"/>
              <p:cNvSpPr/>
              <p:nvPr/>
            </p:nvSpPr>
            <p:spPr>
              <a:xfrm>
                <a:off x="5715000" y="4032247"/>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Properties editor</a:t>
                </a:r>
                <a:endParaRPr lang="en-US" dirty="0"/>
              </a:p>
            </p:txBody>
          </p:sp>
          <p:sp>
            <p:nvSpPr>
              <p:cNvPr id="67" name="Rectangle 66"/>
              <p:cNvSpPr/>
              <p:nvPr/>
            </p:nvSpPr>
            <p:spPr>
              <a:xfrm>
                <a:off x="6400800" y="2212976"/>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68" name="Rectangle 67"/>
              <p:cNvSpPr/>
              <p:nvPr/>
            </p:nvSpPr>
            <p:spPr>
              <a:xfrm>
                <a:off x="6477000" y="2355847"/>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71" name="Freeform 70"/>
              <p:cNvSpPr/>
              <p:nvPr/>
            </p:nvSpPr>
            <p:spPr>
              <a:xfrm>
                <a:off x="5295900" y="2652626"/>
                <a:ext cx="1251284" cy="842210"/>
              </a:xfrm>
              <a:custGeom>
                <a:avLst/>
                <a:gdLst>
                  <a:gd name="connsiteX0" fmla="*/ 0 w 1251284"/>
                  <a:gd name="connsiteY0" fmla="*/ 842210 h 842210"/>
                  <a:gd name="connsiteX1" fmla="*/ 1251284 w 1251284"/>
                  <a:gd name="connsiteY1" fmla="*/ 0 h 842210"/>
                </a:gdLst>
                <a:ahLst/>
                <a:cxnLst>
                  <a:cxn ang="0">
                    <a:pos x="connsiteX0" y="connsiteY0"/>
                  </a:cxn>
                  <a:cxn ang="0">
                    <a:pos x="connsiteX1" y="connsiteY1"/>
                  </a:cxn>
                </a:cxnLst>
                <a:rect l="l" t="t" r="r" b="b"/>
                <a:pathLst>
                  <a:path w="1251284" h="842210">
                    <a:moveTo>
                      <a:pt x="0" y="842210"/>
                    </a:moveTo>
                    <a:lnTo>
                      <a:pt x="1251284" y="0"/>
                    </a:lnTo>
                  </a:path>
                </a:pathLst>
              </a:custGeom>
              <a:ln>
                <a:solidFill>
                  <a:srgbClr val="FF0000"/>
                </a:solidFill>
                <a:head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Freeform 71"/>
              <p:cNvSpPr/>
              <p:nvPr/>
            </p:nvSpPr>
            <p:spPr>
              <a:xfrm>
                <a:off x="4898858" y="2458198"/>
                <a:ext cx="1632284" cy="1037473"/>
              </a:xfrm>
              <a:custGeom>
                <a:avLst/>
                <a:gdLst>
                  <a:gd name="connsiteX0" fmla="*/ 0 w 1251284"/>
                  <a:gd name="connsiteY0" fmla="*/ 842210 h 842210"/>
                  <a:gd name="connsiteX1" fmla="*/ 1251284 w 1251284"/>
                  <a:gd name="connsiteY1" fmla="*/ 0 h 842210"/>
                </a:gdLst>
                <a:ahLst/>
                <a:cxnLst>
                  <a:cxn ang="0">
                    <a:pos x="connsiteX0" y="connsiteY0"/>
                  </a:cxn>
                  <a:cxn ang="0">
                    <a:pos x="connsiteX1" y="connsiteY1"/>
                  </a:cxn>
                </a:cxnLst>
                <a:rect l="l" t="t" r="r" b="b"/>
                <a:pathLst>
                  <a:path w="1251284" h="842210">
                    <a:moveTo>
                      <a:pt x="0" y="842210"/>
                    </a:moveTo>
                    <a:lnTo>
                      <a:pt x="1251284" y="0"/>
                    </a:lnTo>
                  </a:path>
                </a:pathLst>
              </a:custGeom>
              <a:ln>
                <a:solidFill>
                  <a:srgbClr val="FF0000"/>
                </a:solidFill>
                <a:prstDash val="sys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Freeform 72"/>
              <p:cNvSpPr/>
              <p:nvPr/>
            </p:nvSpPr>
            <p:spPr>
              <a:xfrm>
                <a:off x="5905500" y="3841591"/>
                <a:ext cx="1431758" cy="659731"/>
              </a:xfrm>
              <a:custGeom>
                <a:avLst/>
                <a:gdLst>
                  <a:gd name="connsiteX0" fmla="*/ 0 w 1431758"/>
                  <a:gd name="connsiteY0" fmla="*/ 0 h 659731"/>
                  <a:gd name="connsiteX1" fmla="*/ 493295 w 1431758"/>
                  <a:gd name="connsiteY1" fmla="*/ 553452 h 659731"/>
                  <a:gd name="connsiteX2" fmla="*/ 1431758 w 1431758"/>
                  <a:gd name="connsiteY2" fmla="*/ 637673 h 659731"/>
                </a:gdLst>
                <a:ahLst/>
                <a:cxnLst>
                  <a:cxn ang="0">
                    <a:pos x="connsiteX0" y="connsiteY0"/>
                  </a:cxn>
                  <a:cxn ang="0">
                    <a:pos x="connsiteX1" y="connsiteY1"/>
                  </a:cxn>
                  <a:cxn ang="0">
                    <a:pos x="connsiteX2" y="connsiteY2"/>
                  </a:cxn>
                </a:cxnLst>
                <a:rect l="l" t="t" r="r" b="b"/>
                <a:pathLst>
                  <a:path w="1431758" h="659731">
                    <a:moveTo>
                      <a:pt x="0" y="0"/>
                    </a:moveTo>
                    <a:cubicBezTo>
                      <a:pt x="127334" y="223586"/>
                      <a:pt x="254669" y="447173"/>
                      <a:pt x="493295" y="553452"/>
                    </a:cubicBezTo>
                    <a:cubicBezTo>
                      <a:pt x="731921" y="659731"/>
                      <a:pt x="1431758" y="637673"/>
                      <a:pt x="1431758" y="637673"/>
                    </a:cubicBezTo>
                  </a:path>
                </a:pathLst>
              </a:custGeom>
              <a:ln>
                <a:solidFill>
                  <a:srgbClr val="FF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Freeform 73"/>
              <p:cNvSpPr/>
              <p:nvPr/>
            </p:nvSpPr>
            <p:spPr>
              <a:xfrm>
                <a:off x="5913521" y="3607810"/>
                <a:ext cx="1431758" cy="659731"/>
              </a:xfrm>
              <a:custGeom>
                <a:avLst/>
                <a:gdLst>
                  <a:gd name="connsiteX0" fmla="*/ 0 w 1431758"/>
                  <a:gd name="connsiteY0" fmla="*/ 0 h 659731"/>
                  <a:gd name="connsiteX1" fmla="*/ 493295 w 1431758"/>
                  <a:gd name="connsiteY1" fmla="*/ 553452 h 659731"/>
                  <a:gd name="connsiteX2" fmla="*/ 1431758 w 1431758"/>
                  <a:gd name="connsiteY2" fmla="*/ 637673 h 659731"/>
                </a:gdLst>
                <a:ahLst/>
                <a:cxnLst>
                  <a:cxn ang="0">
                    <a:pos x="connsiteX0" y="connsiteY0"/>
                  </a:cxn>
                  <a:cxn ang="0">
                    <a:pos x="connsiteX1" y="connsiteY1"/>
                  </a:cxn>
                  <a:cxn ang="0">
                    <a:pos x="connsiteX2" y="connsiteY2"/>
                  </a:cxn>
                </a:cxnLst>
                <a:rect l="l" t="t" r="r" b="b"/>
                <a:pathLst>
                  <a:path w="1431758" h="659731">
                    <a:moveTo>
                      <a:pt x="0" y="0"/>
                    </a:moveTo>
                    <a:cubicBezTo>
                      <a:pt x="127334" y="223586"/>
                      <a:pt x="254669" y="447173"/>
                      <a:pt x="493295" y="553452"/>
                    </a:cubicBezTo>
                    <a:cubicBezTo>
                      <a:pt x="731921" y="659731"/>
                      <a:pt x="1431758" y="637673"/>
                      <a:pt x="1431758" y="637673"/>
                    </a:cubicBezTo>
                  </a:path>
                </a:pathLst>
              </a:custGeom>
              <a:ln>
                <a:solidFill>
                  <a:srgbClr val="FF0000"/>
                </a:solidFill>
                <a:prstDash val="sysDash"/>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51" name="Group 50"/>
          <p:cNvGrpSpPr/>
          <p:nvPr/>
        </p:nvGrpSpPr>
        <p:grpSpPr>
          <a:xfrm>
            <a:off x="990600" y="4257671"/>
            <a:ext cx="5486400" cy="2600329"/>
            <a:chOff x="990600" y="4257671"/>
            <a:chExt cx="5486400" cy="2600329"/>
          </a:xfrm>
        </p:grpSpPr>
        <p:sp>
          <p:nvSpPr>
            <p:cNvPr id="46" name="Rectangle 45"/>
            <p:cNvSpPr/>
            <p:nvPr/>
          </p:nvSpPr>
          <p:spPr>
            <a:xfrm>
              <a:off x="3619500" y="5364162"/>
              <a:ext cx="2857500" cy="13414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System Model</a:t>
              </a:r>
              <a:endParaRPr lang="en-US" dirty="0"/>
            </a:p>
          </p:txBody>
        </p:sp>
        <p:sp>
          <p:nvSpPr>
            <p:cNvPr id="33" name="Right Arrow 32"/>
            <p:cNvSpPr/>
            <p:nvPr/>
          </p:nvSpPr>
          <p:spPr>
            <a:xfrm rot="8951759">
              <a:off x="4408549" y="4635568"/>
              <a:ext cx="9144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2885574" y="4377567"/>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37" name="Rectangle 36"/>
            <p:cNvSpPr/>
            <p:nvPr/>
          </p:nvSpPr>
          <p:spPr>
            <a:xfrm>
              <a:off x="4152900" y="5524500"/>
              <a:ext cx="1752600" cy="381000"/>
            </a:xfrm>
            <a:prstGeom prst="rect">
              <a:avLst/>
            </a:prstGeom>
            <a:gradFill>
              <a:gsLst>
                <a:gs pos="0">
                  <a:srgbClr val="DDEBCF"/>
                </a:gs>
                <a:gs pos="50000">
                  <a:srgbClr val="9CB86E"/>
                </a:gs>
                <a:gs pos="100000">
                  <a:srgbClr val="156B13"/>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Editor Model</a:t>
              </a:r>
              <a:endParaRPr lang="en-US" dirty="0"/>
            </a:p>
          </p:txBody>
        </p:sp>
        <p:sp>
          <p:nvSpPr>
            <p:cNvPr id="38" name="Rectangle 37"/>
            <p:cNvSpPr/>
            <p:nvPr/>
          </p:nvSpPr>
          <p:spPr>
            <a:xfrm>
              <a:off x="2019300" y="5334000"/>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Editor</a:t>
              </a:r>
              <a:endParaRPr lang="en-US" dirty="0"/>
            </a:p>
          </p:txBody>
        </p:sp>
        <p:cxnSp>
          <p:nvCxnSpPr>
            <p:cNvPr id="39" name="Straight Arrow Connector 38"/>
            <p:cNvCxnSpPr>
              <a:stCxn id="36" idx="2"/>
              <a:endCxn id="38" idx="0"/>
            </p:cNvCxnSpPr>
            <p:nvPr/>
          </p:nvCxnSpPr>
          <p:spPr>
            <a:xfrm rot="5400000">
              <a:off x="2888621" y="4727446"/>
              <a:ext cx="346833" cy="8662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36" idx="2"/>
              <a:endCxn id="37" idx="0"/>
            </p:cNvCxnSpPr>
            <p:nvPr/>
          </p:nvCxnSpPr>
          <p:spPr>
            <a:xfrm rot="16200000" flipH="1">
              <a:off x="3993521" y="4488820"/>
              <a:ext cx="537333" cy="15340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38" idx="3"/>
              <a:endCxn id="37" idx="1"/>
            </p:cNvCxnSpPr>
            <p:nvPr/>
          </p:nvCxnSpPr>
          <p:spPr>
            <a:xfrm>
              <a:off x="3238500" y="5715000"/>
              <a:ext cx="914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rot="10800000" flipV="1">
              <a:off x="3238500" y="5905500"/>
              <a:ext cx="914400" cy="34924"/>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2400300" y="5029200"/>
              <a:ext cx="685800" cy="304800"/>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990600" y="5559424"/>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System menu</a:t>
              </a:r>
              <a:endParaRPr lang="en-US" dirty="0"/>
            </a:p>
          </p:txBody>
        </p:sp>
        <p:sp>
          <p:nvSpPr>
            <p:cNvPr id="45" name="Rectangle 44"/>
            <p:cNvSpPr/>
            <p:nvPr/>
          </p:nvSpPr>
          <p:spPr>
            <a:xfrm>
              <a:off x="2019300" y="6096000"/>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Properties editor</a:t>
              </a:r>
              <a:endParaRPr lang="en-US" dirty="0"/>
            </a:p>
          </p:txBody>
        </p:sp>
        <p:sp>
          <p:nvSpPr>
            <p:cNvPr id="61" name="Freeform 60"/>
            <p:cNvSpPr/>
            <p:nvPr/>
          </p:nvSpPr>
          <p:spPr>
            <a:xfrm>
              <a:off x="2201779" y="5895474"/>
              <a:ext cx="1431758" cy="659731"/>
            </a:xfrm>
            <a:custGeom>
              <a:avLst/>
              <a:gdLst>
                <a:gd name="connsiteX0" fmla="*/ 0 w 1431758"/>
                <a:gd name="connsiteY0" fmla="*/ 0 h 659731"/>
                <a:gd name="connsiteX1" fmla="*/ 493295 w 1431758"/>
                <a:gd name="connsiteY1" fmla="*/ 553452 h 659731"/>
                <a:gd name="connsiteX2" fmla="*/ 1431758 w 1431758"/>
                <a:gd name="connsiteY2" fmla="*/ 637673 h 659731"/>
              </a:gdLst>
              <a:ahLst/>
              <a:cxnLst>
                <a:cxn ang="0">
                  <a:pos x="connsiteX0" y="connsiteY0"/>
                </a:cxn>
                <a:cxn ang="0">
                  <a:pos x="connsiteX1" y="connsiteY1"/>
                </a:cxn>
                <a:cxn ang="0">
                  <a:pos x="connsiteX2" y="connsiteY2"/>
                </a:cxn>
              </a:cxnLst>
              <a:rect l="l" t="t" r="r" b="b"/>
              <a:pathLst>
                <a:path w="1431758" h="659731">
                  <a:moveTo>
                    <a:pt x="0" y="0"/>
                  </a:moveTo>
                  <a:cubicBezTo>
                    <a:pt x="127334" y="223586"/>
                    <a:pt x="254669" y="447173"/>
                    <a:pt x="493295" y="553452"/>
                  </a:cubicBezTo>
                  <a:cubicBezTo>
                    <a:pt x="731921" y="659731"/>
                    <a:pt x="1431758" y="637673"/>
                    <a:pt x="1431758" y="637673"/>
                  </a:cubicBezTo>
                </a:path>
              </a:pathLst>
            </a:custGeom>
            <a:ln>
              <a:solidFill>
                <a:srgbClr val="FF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Freeform 61"/>
            <p:cNvSpPr/>
            <p:nvPr/>
          </p:nvSpPr>
          <p:spPr>
            <a:xfrm>
              <a:off x="2209800" y="5661693"/>
              <a:ext cx="1431758" cy="659731"/>
            </a:xfrm>
            <a:custGeom>
              <a:avLst/>
              <a:gdLst>
                <a:gd name="connsiteX0" fmla="*/ 0 w 1431758"/>
                <a:gd name="connsiteY0" fmla="*/ 0 h 659731"/>
                <a:gd name="connsiteX1" fmla="*/ 493295 w 1431758"/>
                <a:gd name="connsiteY1" fmla="*/ 553452 h 659731"/>
                <a:gd name="connsiteX2" fmla="*/ 1431758 w 1431758"/>
                <a:gd name="connsiteY2" fmla="*/ 637673 h 659731"/>
              </a:gdLst>
              <a:ahLst/>
              <a:cxnLst>
                <a:cxn ang="0">
                  <a:pos x="connsiteX0" y="connsiteY0"/>
                </a:cxn>
                <a:cxn ang="0">
                  <a:pos x="connsiteX1" y="connsiteY1"/>
                </a:cxn>
                <a:cxn ang="0">
                  <a:pos x="connsiteX2" y="connsiteY2"/>
                </a:cxn>
              </a:cxnLst>
              <a:rect l="l" t="t" r="r" b="b"/>
              <a:pathLst>
                <a:path w="1431758" h="659731">
                  <a:moveTo>
                    <a:pt x="0" y="0"/>
                  </a:moveTo>
                  <a:cubicBezTo>
                    <a:pt x="127334" y="223586"/>
                    <a:pt x="254669" y="447173"/>
                    <a:pt x="493295" y="553452"/>
                  </a:cubicBezTo>
                  <a:cubicBezTo>
                    <a:pt x="731921" y="659731"/>
                    <a:pt x="1431758" y="637673"/>
                    <a:pt x="1431758" y="637673"/>
                  </a:cubicBezTo>
                </a:path>
              </a:pathLst>
            </a:custGeom>
            <a:ln>
              <a:solidFill>
                <a:srgbClr val="FF0000"/>
              </a:solidFill>
              <a:prstDash val="sysDash"/>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Freeform 62"/>
            <p:cNvSpPr/>
            <p:nvPr/>
          </p:nvSpPr>
          <p:spPr>
            <a:xfrm>
              <a:off x="1540042" y="4716379"/>
              <a:ext cx="1251284" cy="842210"/>
            </a:xfrm>
            <a:custGeom>
              <a:avLst/>
              <a:gdLst>
                <a:gd name="connsiteX0" fmla="*/ 0 w 1251284"/>
                <a:gd name="connsiteY0" fmla="*/ 842210 h 842210"/>
                <a:gd name="connsiteX1" fmla="*/ 1251284 w 1251284"/>
                <a:gd name="connsiteY1" fmla="*/ 0 h 842210"/>
              </a:gdLst>
              <a:ahLst/>
              <a:cxnLst>
                <a:cxn ang="0">
                  <a:pos x="connsiteX0" y="connsiteY0"/>
                </a:cxn>
                <a:cxn ang="0">
                  <a:pos x="connsiteX1" y="connsiteY1"/>
                </a:cxn>
              </a:cxnLst>
              <a:rect l="l" t="t" r="r" b="b"/>
              <a:pathLst>
                <a:path w="1251284" h="842210">
                  <a:moveTo>
                    <a:pt x="0" y="842210"/>
                  </a:moveTo>
                  <a:lnTo>
                    <a:pt x="1251284" y="0"/>
                  </a:lnTo>
                </a:path>
              </a:pathLst>
            </a:custGeom>
            <a:ln>
              <a:solidFill>
                <a:srgbClr val="FF0000"/>
              </a:solidFill>
              <a:head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Freeform 63"/>
            <p:cNvSpPr/>
            <p:nvPr/>
          </p:nvSpPr>
          <p:spPr>
            <a:xfrm>
              <a:off x="1143000" y="4521951"/>
              <a:ext cx="1632284" cy="1037473"/>
            </a:xfrm>
            <a:custGeom>
              <a:avLst/>
              <a:gdLst>
                <a:gd name="connsiteX0" fmla="*/ 0 w 1251284"/>
                <a:gd name="connsiteY0" fmla="*/ 842210 h 842210"/>
                <a:gd name="connsiteX1" fmla="*/ 1251284 w 1251284"/>
                <a:gd name="connsiteY1" fmla="*/ 0 h 842210"/>
              </a:gdLst>
              <a:ahLst/>
              <a:cxnLst>
                <a:cxn ang="0">
                  <a:pos x="connsiteX0" y="connsiteY0"/>
                </a:cxn>
                <a:cxn ang="0">
                  <a:pos x="connsiteX1" y="connsiteY1"/>
                </a:cxn>
              </a:cxnLst>
              <a:rect l="l" t="t" r="r" b="b"/>
              <a:pathLst>
                <a:path w="1251284" h="842210">
                  <a:moveTo>
                    <a:pt x="0" y="842210"/>
                  </a:moveTo>
                  <a:lnTo>
                    <a:pt x="1251284" y="0"/>
                  </a:lnTo>
                </a:path>
              </a:pathLst>
            </a:custGeom>
            <a:ln>
              <a:solidFill>
                <a:srgbClr val="FF0000"/>
              </a:solidFill>
              <a:prstDash val="sys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6" name="Straight Arrow Connector 65"/>
            <p:cNvCxnSpPr>
              <a:endCxn id="46" idx="0"/>
            </p:cNvCxnSpPr>
            <p:nvPr/>
          </p:nvCxnSpPr>
          <p:spPr>
            <a:xfrm>
              <a:off x="3848100" y="5029200"/>
              <a:ext cx="1200150" cy="3349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9" name="Rectangle 78"/>
            <p:cNvSpPr/>
            <p:nvPr/>
          </p:nvSpPr>
          <p:spPr>
            <a:xfrm>
              <a:off x="2743200" y="4257671"/>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80" name="Rectangle 79"/>
            <p:cNvSpPr/>
            <p:nvPr/>
          </p:nvSpPr>
          <p:spPr>
            <a:xfrm>
              <a:off x="2819400" y="4337047"/>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81" name="Rectangle 80"/>
            <p:cNvSpPr/>
            <p:nvPr/>
          </p:nvSpPr>
          <p:spPr>
            <a:xfrm>
              <a:off x="2895600" y="4479918"/>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20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20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a:t>
            </a:r>
            <a:endParaRPr lang="en-US" dirty="0"/>
          </a:p>
        </p:txBody>
      </p:sp>
      <p:grpSp>
        <p:nvGrpSpPr>
          <p:cNvPr id="45" name="Group 44"/>
          <p:cNvGrpSpPr/>
          <p:nvPr/>
        </p:nvGrpSpPr>
        <p:grpSpPr>
          <a:xfrm>
            <a:off x="256674" y="1445331"/>
            <a:ext cx="5486400" cy="2600329"/>
            <a:chOff x="256674" y="1445331"/>
            <a:chExt cx="5486400" cy="2600329"/>
          </a:xfrm>
        </p:grpSpPr>
        <p:sp>
          <p:nvSpPr>
            <p:cNvPr id="4" name="Rectangle 3"/>
            <p:cNvSpPr/>
            <p:nvPr/>
          </p:nvSpPr>
          <p:spPr>
            <a:xfrm>
              <a:off x="2885574" y="2551822"/>
              <a:ext cx="2857500" cy="13414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System Model</a:t>
              </a:r>
              <a:endParaRPr lang="en-US" dirty="0"/>
            </a:p>
          </p:txBody>
        </p:sp>
        <p:sp>
          <p:nvSpPr>
            <p:cNvPr id="6" name="Rectangle 5"/>
            <p:cNvSpPr/>
            <p:nvPr/>
          </p:nvSpPr>
          <p:spPr>
            <a:xfrm>
              <a:off x="2151648" y="1565227"/>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7" name="Rectangle 6"/>
            <p:cNvSpPr/>
            <p:nvPr/>
          </p:nvSpPr>
          <p:spPr>
            <a:xfrm>
              <a:off x="3418974" y="2712160"/>
              <a:ext cx="1752600" cy="381000"/>
            </a:xfrm>
            <a:prstGeom prst="rect">
              <a:avLst/>
            </a:prstGeom>
            <a:gradFill>
              <a:gsLst>
                <a:gs pos="0">
                  <a:srgbClr val="DDEBCF"/>
                </a:gs>
                <a:gs pos="50000">
                  <a:srgbClr val="9CB86E"/>
                </a:gs>
                <a:gs pos="100000">
                  <a:srgbClr val="156B13"/>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Editor Model</a:t>
              </a:r>
              <a:endParaRPr lang="en-US" dirty="0"/>
            </a:p>
          </p:txBody>
        </p:sp>
        <p:sp>
          <p:nvSpPr>
            <p:cNvPr id="8" name="Rectangle 7"/>
            <p:cNvSpPr/>
            <p:nvPr/>
          </p:nvSpPr>
          <p:spPr>
            <a:xfrm>
              <a:off x="1285374" y="2521660"/>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Editor</a:t>
              </a:r>
              <a:endParaRPr lang="en-US" dirty="0"/>
            </a:p>
          </p:txBody>
        </p:sp>
        <p:cxnSp>
          <p:nvCxnSpPr>
            <p:cNvPr id="9" name="Straight Arrow Connector 8"/>
            <p:cNvCxnSpPr>
              <a:stCxn id="6" idx="2"/>
              <a:endCxn id="8" idx="0"/>
            </p:cNvCxnSpPr>
            <p:nvPr/>
          </p:nvCxnSpPr>
          <p:spPr>
            <a:xfrm rot="5400000">
              <a:off x="2154695" y="1915106"/>
              <a:ext cx="346833" cy="8662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6" idx="2"/>
              <a:endCxn id="7" idx="0"/>
            </p:cNvCxnSpPr>
            <p:nvPr/>
          </p:nvCxnSpPr>
          <p:spPr>
            <a:xfrm rot="16200000" flipH="1">
              <a:off x="3259595" y="1676480"/>
              <a:ext cx="537333" cy="15340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8" idx="3"/>
              <a:endCxn id="7" idx="1"/>
            </p:cNvCxnSpPr>
            <p:nvPr/>
          </p:nvCxnSpPr>
          <p:spPr>
            <a:xfrm>
              <a:off x="2504574" y="2902660"/>
              <a:ext cx="914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0800000" flipV="1">
              <a:off x="2504574" y="3093160"/>
              <a:ext cx="914400" cy="34924"/>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1666374" y="2216860"/>
              <a:ext cx="685800" cy="304800"/>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256674" y="2747084"/>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System menu</a:t>
              </a:r>
              <a:endParaRPr lang="en-US" dirty="0"/>
            </a:p>
          </p:txBody>
        </p:sp>
        <p:sp>
          <p:nvSpPr>
            <p:cNvPr id="15" name="Rectangle 14"/>
            <p:cNvSpPr/>
            <p:nvPr/>
          </p:nvSpPr>
          <p:spPr>
            <a:xfrm>
              <a:off x="1285374" y="3283660"/>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Properties editor</a:t>
              </a:r>
              <a:endParaRPr lang="en-US" dirty="0"/>
            </a:p>
          </p:txBody>
        </p:sp>
        <p:sp>
          <p:nvSpPr>
            <p:cNvPr id="16" name="Freeform 15"/>
            <p:cNvSpPr/>
            <p:nvPr/>
          </p:nvSpPr>
          <p:spPr>
            <a:xfrm>
              <a:off x="1467853" y="3083134"/>
              <a:ext cx="1431758" cy="659731"/>
            </a:xfrm>
            <a:custGeom>
              <a:avLst/>
              <a:gdLst>
                <a:gd name="connsiteX0" fmla="*/ 0 w 1431758"/>
                <a:gd name="connsiteY0" fmla="*/ 0 h 659731"/>
                <a:gd name="connsiteX1" fmla="*/ 493295 w 1431758"/>
                <a:gd name="connsiteY1" fmla="*/ 553452 h 659731"/>
                <a:gd name="connsiteX2" fmla="*/ 1431758 w 1431758"/>
                <a:gd name="connsiteY2" fmla="*/ 637673 h 659731"/>
              </a:gdLst>
              <a:ahLst/>
              <a:cxnLst>
                <a:cxn ang="0">
                  <a:pos x="connsiteX0" y="connsiteY0"/>
                </a:cxn>
                <a:cxn ang="0">
                  <a:pos x="connsiteX1" y="connsiteY1"/>
                </a:cxn>
                <a:cxn ang="0">
                  <a:pos x="connsiteX2" y="connsiteY2"/>
                </a:cxn>
              </a:cxnLst>
              <a:rect l="l" t="t" r="r" b="b"/>
              <a:pathLst>
                <a:path w="1431758" h="659731">
                  <a:moveTo>
                    <a:pt x="0" y="0"/>
                  </a:moveTo>
                  <a:cubicBezTo>
                    <a:pt x="127334" y="223586"/>
                    <a:pt x="254669" y="447173"/>
                    <a:pt x="493295" y="553452"/>
                  </a:cubicBezTo>
                  <a:cubicBezTo>
                    <a:pt x="731921" y="659731"/>
                    <a:pt x="1431758" y="637673"/>
                    <a:pt x="1431758" y="637673"/>
                  </a:cubicBezTo>
                </a:path>
              </a:pathLst>
            </a:custGeom>
            <a:ln>
              <a:solidFill>
                <a:srgbClr val="FF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1475874" y="2849353"/>
              <a:ext cx="1431758" cy="659731"/>
            </a:xfrm>
            <a:custGeom>
              <a:avLst/>
              <a:gdLst>
                <a:gd name="connsiteX0" fmla="*/ 0 w 1431758"/>
                <a:gd name="connsiteY0" fmla="*/ 0 h 659731"/>
                <a:gd name="connsiteX1" fmla="*/ 493295 w 1431758"/>
                <a:gd name="connsiteY1" fmla="*/ 553452 h 659731"/>
                <a:gd name="connsiteX2" fmla="*/ 1431758 w 1431758"/>
                <a:gd name="connsiteY2" fmla="*/ 637673 h 659731"/>
              </a:gdLst>
              <a:ahLst/>
              <a:cxnLst>
                <a:cxn ang="0">
                  <a:pos x="connsiteX0" y="connsiteY0"/>
                </a:cxn>
                <a:cxn ang="0">
                  <a:pos x="connsiteX1" y="connsiteY1"/>
                </a:cxn>
                <a:cxn ang="0">
                  <a:pos x="connsiteX2" y="connsiteY2"/>
                </a:cxn>
              </a:cxnLst>
              <a:rect l="l" t="t" r="r" b="b"/>
              <a:pathLst>
                <a:path w="1431758" h="659731">
                  <a:moveTo>
                    <a:pt x="0" y="0"/>
                  </a:moveTo>
                  <a:cubicBezTo>
                    <a:pt x="127334" y="223586"/>
                    <a:pt x="254669" y="447173"/>
                    <a:pt x="493295" y="553452"/>
                  </a:cubicBezTo>
                  <a:cubicBezTo>
                    <a:pt x="731921" y="659731"/>
                    <a:pt x="1431758" y="637673"/>
                    <a:pt x="1431758" y="637673"/>
                  </a:cubicBezTo>
                </a:path>
              </a:pathLst>
            </a:custGeom>
            <a:ln>
              <a:solidFill>
                <a:srgbClr val="FF0000"/>
              </a:solidFill>
              <a:prstDash val="sysDash"/>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806116" y="1904039"/>
              <a:ext cx="1251284" cy="842210"/>
            </a:xfrm>
            <a:custGeom>
              <a:avLst/>
              <a:gdLst>
                <a:gd name="connsiteX0" fmla="*/ 0 w 1251284"/>
                <a:gd name="connsiteY0" fmla="*/ 842210 h 842210"/>
                <a:gd name="connsiteX1" fmla="*/ 1251284 w 1251284"/>
                <a:gd name="connsiteY1" fmla="*/ 0 h 842210"/>
              </a:gdLst>
              <a:ahLst/>
              <a:cxnLst>
                <a:cxn ang="0">
                  <a:pos x="connsiteX0" y="connsiteY0"/>
                </a:cxn>
                <a:cxn ang="0">
                  <a:pos x="connsiteX1" y="connsiteY1"/>
                </a:cxn>
              </a:cxnLst>
              <a:rect l="l" t="t" r="r" b="b"/>
              <a:pathLst>
                <a:path w="1251284" h="842210">
                  <a:moveTo>
                    <a:pt x="0" y="842210"/>
                  </a:moveTo>
                  <a:lnTo>
                    <a:pt x="1251284" y="0"/>
                  </a:lnTo>
                </a:path>
              </a:pathLst>
            </a:custGeom>
            <a:ln>
              <a:solidFill>
                <a:srgbClr val="FF0000"/>
              </a:solidFill>
              <a:head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409074" y="1709611"/>
              <a:ext cx="1632284" cy="1037473"/>
            </a:xfrm>
            <a:custGeom>
              <a:avLst/>
              <a:gdLst>
                <a:gd name="connsiteX0" fmla="*/ 0 w 1251284"/>
                <a:gd name="connsiteY0" fmla="*/ 842210 h 842210"/>
                <a:gd name="connsiteX1" fmla="*/ 1251284 w 1251284"/>
                <a:gd name="connsiteY1" fmla="*/ 0 h 842210"/>
              </a:gdLst>
              <a:ahLst/>
              <a:cxnLst>
                <a:cxn ang="0">
                  <a:pos x="connsiteX0" y="connsiteY0"/>
                </a:cxn>
                <a:cxn ang="0">
                  <a:pos x="connsiteX1" y="connsiteY1"/>
                </a:cxn>
              </a:cxnLst>
              <a:rect l="l" t="t" r="r" b="b"/>
              <a:pathLst>
                <a:path w="1251284" h="842210">
                  <a:moveTo>
                    <a:pt x="0" y="842210"/>
                  </a:moveTo>
                  <a:lnTo>
                    <a:pt x="1251284" y="0"/>
                  </a:lnTo>
                </a:path>
              </a:pathLst>
            </a:custGeom>
            <a:ln>
              <a:solidFill>
                <a:srgbClr val="FF0000"/>
              </a:solidFill>
              <a:prstDash val="sys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0" name="Straight Arrow Connector 19"/>
            <p:cNvCxnSpPr>
              <a:endCxn id="4" idx="0"/>
            </p:cNvCxnSpPr>
            <p:nvPr/>
          </p:nvCxnSpPr>
          <p:spPr>
            <a:xfrm>
              <a:off x="3114174" y="2216860"/>
              <a:ext cx="1200150" cy="3349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2009274" y="1445331"/>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22" name="Rectangle 21"/>
            <p:cNvSpPr/>
            <p:nvPr/>
          </p:nvSpPr>
          <p:spPr>
            <a:xfrm>
              <a:off x="2085474" y="1524707"/>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23" name="Rectangle 22"/>
            <p:cNvSpPr/>
            <p:nvPr/>
          </p:nvSpPr>
          <p:spPr>
            <a:xfrm>
              <a:off x="2161674" y="1667578"/>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grpSp>
      <p:grpSp>
        <p:nvGrpSpPr>
          <p:cNvPr id="48" name="Group 47"/>
          <p:cNvGrpSpPr/>
          <p:nvPr/>
        </p:nvGrpSpPr>
        <p:grpSpPr>
          <a:xfrm>
            <a:off x="1731547" y="4198061"/>
            <a:ext cx="7260053" cy="2600329"/>
            <a:chOff x="1731547" y="4198061"/>
            <a:chExt cx="7260053" cy="2600329"/>
          </a:xfrm>
        </p:grpSpPr>
        <p:sp>
          <p:nvSpPr>
            <p:cNvPr id="43" name="Right Arrow 42"/>
            <p:cNvSpPr/>
            <p:nvPr/>
          </p:nvSpPr>
          <p:spPr>
            <a:xfrm rot="2676643">
              <a:off x="1731547" y="4410975"/>
              <a:ext cx="1241258" cy="4897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6" name="Group 45"/>
            <p:cNvGrpSpPr/>
            <p:nvPr/>
          </p:nvGrpSpPr>
          <p:grpSpPr>
            <a:xfrm>
              <a:off x="2352174" y="4198061"/>
              <a:ext cx="6639426" cy="2600329"/>
              <a:chOff x="2352174" y="4198061"/>
              <a:chExt cx="6639426" cy="2600329"/>
            </a:xfrm>
          </p:grpSpPr>
          <p:sp>
            <p:nvSpPr>
              <p:cNvPr id="24" name="Rectangle 23"/>
              <p:cNvSpPr/>
              <p:nvPr/>
            </p:nvSpPr>
            <p:spPr>
              <a:xfrm>
                <a:off x="4981074" y="5304552"/>
                <a:ext cx="2410326" cy="13414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System Model</a:t>
                </a:r>
                <a:endParaRPr lang="en-US" dirty="0"/>
              </a:p>
            </p:txBody>
          </p:sp>
          <p:sp>
            <p:nvSpPr>
              <p:cNvPr id="25" name="Rectangle 24"/>
              <p:cNvSpPr/>
              <p:nvPr/>
            </p:nvSpPr>
            <p:spPr>
              <a:xfrm>
                <a:off x="4247148" y="4317957"/>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26" name="Rectangle 25"/>
              <p:cNvSpPr/>
              <p:nvPr/>
            </p:nvSpPr>
            <p:spPr>
              <a:xfrm>
                <a:off x="5514474" y="5464890"/>
                <a:ext cx="1752600" cy="381000"/>
              </a:xfrm>
              <a:prstGeom prst="rect">
                <a:avLst/>
              </a:prstGeom>
              <a:gradFill>
                <a:gsLst>
                  <a:gs pos="0">
                    <a:srgbClr val="DDEBCF"/>
                  </a:gs>
                  <a:gs pos="50000">
                    <a:srgbClr val="9CB86E"/>
                  </a:gs>
                  <a:gs pos="100000">
                    <a:srgbClr val="156B13"/>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Editor Model</a:t>
                </a:r>
                <a:endParaRPr lang="en-US" dirty="0"/>
              </a:p>
            </p:txBody>
          </p:sp>
          <p:sp>
            <p:nvSpPr>
              <p:cNvPr id="27" name="Rectangle 26"/>
              <p:cNvSpPr/>
              <p:nvPr/>
            </p:nvSpPr>
            <p:spPr>
              <a:xfrm>
                <a:off x="3380874" y="5274390"/>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Editor</a:t>
                </a:r>
                <a:endParaRPr lang="en-US" dirty="0"/>
              </a:p>
            </p:txBody>
          </p:sp>
          <p:cxnSp>
            <p:nvCxnSpPr>
              <p:cNvPr id="28" name="Straight Arrow Connector 27"/>
              <p:cNvCxnSpPr>
                <a:stCxn id="25" idx="2"/>
                <a:endCxn id="27" idx="0"/>
              </p:cNvCxnSpPr>
              <p:nvPr/>
            </p:nvCxnSpPr>
            <p:spPr>
              <a:xfrm rot="5400000">
                <a:off x="4250195" y="4667836"/>
                <a:ext cx="346833" cy="8662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5" idx="2"/>
                <a:endCxn id="26" idx="0"/>
              </p:cNvCxnSpPr>
              <p:nvPr/>
            </p:nvCxnSpPr>
            <p:spPr>
              <a:xfrm rot="16200000" flipH="1">
                <a:off x="5355095" y="4429210"/>
                <a:ext cx="537333" cy="15340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7" idx="3"/>
                <a:endCxn id="26" idx="1"/>
              </p:cNvCxnSpPr>
              <p:nvPr/>
            </p:nvCxnSpPr>
            <p:spPr>
              <a:xfrm>
                <a:off x="4600074" y="5655390"/>
                <a:ext cx="914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10800000" flipV="1">
                <a:off x="4600074" y="5845890"/>
                <a:ext cx="914400" cy="34924"/>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3761874" y="4969590"/>
                <a:ext cx="685800" cy="304800"/>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2352174" y="5499814"/>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System menu</a:t>
                </a:r>
                <a:endParaRPr lang="en-US" dirty="0"/>
              </a:p>
            </p:txBody>
          </p:sp>
          <p:sp>
            <p:nvSpPr>
              <p:cNvPr id="34" name="Rectangle 33"/>
              <p:cNvSpPr/>
              <p:nvPr/>
            </p:nvSpPr>
            <p:spPr>
              <a:xfrm>
                <a:off x="3380874" y="6036390"/>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Properties editor</a:t>
                </a:r>
                <a:endParaRPr lang="en-US" dirty="0"/>
              </a:p>
            </p:txBody>
          </p:sp>
          <p:sp>
            <p:nvSpPr>
              <p:cNvPr id="35" name="Freeform 34"/>
              <p:cNvSpPr/>
              <p:nvPr/>
            </p:nvSpPr>
            <p:spPr>
              <a:xfrm>
                <a:off x="3563353" y="5835864"/>
                <a:ext cx="1431758" cy="659731"/>
              </a:xfrm>
              <a:custGeom>
                <a:avLst/>
                <a:gdLst>
                  <a:gd name="connsiteX0" fmla="*/ 0 w 1431758"/>
                  <a:gd name="connsiteY0" fmla="*/ 0 h 659731"/>
                  <a:gd name="connsiteX1" fmla="*/ 493295 w 1431758"/>
                  <a:gd name="connsiteY1" fmla="*/ 553452 h 659731"/>
                  <a:gd name="connsiteX2" fmla="*/ 1431758 w 1431758"/>
                  <a:gd name="connsiteY2" fmla="*/ 637673 h 659731"/>
                </a:gdLst>
                <a:ahLst/>
                <a:cxnLst>
                  <a:cxn ang="0">
                    <a:pos x="connsiteX0" y="connsiteY0"/>
                  </a:cxn>
                  <a:cxn ang="0">
                    <a:pos x="connsiteX1" y="connsiteY1"/>
                  </a:cxn>
                  <a:cxn ang="0">
                    <a:pos x="connsiteX2" y="connsiteY2"/>
                  </a:cxn>
                </a:cxnLst>
                <a:rect l="l" t="t" r="r" b="b"/>
                <a:pathLst>
                  <a:path w="1431758" h="659731">
                    <a:moveTo>
                      <a:pt x="0" y="0"/>
                    </a:moveTo>
                    <a:cubicBezTo>
                      <a:pt x="127334" y="223586"/>
                      <a:pt x="254669" y="447173"/>
                      <a:pt x="493295" y="553452"/>
                    </a:cubicBezTo>
                    <a:cubicBezTo>
                      <a:pt x="731921" y="659731"/>
                      <a:pt x="1431758" y="637673"/>
                      <a:pt x="1431758" y="637673"/>
                    </a:cubicBezTo>
                  </a:path>
                </a:pathLst>
              </a:custGeom>
              <a:ln>
                <a:solidFill>
                  <a:srgbClr val="FF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Freeform 35"/>
              <p:cNvSpPr/>
              <p:nvPr/>
            </p:nvSpPr>
            <p:spPr>
              <a:xfrm>
                <a:off x="3571374" y="5602083"/>
                <a:ext cx="1431758" cy="659731"/>
              </a:xfrm>
              <a:custGeom>
                <a:avLst/>
                <a:gdLst>
                  <a:gd name="connsiteX0" fmla="*/ 0 w 1431758"/>
                  <a:gd name="connsiteY0" fmla="*/ 0 h 659731"/>
                  <a:gd name="connsiteX1" fmla="*/ 493295 w 1431758"/>
                  <a:gd name="connsiteY1" fmla="*/ 553452 h 659731"/>
                  <a:gd name="connsiteX2" fmla="*/ 1431758 w 1431758"/>
                  <a:gd name="connsiteY2" fmla="*/ 637673 h 659731"/>
                </a:gdLst>
                <a:ahLst/>
                <a:cxnLst>
                  <a:cxn ang="0">
                    <a:pos x="connsiteX0" y="connsiteY0"/>
                  </a:cxn>
                  <a:cxn ang="0">
                    <a:pos x="connsiteX1" y="connsiteY1"/>
                  </a:cxn>
                  <a:cxn ang="0">
                    <a:pos x="connsiteX2" y="connsiteY2"/>
                  </a:cxn>
                </a:cxnLst>
                <a:rect l="l" t="t" r="r" b="b"/>
                <a:pathLst>
                  <a:path w="1431758" h="659731">
                    <a:moveTo>
                      <a:pt x="0" y="0"/>
                    </a:moveTo>
                    <a:cubicBezTo>
                      <a:pt x="127334" y="223586"/>
                      <a:pt x="254669" y="447173"/>
                      <a:pt x="493295" y="553452"/>
                    </a:cubicBezTo>
                    <a:cubicBezTo>
                      <a:pt x="731921" y="659731"/>
                      <a:pt x="1431758" y="637673"/>
                      <a:pt x="1431758" y="637673"/>
                    </a:cubicBezTo>
                  </a:path>
                </a:pathLst>
              </a:custGeom>
              <a:ln>
                <a:solidFill>
                  <a:srgbClr val="FF0000"/>
                </a:solidFill>
                <a:prstDash val="sysDash"/>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Freeform 36"/>
              <p:cNvSpPr/>
              <p:nvPr/>
            </p:nvSpPr>
            <p:spPr>
              <a:xfrm>
                <a:off x="2901616" y="4656769"/>
                <a:ext cx="1251284" cy="842210"/>
              </a:xfrm>
              <a:custGeom>
                <a:avLst/>
                <a:gdLst>
                  <a:gd name="connsiteX0" fmla="*/ 0 w 1251284"/>
                  <a:gd name="connsiteY0" fmla="*/ 842210 h 842210"/>
                  <a:gd name="connsiteX1" fmla="*/ 1251284 w 1251284"/>
                  <a:gd name="connsiteY1" fmla="*/ 0 h 842210"/>
                </a:gdLst>
                <a:ahLst/>
                <a:cxnLst>
                  <a:cxn ang="0">
                    <a:pos x="connsiteX0" y="connsiteY0"/>
                  </a:cxn>
                  <a:cxn ang="0">
                    <a:pos x="connsiteX1" y="connsiteY1"/>
                  </a:cxn>
                </a:cxnLst>
                <a:rect l="l" t="t" r="r" b="b"/>
                <a:pathLst>
                  <a:path w="1251284" h="842210">
                    <a:moveTo>
                      <a:pt x="0" y="842210"/>
                    </a:moveTo>
                    <a:lnTo>
                      <a:pt x="1251284" y="0"/>
                    </a:lnTo>
                  </a:path>
                </a:pathLst>
              </a:custGeom>
              <a:ln>
                <a:solidFill>
                  <a:srgbClr val="FF0000"/>
                </a:solidFill>
                <a:head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Freeform 37"/>
              <p:cNvSpPr/>
              <p:nvPr/>
            </p:nvSpPr>
            <p:spPr>
              <a:xfrm>
                <a:off x="2504574" y="4462341"/>
                <a:ext cx="1632284" cy="1037473"/>
              </a:xfrm>
              <a:custGeom>
                <a:avLst/>
                <a:gdLst>
                  <a:gd name="connsiteX0" fmla="*/ 0 w 1251284"/>
                  <a:gd name="connsiteY0" fmla="*/ 842210 h 842210"/>
                  <a:gd name="connsiteX1" fmla="*/ 1251284 w 1251284"/>
                  <a:gd name="connsiteY1" fmla="*/ 0 h 842210"/>
                </a:gdLst>
                <a:ahLst/>
                <a:cxnLst>
                  <a:cxn ang="0">
                    <a:pos x="connsiteX0" y="connsiteY0"/>
                  </a:cxn>
                  <a:cxn ang="0">
                    <a:pos x="connsiteX1" y="connsiteY1"/>
                  </a:cxn>
                </a:cxnLst>
                <a:rect l="l" t="t" r="r" b="b"/>
                <a:pathLst>
                  <a:path w="1251284" h="842210">
                    <a:moveTo>
                      <a:pt x="0" y="842210"/>
                    </a:moveTo>
                    <a:lnTo>
                      <a:pt x="1251284" y="0"/>
                    </a:lnTo>
                  </a:path>
                </a:pathLst>
              </a:custGeom>
              <a:ln>
                <a:solidFill>
                  <a:srgbClr val="FF0000"/>
                </a:solidFill>
                <a:prstDash val="sys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9" name="Straight Arrow Connector 38"/>
              <p:cNvCxnSpPr>
                <a:endCxn id="24" idx="0"/>
              </p:cNvCxnSpPr>
              <p:nvPr/>
            </p:nvCxnSpPr>
            <p:spPr>
              <a:xfrm>
                <a:off x="5209674" y="4969590"/>
                <a:ext cx="976563" cy="3349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4104774" y="4198061"/>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41" name="Rectangle 40"/>
              <p:cNvSpPr/>
              <p:nvPr/>
            </p:nvSpPr>
            <p:spPr>
              <a:xfrm>
                <a:off x="4180974" y="4277437"/>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42" name="Rectangle 41"/>
              <p:cNvSpPr/>
              <p:nvPr/>
            </p:nvSpPr>
            <p:spPr>
              <a:xfrm>
                <a:off x="4257174" y="4420308"/>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47" name="Rectangle 46"/>
              <p:cNvSpPr/>
              <p:nvPr/>
            </p:nvSpPr>
            <p:spPr>
              <a:xfrm>
                <a:off x="8077200" y="5304552"/>
                <a:ext cx="914400" cy="13414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smtClean="0"/>
                  <a:t>DataBase</a:t>
                </a:r>
                <a:endParaRPr lang="en-US" sz="1400" dirty="0"/>
              </a:p>
            </p:txBody>
          </p:sp>
          <p:cxnSp>
            <p:nvCxnSpPr>
              <p:cNvPr id="49" name="Straight Arrow Connector 48"/>
              <p:cNvCxnSpPr/>
              <p:nvPr/>
            </p:nvCxnSpPr>
            <p:spPr>
              <a:xfrm>
                <a:off x="7391400" y="6261814"/>
                <a:ext cx="685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10800000">
                <a:off x="7391400" y="5845890"/>
                <a:ext cx="7239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2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Structure Matrix</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22" t="14228" r="33692" b="16117"/>
          <a:stretch/>
        </p:blipFill>
        <p:spPr bwMode="auto">
          <a:xfrm>
            <a:off x="2133600" y="1981200"/>
            <a:ext cx="5222383" cy="4650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DSM</a:t>
            </a:r>
            <a:endParaRPr lang="en-US" dirty="0"/>
          </a:p>
        </p:txBody>
      </p:sp>
      <p:graphicFrame>
        <p:nvGraphicFramePr>
          <p:cNvPr id="8" name="Content Placeholder 7"/>
          <p:cNvGraphicFramePr>
            <a:graphicFrameLocks noGrp="1"/>
          </p:cNvGraphicFramePr>
          <p:nvPr>
            <p:ph idx="1"/>
          </p:nvPr>
        </p:nvGraphicFramePr>
        <p:xfrm>
          <a:off x="457200" y="1676400"/>
          <a:ext cx="3556000" cy="1402080"/>
        </p:xfrm>
        <a:graphic>
          <a:graphicData uri="http://schemas.openxmlformats.org/drawingml/2006/table">
            <a:tbl>
              <a:tblPr firstRow="1" bandRow="1">
                <a:tableStyleId>{5C22544A-7EE6-4342-B048-85BDC9FD1C3A}</a:tableStyleId>
              </a:tblPr>
              <a:tblGrid>
                <a:gridCol w="952500"/>
                <a:gridCol w="762000"/>
                <a:gridCol w="857250"/>
                <a:gridCol w="984250"/>
              </a:tblGrid>
              <a:tr h="238125">
                <a:tc>
                  <a:txBody>
                    <a:bodyPr/>
                    <a:lstStyle/>
                    <a:p>
                      <a:endParaRPr lang="en-US" sz="1400" dirty="0"/>
                    </a:p>
                  </a:txBody>
                  <a:tcPr/>
                </a:tc>
                <a:tc>
                  <a:txBody>
                    <a:bodyPr/>
                    <a:lstStyle/>
                    <a:p>
                      <a:r>
                        <a:rPr lang="en-US" sz="1400" dirty="0" smtClean="0"/>
                        <a:t>model</a:t>
                      </a:r>
                      <a:endParaRPr lang="en-US" sz="1400" dirty="0"/>
                    </a:p>
                  </a:txBody>
                  <a:tcPr/>
                </a:tc>
                <a:tc>
                  <a:txBody>
                    <a:bodyPr/>
                    <a:lstStyle/>
                    <a:p>
                      <a:r>
                        <a:rPr lang="en-US" sz="1400" dirty="0" smtClean="0"/>
                        <a:t>view</a:t>
                      </a:r>
                      <a:endParaRPr lang="en-US" sz="1400" dirty="0"/>
                    </a:p>
                  </a:txBody>
                  <a:tcPr/>
                </a:tc>
                <a:tc>
                  <a:txBody>
                    <a:bodyPr/>
                    <a:lstStyle/>
                    <a:p>
                      <a:r>
                        <a:rPr lang="en-US" sz="1400" dirty="0" smtClean="0"/>
                        <a:t>controller</a:t>
                      </a:r>
                      <a:endParaRPr lang="en-US" sz="1400" dirty="0"/>
                    </a:p>
                  </a:txBody>
                  <a:tcPr/>
                </a:tc>
              </a:tr>
              <a:tr h="238125">
                <a:tc>
                  <a:txBody>
                    <a:bodyPr/>
                    <a:lstStyle/>
                    <a:p>
                      <a:r>
                        <a:rPr lang="en-US" sz="1400" dirty="0" smtClean="0"/>
                        <a:t>model</a:t>
                      </a:r>
                      <a:endParaRPr lang="en-US" sz="1400" dirty="0"/>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r>
              <a:tr h="238125">
                <a:tc>
                  <a:txBody>
                    <a:bodyPr/>
                    <a:lstStyle/>
                    <a:p>
                      <a:r>
                        <a:rPr lang="en-US" sz="1400" dirty="0" smtClean="0"/>
                        <a:t>view</a:t>
                      </a:r>
                      <a:endParaRPr lang="en-US" sz="1400" dirty="0"/>
                    </a:p>
                  </a:txBody>
                  <a:tcPr/>
                </a:tc>
                <a:tc>
                  <a:txBody>
                    <a:bodyPr/>
                    <a:lstStyle/>
                    <a:p>
                      <a:r>
                        <a:rPr lang="en-US" dirty="0" smtClean="0"/>
                        <a:t>1</a:t>
                      </a:r>
                      <a:endParaRPr lang="en-US" dirty="0"/>
                    </a:p>
                  </a:txBody>
                  <a:tcPr/>
                </a:tc>
                <a:tc>
                  <a:txBody>
                    <a:bodyPr/>
                    <a:lstStyle/>
                    <a:p>
                      <a:r>
                        <a:rPr lang="en-US" dirty="0" smtClean="0"/>
                        <a:t>x</a:t>
                      </a:r>
                      <a:endParaRPr lang="en-US" dirty="0"/>
                    </a:p>
                  </a:txBody>
                  <a:tcPr/>
                </a:tc>
                <a:tc>
                  <a:txBody>
                    <a:bodyPr/>
                    <a:lstStyle/>
                    <a:p>
                      <a:endParaRPr lang="en-US" dirty="0"/>
                    </a:p>
                  </a:txBody>
                  <a:tcPr/>
                </a:tc>
              </a:tr>
              <a:tr h="238125">
                <a:tc>
                  <a:txBody>
                    <a:bodyPr/>
                    <a:lstStyle/>
                    <a:p>
                      <a:r>
                        <a:rPr lang="en-US" sz="1400" dirty="0" smtClean="0"/>
                        <a:t>controller</a:t>
                      </a:r>
                      <a:endParaRPr lang="en-US" sz="1400"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x</a:t>
                      </a:r>
                      <a:endParaRPr lang="en-US" dirty="0"/>
                    </a:p>
                  </a:txBody>
                  <a:tcPr/>
                </a:tc>
              </a:tr>
            </a:tbl>
          </a:graphicData>
        </a:graphic>
      </p:graphicFrame>
      <p:sp>
        <p:nvSpPr>
          <p:cNvPr id="9" name="Rectangle 8"/>
          <p:cNvSpPr/>
          <p:nvPr/>
        </p:nvSpPr>
        <p:spPr>
          <a:xfrm>
            <a:off x="4495800" y="3352799"/>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10" name="Rectangle 9"/>
          <p:cNvSpPr/>
          <p:nvPr/>
        </p:nvSpPr>
        <p:spPr>
          <a:xfrm>
            <a:off x="6553201" y="5029199"/>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Model</a:t>
            </a:r>
            <a:endParaRPr lang="en-US" dirty="0"/>
          </a:p>
        </p:txBody>
      </p:sp>
      <p:sp>
        <p:nvSpPr>
          <p:cNvPr id="11" name="Rectangle 10"/>
          <p:cNvSpPr/>
          <p:nvPr/>
        </p:nvSpPr>
        <p:spPr>
          <a:xfrm>
            <a:off x="4800601" y="4571999"/>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View</a:t>
            </a:r>
            <a:endParaRPr lang="en-US" dirty="0"/>
          </a:p>
        </p:txBody>
      </p:sp>
      <p:cxnSp>
        <p:nvCxnSpPr>
          <p:cNvPr id="12" name="Straight Arrow Connector 11"/>
          <p:cNvCxnSpPr>
            <a:stCxn id="9" idx="2"/>
            <a:endCxn id="11" idx="0"/>
          </p:cNvCxnSpPr>
          <p:nvPr/>
        </p:nvCxnSpPr>
        <p:spPr>
          <a:xfrm rot="16200000" flipH="1">
            <a:off x="4953000" y="4114798"/>
            <a:ext cx="609600" cy="3048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9" idx="2"/>
            <a:endCxn id="10" idx="0"/>
          </p:cNvCxnSpPr>
          <p:nvPr/>
        </p:nvCxnSpPr>
        <p:spPr>
          <a:xfrm rot="16200000" flipH="1">
            <a:off x="5600700" y="3467098"/>
            <a:ext cx="1066800" cy="20574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1" idx="3"/>
            <a:endCxn id="10" idx="1"/>
          </p:cNvCxnSpPr>
          <p:nvPr/>
        </p:nvCxnSpPr>
        <p:spPr>
          <a:xfrm>
            <a:off x="6019801" y="4952999"/>
            <a:ext cx="5334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architectures</a:t>
            </a:r>
            <a:endParaRPr lang="en-US" dirty="0"/>
          </a:p>
        </p:txBody>
      </p:sp>
      <p:sp>
        <p:nvSpPr>
          <p:cNvPr id="3" name="Content Placeholder 2"/>
          <p:cNvSpPr>
            <a:spLocks noGrp="1"/>
          </p:cNvSpPr>
          <p:nvPr>
            <p:ph idx="1"/>
          </p:nvPr>
        </p:nvSpPr>
        <p:spPr/>
        <p:txBody>
          <a:bodyPr/>
          <a:lstStyle/>
          <a:p>
            <a:r>
              <a:rPr lang="en-US" dirty="0" smtClean="0"/>
              <a:t>A reference architecture is the architecture for a family of systems instead of just one.</a:t>
            </a:r>
          </a:p>
          <a:p>
            <a:r>
              <a:rPr lang="en-US" dirty="0" smtClean="0"/>
              <a:t>Defining a reference architecture involves looking for those common elements across all products in the family.</a:t>
            </a:r>
          </a:p>
          <a:p>
            <a:r>
              <a:rPr lang="en-US" dirty="0" smtClean="0"/>
              <a:t>The reference architecture often defines a standard set of viewpoints to be used in documenting the product specific architecture.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DoD</a:t>
            </a:r>
            <a:r>
              <a:rPr lang="en-US" dirty="0" smtClean="0"/>
              <a:t> Reference Architecture</a:t>
            </a:r>
            <a:endParaRPr lang="en-US" dirty="0"/>
          </a:p>
        </p:txBody>
      </p:sp>
      <p:sp>
        <p:nvSpPr>
          <p:cNvPr id="3" name="Content Placeholder 2"/>
          <p:cNvSpPr>
            <a:spLocks noGrp="1"/>
          </p:cNvSpPr>
          <p:nvPr>
            <p:ph idx="1"/>
          </p:nvPr>
        </p:nvSpPr>
        <p:spPr/>
        <p:txBody>
          <a:bodyPr/>
          <a:lstStyle/>
          <a:p>
            <a:r>
              <a:rPr lang="en-US" dirty="0" smtClean="0"/>
              <a:t>This link points to a description of the </a:t>
            </a:r>
            <a:r>
              <a:rPr lang="en-US" dirty="0" err="1" smtClean="0"/>
              <a:t>DoD</a:t>
            </a:r>
            <a:r>
              <a:rPr lang="en-US" dirty="0" smtClean="0"/>
              <a:t> Reference Architecture</a:t>
            </a:r>
          </a:p>
          <a:p>
            <a:r>
              <a:rPr lang="en-US" dirty="0" smtClean="0">
                <a:hlinkClick r:id="rId2"/>
              </a:rPr>
              <a:t>http://dodcio.defense.gov/sites/diea/products/Ref_Archi_Description_Final_v1_18Jun10.pdf</a:t>
            </a:r>
            <a:endParaRPr lang="en-US" dirty="0" smtClean="0"/>
          </a:p>
          <a:p>
            <a:r>
              <a:rPr lang="en-US" dirty="0" smtClean="0"/>
              <a:t>The document also points to other reference architectures.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architecture</a:t>
            </a:r>
            <a:endParaRPr lang="en-US" dirty="0"/>
          </a:p>
        </p:txBody>
      </p:sp>
      <p:sp>
        <p:nvSpPr>
          <p:cNvPr id="3" name="Content Placeholder 2"/>
          <p:cNvSpPr>
            <a:spLocks noGrp="1"/>
          </p:cNvSpPr>
          <p:nvPr>
            <p:ph idx="1"/>
          </p:nvPr>
        </p:nvSpPr>
        <p:spPr/>
        <p:txBody>
          <a:bodyPr/>
          <a:lstStyle/>
          <a:p>
            <a:r>
              <a:rPr lang="en-US" dirty="0" smtClean="0"/>
              <a:t>The software architecture of a program or computing system is the structure or structures of the system, which comprise software elements, the externally visible properties of those elements, and the relationships among them. </a:t>
            </a:r>
          </a:p>
          <a:p>
            <a:pPr>
              <a:buNone/>
            </a:pPr>
            <a:r>
              <a:rPr lang="en-US" i="1" dirty="0" smtClean="0">
                <a:hlinkClick r:id="rId2"/>
              </a:rPr>
              <a:t>	</a:t>
            </a:r>
            <a:r>
              <a:rPr lang="en-US" sz="2000" i="1" dirty="0" smtClean="0">
                <a:hlinkClick r:id="rId2"/>
              </a:rPr>
              <a:t>Software Architecture in Practice (2nd edition)</a:t>
            </a:r>
            <a:r>
              <a:rPr lang="en-US" sz="2000" dirty="0" smtClean="0"/>
              <a:t>, Bass, Clements, Kazman; Addison-Wesley 2003</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architecture</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838200" y="2209799"/>
            <a:ext cx="7567014" cy="3916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Warning!!</a:t>
            </a:r>
            <a:endParaRPr lang="en-US" dirty="0"/>
          </a:p>
        </p:txBody>
      </p:sp>
      <p:sp>
        <p:nvSpPr>
          <p:cNvPr id="3" name="Subtitle 2"/>
          <p:cNvSpPr>
            <a:spLocks noGrp="1"/>
          </p:cNvSpPr>
          <p:nvPr>
            <p:ph type="subTitle" idx="1"/>
          </p:nvPr>
        </p:nvSpPr>
        <p:spPr/>
        <p:txBody>
          <a:bodyPr/>
          <a:lstStyle/>
          <a:p>
            <a:r>
              <a:rPr lang="en-US" dirty="0" smtClean="0"/>
              <a:t>The following single pictures are NOT architectures but simplified architecture cartoons.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Connected Services</a:t>
            </a:r>
            <a:endParaRPr lang="en-US" dirty="0"/>
          </a:p>
        </p:txBody>
      </p:sp>
      <p:pic>
        <p:nvPicPr>
          <p:cNvPr id="10242" name="Picture 2"/>
          <p:cNvPicPr>
            <a:picLocks noGrp="1" noChangeAspect="1" noChangeArrowheads="1"/>
          </p:cNvPicPr>
          <p:nvPr>
            <p:ph idx="1"/>
          </p:nvPr>
        </p:nvPicPr>
        <p:blipFill>
          <a:blip r:embed="rId2"/>
          <a:srcRect/>
          <a:stretch>
            <a:fillRect/>
          </a:stretch>
        </p:blipFill>
        <p:spPr bwMode="auto">
          <a:xfrm>
            <a:off x="1371600" y="1752600"/>
            <a:ext cx="6335525" cy="3956844"/>
          </a:xfrm>
          <a:prstGeom prst="rect">
            <a:avLst/>
          </a:prstGeom>
          <a:noFill/>
          <a:ln w="9525">
            <a:noFill/>
            <a:miter lim="800000"/>
            <a:headEnd/>
            <a:tailEnd/>
          </a:ln>
        </p:spPr>
      </p:pic>
      <p:sp>
        <p:nvSpPr>
          <p:cNvPr id="7" name="Rectangle 6"/>
          <p:cNvSpPr/>
          <p:nvPr/>
        </p:nvSpPr>
        <p:spPr>
          <a:xfrm>
            <a:off x="1600200" y="5867400"/>
            <a:ext cx="5791200" cy="369332"/>
          </a:xfrm>
          <a:prstGeom prst="rect">
            <a:avLst/>
          </a:prstGeom>
        </p:spPr>
        <p:txBody>
          <a:bodyPr wrap="square">
            <a:spAutoFit/>
          </a:bodyPr>
          <a:lstStyle/>
          <a:p>
            <a:r>
              <a:rPr lang="en-US" dirty="0" smtClean="0"/>
              <a:t>http://msdn.microsoft.com/en-us/library/aa306115.aspx</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open architecture</a:t>
            </a:r>
            <a:endParaRPr lang="en-US" dirty="0"/>
          </a:p>
        </p:txBody>
      </p:sp>
      <p:pic>
        <p:nvPicPr>
          <p:cNvPr id="11266" name="Picture 2"/>
          <p:cNvPicPr>
            <a:picLocks noGrp="1" noChangeAspect="1" noChangeArrowheads="1"/>
          </p:cNvPicPr>
          <p:nvPr>
            <p:ph idx="1"/>
          </p:nvPr>
        </p:nvPicPr>
        <p:blipFill>
          <a:blip r:embed="rId2"/>
          <a:srcRect/>
          <a:stretch>
            <a:fillRect/>
          </a:stretch>
        </p:blipFill>
        <p:spPr bwMode="auto">
          <a:xfrm>
            <a:off x="1417805" y="1600200"/>
            <a:ext cx="6308389" cy="452596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Eclipse architecture</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457200" y="1417638"/>
            <a:ext cx="7900987" cy="525280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elements</a:t>
            </a:r>
            <a:endParaRPr lang="en-US" dirty="0"/>
          </a:p>
        </p:txBody>
      </p:sp>
      <p:sp>
        <p:nvSpPr>
          <p:cNvPr id="3" name="Content Placeholder 2"/>
          <p:cNvSpPr>
            <a:spLocks noGrp="1"/>
          </p:cNvSpPr>
          <p:nvPr>
            <p:ph idx="1"/>
          </p:nvPr>
        </p:nvSpPr>
        <p:spPr/>
        <p:txBody>
          <a:bodyPr/>
          <a:lstStyle/>
          <a:p>
            <a:r>
              <a:rPr lang="en-US" sz="2400" dirty="0" smtClean="0"/>
              <a:t>Components  - a unit in which some program logic resides – should be a single concept</a:t>
            </a:r>
          </a:p>
          <a:p>
            <a:r>
              <a:rPr lang="en-US" sz="2400" dirty="0" smtClean="0"/>
              <a:t>Connectors – joins two components via some relationship – data or control or both flow over the connector from one component to the other</a:t>
            </a:r>
          </a:p>
          <a:p>
            <a:r>
              <a:rPr lang="en-US" sz="2400" dirty="0" smtClean="0"/>
              <a:t>Ports – a device on a component that allows data/control to flow into or out of the component</a:t>
            </a:r>
          </a:p>
          <a:p>
            <a:r>
              <a:rPr lang="en-US" sz="2400" dirty="0" smtClean="0"/>
              <a:t>Illustrated using the AADL </a:t>
            </a:r>
          </a:p>
          <a:p>
            <a:endParaRPr lang="en-US" dirty="0"/>
          </a:p>
        </p:txBody>
      </p:sp>
      <p:pic>
        <p:nvPicPr>
          <p:cNvPr id="1026" name="Picture 2"/>
          <p:cNvPicPr>
            <a:picLocks noChangeAspect="1" noChangeArrowheads="1"/>
          </p:cNvPicPr>
          <p:nvPr/>
        </p:nvPicPr>
        <p:blipFill>
          <a:blip r:embed="rId2"/>
          <a:srcRect/>
          <a:stretch>
            <a:fillRect/>
          </a:stretch>
        </p:blipFill>
        <p:spPr bwMode="auto">
          <a:xfrm>
            <a:off x="2376488" y="4953000"/>
            <a:ext cx="4391025" cy="1371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actions</a:t>
            </a:r>
            <a:endParaRPr lang="en-US" dirty="0"/>
          </a:p>
        </p:txBody>
      </p:sp>
      <p:sp>
        <p:nvSpPr>
          <p:cNvPr id="3" name="Content Placeholder 2"/>
          <p:cNvSpPr>
            <a:spLocks noGrp="1"/>
          </p:cNvSpPr>
          <p:nvPr>
            <p:ph idx="1"/>
          </p:nvPr>
        </p:nvSpPr>
        <p:spPr/>
        <p:txBody>
          <a:bodyPr/>
          <a:lstStyle/>
          <a:p>
            <a:r>
              <a:rPr lang="en-US" dirty="0" smtClean="0"/>
              <a:t>The architect forms concepts that are contained in components and connects components that </a:t>
            </a:r>
          </a:p>
          <a:p>
            <a:pPr lvl="1"/>
            <a:r>
              <a:rPr lang="en-US" dirty="0" smtClean="0"/>
              <a:t>Need data from the other component</a:t>
            </a:r>
          </a:p>
          <a:p>
            <a:pPr lvl="1"/>
            <a:r>
              <a:rPr lang="en-US" dirty="0" smtClean="0"/>
              <a:t>Is the next piece of work to be done</a:t>
            </a:r>
          </a:p>
          <a:p>
            <a:pPr lvl="1"/>
            <a:r>
              <a:rPr lang="en-US" dirty="0" smtClean="0"/>
              <a:t>Will refine what has already been done</a:t>
            </a:r>
          </a:p>
          <a:p>
            <a:pPr lvl="1"/>
            <a:r>
              <a:rPr lang="en-US" dirty="0" smtClean="0"/>
              <a:t>And many other things</a:t>
            </a:r>
          </a:p>
          <a:p>
            <a:r>
              <a:rPr lang="en-US" dirty="0" smtClean="0"/>
              <a:t>Components often are formed to satisfy a functional requirement</a:t>
            </a:r>
            <a:endParaRPr lang="en-US" dirty="0"/>
          </a:p>
        </p:txBody>
      </p:sp>
    </p:spTree>
  </p:cSld>
  <p:clrMapOvr>
    <a:masterClrMapping/>
  </p:clrMapOvr>
</p:sld>
</file>

<file path=ppt/theme/theme1.xml><?xml version="1.0" encoding="utf-8"?>
<a:theme xmlns:a="http://schemas.openxmlformats.org/drawingml/2006/main" name="syse80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syse802Template</Template>
  <TotalTime>17966</TotalTime>
  <Words>1110</Words>
  <Application>Microsoft Office PowerPoint</Application>
  <PresentationFormat>On-screen Show (4:3)</PresentationFormat>
  <Paragraphs>175</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syse802Template</vt:lpstr>
      <vt:lpstr>CPSC 871</vt:lpstr>
      <vt:lpstr>Session Objectives</vt:lpstr>
      <vt:lpstr>Software architecture</vt:lpstr>
      <vt:lpstr>Warning!!</vt:lpstr>
      <vt:lpstr>Connected Services</vt:lpstr>
      <vt:lpstr>Android open architecture</vt:lpstr>
      <vt:lpstr>Eclipse architecture</vt:lpstr>
      <vt:lpstr>Essential elements</vt:lpstr>
      <vt:lpstr>Architecture actions</vt:lpstr>
      <vt:lpstr>Quality attributes</vt:lpstr>
      <vt:lpstr>Flows</vt:lpstr>
      <vt:lpstr>Styles</vt:lpstr>
      <vt:lpstr>Example - Layered</vt:lpstr>
      <vt:lpstr>Infotainment Architecture</vt:lpstr>
      <vt:lpstr>Interactive systems</vt:lpstr>
      <vt:lpstr>MVC</vt:lpstr>
      <vt:lpstr>Java Beans Application</vt:lpstr>
      <vt:lpstr>Views and Viewpoints</vt:lpstr>
      <vt:lpstr>Views and Viewpoints - 2</vt:lpstr>
      <vt:lpstr>Standard Viewpoints</vt:lpstr>
      <vt:lpstr>Architecture process</vt:lpstr>
      <vt:lpstr>Structure of scenario</vt:lpstr>
      <vt:lpstr>Performance scenario</vt:lpstr>
      <vt:lpstr>Decomposition</vt:lpstr>
      <vt:lpstr>Extension</vt:lpstr>
      <vt:lpstr>Design Structure Matrix</vt:lpstr>
      <vt:lpstr>DSM</vt:lpstr>
      <vt:lpstr>Reference architectures</vt:lpstr>
      <vt:lpstr>DoD Reference Architecture</vt:lpstr>
      <vt:lpstr>Reference architecture</vt:lpstr>
    </vt:vector>
  </TitlesOfParts>
  <Company>Clemson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871</dc:title>
  <dc:creator>McGregor</dc:creator>
  <cp:lastModifiedBy>Windows User</cp:lastModifiedBy>
  <cp:revision>25</cp:revision>
  <dcterms:created xsi:type="dcterms:W3CDTF">2011-09-08T01:51:14Z</dcterms:created>
  <dcterms:modified xsi:type="dcterms:W3CDTF">2013-09-11T22:48:37Z</dcterms:modified>
</cp:coreProperties>
</file>