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87" r:id="rId3"/>
    <p:sldId id="288" r:id="rId4"/>
    <p:sldId id="289" r:id="rId5"/>
    <p:sldId id="290" r:id="rId6"/>
    <p:sldId id="291" r:id="rId7"/>
    <p:sldId id="261" r:id="rId8"/>
    <p:sldId id="263" r:id="rId9"/>
    <p:sldId id="265" r:id="rId10"/>
    <p:sldId id="293" r:id="rId11"/>
    <p:sldId id="296" r:id="rId12"/>
    <p:sldId id="264" r:id="rId13"/>
    <p:sldId id="268" r:id="rId14"/>
    <p:sldId id="266" r:id="rId15"/>
    <p:sldId id="267" r:id="rId16"/>
    <p:sldId id="269" r:id="rId17"/>
    <p:sldId id="270" r:id="rId18"/>
    <p:sldId id="271" r:id="rId19"/>
    <p:sldId id="272" r:id="rId20"/>
    <p:sldId id="285" r:id="rId21"/>
    <p:sldId id="262" r:id="rId22"/>
    <p:sldId id="273" r:id="rId23"/>
    <p:sldId id="279" r:id="rId24"/>
    <p:sldId id="274" r:id="rId25"/>
    <p:sldId id="280" r:id="rId26"/>
    <p:sldId id="275" r:id="rId27"/>
    <p:sldId id="281" r:id="rId28"/>
    <p:sldId id="294" r:id="rId29"/>
    <p:sldId id="295" r:id="rId30"/>
    <p:sldId id="276" r:id="rId31"/>
    <p:sldId id="282" r:id="rId32"/>
    <p:sldId id="283" r:id="rId33"/>
    <p:sldId id="284" r:id="rId34"/>
    <p:sldId id="292" r:id="rId35"/>
    <p:sldId id="277" r:id="rId36"/>
    <p:sldId id="286" r:id="rId37"/>
    <p:sldId id="278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38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opedia.com/TERM/O/object.html" TargetMode="External"/><Relationship Id="rId2" Type="http://schemas.openxmlformats.org/officeDocument/2006/relationships/hyperlink" Target="http://www.webopedia.com/TERM/C/componen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bopedia.com/TERM/N/network.html" TargetMode="External"/><Relationship Id="rId4" Type="http://schemas.openxmlformats.org/officeDocument/2006/relationships/hyperlink" Target="http://www.webopedia.com/TERM/A/application.html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Analysis/Design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dirty="0" smtClean="0"/>
              <a:t>An component “provides” services/capabilities through an interface</a:t>
            </a:r>
          </a:p>
          <a:p>
            <a:r>
              <a:rPr lang="en-US" dirty="0" smtClean="0"/>
              <a:t>A component “requires” services/capabilities from other components</a:t>
            </a:r>
          </a:p>
          <a:p>
            <a:endParaRPr lang="en-US" dirty="0"/>
          </a:p>
        </p:txBody>
      </p:sp>
      <p:pic>
        <p:nvPicPr>
          <p:cNvPr id="4" name="Picture 3" descr="layer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810001"/>
            <a:ext cx="6057900" cy="2735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Programmer Interface (API)</a:t>
            </a:r>
          </a:p>
          <a:p>
            <a:r>
              <a:rPr lang="en-US" dirty="0" smtClean="0"/>
              <a:t>What is an “outsider” allowed to make the component do?</a:t>
            </a:r>
          </a:p>
          <a:p>
            <a:r>
              <a:rPr lang="en-US" dirty="0" smtClean="0"/>
              <a:t>Extensibility at programming time</a:t>
            </a:r>
          </a:p>
          <a:p>
            <a:r>
              <a:rPr lang="en-US" dirty="0" smtClean="0"/>
              <a:t>Extensibility at runtime</a:t>
            </a:r>
          </a:p>
        </p:txBody>
      </p:sp>
    </p:spTree>
    <p:extLst>
      <p:ext uri="{BB962C8B-B14F-4D97-AF65-F5344CB8AC3E}">
        <p14:creationId xmlns:p14="http://schemas.microsoft.com/office/powerpoint/2010/main" val="697197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objects are tightly coupled when almost every time one object is changed, the other must be changed as well.</a:t>
            </a:r>
          </a:p>
          <a:p>
            <a:r>
              <a:rPr lang="en-US" dirty="0" smtClean="0"/>
              <a:t>Coupling refers to a relationship BETWEEN two entities.</a:t>
            </a:r>
          </a:p>
          <a:p>
            <a:r>
              <a:rPr lang="en-US" dirty="0" smtClean="0"/>
              <a:t>If there are few relationships between two modules then coupling is low.</a:t>
            </a:r>
          </a:p>
          <a:p>
            <a:r>
              <a:rPr lang="en-US" dirty="0" smtClean="0"/>
              <a:t>If coupling is high the architect may decide to encapsulate the two entities into one.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</a:t>
            </a:r>
            <a:endParaRPr lang="en-US" dirty="0"/>
          </a:p>
        </p:txBody>
      </p:sp>
      <p:pic>
        <p:nvPicPr>
          <p:cNvPr id="4" name="Content Placeholder 8" descr="coupling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57400" y="2028111"/>
            <a:ext cx="46577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3624263" y="2851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95663" y="2514164"/>
            <a:ext cx="1487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modifyCustomer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624263" y="323223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95663" y="2924453"/>
            <a:ext cx="1547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Return Customer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957263" y="4114364"/>
            <a:ext cx="723787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SalesRep</a:t>
            </a:r>
            <a:r>
              <a:rPr lang="en-US" dirty="0" smtClean="0"/>
              <a:t> writes a string to the name field of the customer record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</a:p>
          <a:p>
            <a:endParaRPr lang="en-US" dirty="0" smtClean="0"/>
          </a:p>
          <a:p>
            <a:r>
              <a:rPr lang="en-US" dirty="0" err="1" smtClean="0"/>
              <a:t>SalesRep</a:t>
            </a:r>
            <a:r>
              <a:rPr lang="en-US" dirty="0" smtClean="0"/>
              <a:t> uses methods on the Customer object to change the name</a:t>
            </a:r>
          </a:p>
          <a:p>
            <a:endParaRPr lang="en-US" dirty="0" smtClean="0"/>
          </a:p>
          <a:p>
            <a:r>
              <a:rPr lang="en-US" dirty="0" smtClean="0"/>
              <a:t>Affects maintainability and extensibility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Coupling and Cohesion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is cohesive if the properties and the functions can’t be divided into subsets that have no overlap.</a:t>
            </a:r>
          </a:p>
          <a:p>
            <a:r>
              <a:rPr lang="en-US" dirty="0" smtClean="0"/>
              <a:t>Cohesion refers to a relationship WITHIN an entity.</a:t>
            </a:r>
          </a:p>
          <a:p>
            <a:r>
              <a:rPr lang="en-US" dirty="0" smtClean="0"/>
              <a:t>If the features within a module are strongly related then cohesion is high.</a:t>
            </a:r>
          </a:p>
          <a:p>
            <a:r>
              <a:rPr lang="en-US" dirty="0" smtClean="0"/>
              <a:t>If cohesion is low the architect may want to divide the module into two or more modules.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Cohesion</a:t>
            </a:r>
            <a:endParaRPr lang="en-US" dirty="0"/>
          </a:p>
        </p:txBody>
      </p:sp>
      <p:pic>
        <p:nvPicPr>
          <p:cNvPr id="18" name="Content Placeholder 17" descr="cohesion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062" y="1417638"/>
            <a:ext cx="5095875" cy="3362325"/>
          </a:xfrm>
        </p:spPr>
      </p:pic>
      <p:sp>
        <p:nvSpPr>
          <p:cNvPr id="19" name="TextBox 18"/>
          <p:cNvSpPr txBox="1"/>
          <p:nvPr/>
        </p:nvSpPr>
        <p:spPr>
          <a:xfrm>
            <a:off x="1676400" y="50247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and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5177135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Methods access list </a:t>
            </a:r>
          </a:p>
          <a:p>
            <a:r>
              <a:rPr lang="en-US" dirty="0" smtClean="0"/>
              <a:t>data structure OR </a:t>
            </a:r>
          </a:p>
          <a:p>
            <a:r>
              <a:rPr lang="en-US" dirty="0" smtClean="0"/>
              <a:t>members of the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and modularization</a:t>
            </a:r>
            <a:endParaRPr lang="en-US" dirty="0"/>
          </a:p>
        </p:txBody>
      </p:sp>
      <p:pic>
        <p:nvPicPr>
          <p:cNvPr id="4" name="Content Placeholder 17" descr="cohesio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24062" y="1417638"/>
            <a:ext cx="50958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5105400"/>
            <a:ext cx="745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 decomposing we have 2 modules instead of one. Each is more</a:t>
            </a:r>
          </a:p>
          <a:p>
            <a:r>
              <a:rPr lang="en-US" dirty="0" smtClean="0"/>
              <a:t>Isolated from the other. One can be changed without affecting the other.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Encapsulation/information hiding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distinguish between these two where other people often do not.</a:t>
            </a:r>
          </a:p>
          <a:p>
            <a:r>
              <a:rPr lang="en-US" sz="2400" dirty="0" smtClean="0"/>
              <a:t>Encapsulation is packaging that allows movement or copying from one place to another. A class encapsulates the operations and properties defined within so that it is easy to use this definition in another program. Java makes it even easier by encapsulating a class in a file.</a:t>
            </a:r>
          </a:p>
          <a:p>
            <a:r>
              <a:rPr lang="en-US" sz="2400" dirty="0" smtClean="0"/>
              <a:t>Marking a definition in a class as private prevents elements outside the class from manipulating it directly.</a:t>
            </a:r>
          </a:p>
          <a:p>
            <a:r>
              <a:rPr lang="en-US" sz="2400" dirty="0" smtClean="0"/>
              <a:t>Public, encapsulated definitions can be accessed from anywhere.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3276601" y="5650944"/>
            <a:ext cx="2971800" cy="959406"/>
            <a:chOff x="3276600" y="5086350"/>
            <a:chExt cx="3667125" cy="152400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57800" y="5105400"/>
              <a:ext cx="1685925" cy="150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6600" y="5086350"/>
              <a:ext cx="16764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specification from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hiding is used to enforce the separation of the specification from the implementation. Users are forced to use the interface methods in the specification.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810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 message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sendMessage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End message;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925834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message.plainText</a:t>
            </a:r>
            <a:endParaRPr lang="en-US" sz="1600" dirty="0" smtClean="0"/>
          </a:p>
          <a:p>
            <a:r>
              <a:rPr lang="en-US" sz="1600" dirty="0" smtClean="0"/>
              <a:t>	</a:t>
            </a:r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9530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System implementation </a:t>
            </a:r>
            <a:r>
              <a:rPr lang="en-US" sz="1600" dirty="0" err="1" smtClean="0"/>
              <a:t>message.encrypted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End message;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smallest pieces</a:t>
            </a:r>
          </a:p>
          <a:p>
            <a:r>
              <a:rPr lang="en-US" dirty="0" smtClean="0"/>
              <a:t>Build up through aggregation/composition</a:t>
            </a:r>
          </a:p>
          <a:p>
            <a:r>
              <a:rPr lang="en-US" dirty="0" smtClean="0"/>
              <a:t>Encapsulate each new concept and protect using information hiding</a:t>
            </a:r>
          </a:p>
          <a:p>
            <a:r>
              <a:rPr lang="en-US" dirty="0" smtClean="0"/>
              <a:t>Stop when it is complete</a:t>
            </a:r>
          </a:p>
          <a:p>
            <a:r>
              <a:rPr lang="en-US" dirty="0" smtClean="0"/>
              <a:t>Don’t elaborate just to be elaborating; add when it adds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Architecting is design</a:t>
            </a:r>
          </a:p>
          <a:p>
            <a:r>
              <a:rPr lang="en-US" dirty="0" smtClean="0"/>
              <a:t>It is very high-level design, but the rules of design apply</a:t>
            </a:r>
          </a:p>
          <a:p>
            <a:r>
              <a:rPr lang="en-US" dirty="0" smtClean="0"/>
              <a:t>But the decisions that are made vary depending upon the system context</a:t>
            </a:r>
          </a:p>
          <a:p>
            <a:r>
              <a:rPr lang="en-US" dirty="0" smtClean="0"/>
              <a:t>The structures include bundles of functionality (classes, packages) but also control flow and data flow</a:t>
            </a:r>
          </a:p>
          <a:p>
            <a:r>
              <a:rPr lang="en-US" dirty="0" smtClean="0"/>
              <a:t>There are also static </a:t>
            </a:r>
            <a:r>
              <a:rPr lang="en-US" dirty="0" err="1" smtClean="0"/>
              <a:t>vs</a:t>
            </a:r>
            <a:r>
              <a:rPr lang="en-US" dirty="0" smtClean="0"/>
              <a:t> dynamic perspectives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Static, definition time architecture</a:t>
            </a:r>
          </a:p>
          <a:p>
            <a:r>
              <a:rPr lang="en-US" dirty="0" smtClean="0"/>
              <a:t>Dynamic, runtime architecture</a:t>
            </a:r>
          </a:p>
          <a:p>
            <a:r>
              <a:rPr lang="en-US" dirty="0" smtClean="0"/>
              <a:t>Must visualize the runtime for many of the design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</a:p>
          <a:p>
            <a:r>
              <a:rPr lang="en-US" i="1" dirty="0" smtClean="0"/>
              <a:t>Control and Handling of Events</a:t>
            </a:r>
          </a:p>
          <a:p>
            <a:r>
              <a:rPr lang="en-US" i="1" dirty="0" smtClean="0"/>
              <a:t>Distribution of Components</a:t>
            </a:r>
          </a:p>
          <a:p>
            <a:r>
              <a:rPr lang="en-US" i="1" dirty="0" smtClean="0"/>
              <a:t>Error and Exception Handling and Fault Tolerance</a:t>
            </a:r>
          </a:p>
          <a:p>
            <a:r>
              <a:rPr lang="en-US" i="1" dirty="0" smtClean="0"/>
              <a:t>Data Persistence</a:t>
            </a:r>
          </a:p>
          <a:p>
            <a:r>
              <a:rPr lang="en-US" i="1" dirty="0" smtClean="0"/>
              <a:t>Interaction and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issues – time and order</a:t>
            </a:r>
          </a:p>
          <a:p>
            <a:r>
              <a:rPr lang="en-US" sz="2400" dirty="0" smtClean="0"/>
              <a:t>Timing</a:t>
            </a:r>
          </a:p>
          <a:p>
            <a:pPr lvl="1"/>
            <a:r>
              <a:rPr lang="en-US" sz="2400" dirty="0" smtClean="0"/>
              <a:t>Two things can not physically happen at the same time in a concurrent program but they can logically</a:t>
            </a:r>
          </a:p>
          <a:p>
            <a:pPr lvl="1"/>
            <a:r>
              <a:rPr lang="en-US" sz="2400" dirty="0" smtClean="0"/>
              <a:t>Two things can physically happen at the same time in a parallel program</a:t>
            </a:r>
          </a:p>
          <a:p>
            <a:r>
              <a:rPr lang="en-US" sz="2400" dirty="0" smtClean="0"/>
              <a:t>Process/thread</a:t>
            </a:r>
          </a:p>
          <a:p>
            <a:pPr lvl="1"/>
            <a:r>
              <a:rPr lang="en-US" sz="2400" dirty="0" smtClean="0"/>
              <a:t>Processes are heavy weight; clear all data registers when switching from one to another</a:t>
            </a:r>
          </a:p>
          <a:p>
            <a:pPr lvl="1"/>
            <a:r>
              <a:rPr lang="en-US" sz="2400" dirty="0" smtClean="0"/>
              <a:t>Threads are light weight; only clears instruction pointer</a:t>
            </a:r>
          </a:p>
          <a:p>
            <a:r>
              <a:rPr lang="en-US" sz="2400" dirty="0" smtClean="0"/>
              <a:t>Concurrency is used when it makes the control flow simpler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Break the solution into blocks that can be worked on independently</a:t>
            </a:r>
          </a:p>
          <a:p>
            <a:r>
              <a:rPr lang="en-US" sz="2400" dirty="0" smtClean="0"/>
              <a:t>As long as there are no shared (process level) variables, threading is easy</a:t>
            </a:r>
          </a:p>
          <a:p>
            <a:r>
              <a:rPr lang="en-US" sz="2400" dirty="0" smtClean="0"/>
              <a:t>When two threads will access the same data in write-mode there must be some level of synchronization </a:t>
            </a:r>
          </a:p>
          <a:p>
            <a:pPr lvl="1"/>
            <a:r>
              <a:rPr lang="en-US" sz="2400" dirty="0" smtClean="0"/>
              <a:t>May be logical – the developer is “certain” </a:t>
            </a:r>
          </a:p>
          <a:p>
            <a:pPr lvl="1"/>
            <a:r>
              <a:rPr lang="en-US" sz="2400" dirty="0" smtClean="0"/>
              <a:t>May be code-based – structures “lock” the location</a:t>
            </a:r>
          </a:p>
          <a:p>
            <a:r>
              <a:rPr lang="en-US" sz="2400" dirty="0" smtClean="0"/>
              <a:t>Many schemes for locking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Control and Handling of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event is an object created in response to some outside stimulus</a:t>
            </a:r>
          </a:p>
          <a:p>
            <a:r>
              <a:rPr lang="en-US" sz="2800" dirty="0" smtClean="0"/>
              <a:t>This allows the action to be passed around the system.</a:t>
            </a:r>
          </a:p>
          <a:p>
            <a:r>
              <a:rPr lang="en-US" sz="2800" dirty="0" smtClean="0"/>
              <a:t>A registry allows “handlers” to register their interest in certain events.</a:t>
            </a:r>
          </a:p>
          <a:p>
            <a:r>
              <a:rPr lang="en-US" sz="2800" dirty="0" smtClean="0"/>
              <a:t>When an event is created the registry sends the event out to all handlers (broadcast) or to only those registered for the type of event (point-to-point)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Pattern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5146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generator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1828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34671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Event Handler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00300" y="37338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Registry</a:t>
            </a:r>
            <a:endParaRPr lang="en-US" dirty="0"/>
          </a:p>
        </p:txBody>
      </p:sp>
      <p:cxnSp>
        <p:nvCxnSpPr>
          <p:cNvPr id="9" name="Straight Arrow Connector 8"/>
          <p:cNvCxnSpPr>
            <a:stCxn id="6" idx="1"/>
            <a:endCxn id="7" idx="3"/>
          </p:cNvCxnSpPr>
          <p:nvPr/>
        </p:nvCxnSpPr>
        <p:spPr>
          <a:xfrm flipH="1">
            <a:off x="3695700" y="3733800"/>
            <a:ext cx="1333500" cy="266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6346" y="40005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 flipV="1">
            <a:off x="2133600" y="20955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33600" y="267866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generate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4" idx="2"/>
            <a:endCxn id="7" idx="1"/>
          </p:cNvCxnSpPr>
          <p:nvPr/>
        </p:nvCxnSpPr>
        <p:spPr>
          <a:xfrm>
            <a:off x="1485900" y="3048000"/>
            <a:ext cx="914400" cy="952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06249" y="34671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notify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3031958" y="2354179"/>
            <a:ext cx="2622884" cy="1435768"/>
          </a:xfrm>
          <a:custGeom>
            <a:avLst/>
            <a:gdLst>
              <a:gd name="connsiteX0" fmla="*/ 0 w 2622884"/>
              <a:gd name="connsiteY0" fmla="*/ 1435768 h 1435768"/>
              <a:gd name="connsiteX1" fmla="*/ 721895 w 2622884"/>
              <a:gd name="connsiteY1" fmla="*/ 52137 h 1435768"/>
              <a:gd name="connsiteX2" fmla="*/ 2622884 w 2622884"/>
              <a:gd name="connsiteY2" fmla="*/ 1122947 h 1435768"/>
              <a:gd name="connsiteX3" fmla="*/ 2622884 w 2622884"/>
              <a:gd name="connsiteY3" fmla="*/ 1122947 h 1435768"/>
              <a:gd name="connsiteX4" fmla="*/ 2622884 w 2622884"/>
              <a:gd name="connsiteY4" fmla="*/ 1122947 h 1435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2884" h="1435768">
                <a:moveTo>
                  <a:pt x="0" y="1435768"/>
                </a:moveTo>
                <a:cubicBezTo>
                  <a:pt x="142374" y="770021"/>
                  <a:pt x="284748" y="104274"/>
                  <a:pt x="721895" y="52137"/>
                </a:cubicBezTo>
                <a:cubicBezTo>
                  <a:pt x="1159042" y="0"/>
                  <a:pt x="2622884" y="1122947"/>
                  <a:pt x="2622884" y="1122947"/>
                </a:cubicBezTo>
                <a:lnTo>
                  <a:pt x="2622884" y="1122947"/>
                </a:lnTo>
                <a:lnTo>
                  <a:pt x="2622884" y="1122947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152900" y="42672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838200" y="3569732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209800" y="2095500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686300" y="2545318"/>
            <a:ext cx="381000" cy="266700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" y="5257800"/>
            <a:ext cx="7071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 handling is so routine that we have standard patterns and </a:t>
            </a:r>
          </a:p>
          <a:p>
            <a:r>
              <a:rPr lang="en-US" dirty="0" smtClean="0"/>
              <a:t>some languages, like Java, have implementations that are reusable.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type of computing in which different </a:t>
            </a:r>
            <a:r>
              <a:rPr lang="en-US" sz="2400" dirty="0" smtClean="0">
                <a:hlinkClick r:id="rId2"/>
              </a:rPr>
              <a:t>components</a:t>
            </a:r>
            <a:r>
              <a:rPr lang="en-US" sz="2400" dirty="0" smtClean="0"/>
              <a:t> and </a:t>
            </a:r>
            <a:r>
              <a:rPr lang="en-US" sz="2400" dirty="0" smtClean="0">
                <a:hlinkClick r:id="rId3"/>
              </a:rPr>
              <a:t>objects</a:t>
            </a:r>
            <a:r>
              <a:rPr lang="en-US" sz="2400" dirty="0" smtClean="0"/>
              <a:t> comprising an </a:t>
            </a:r>
            <a:r>
              <a:rPr lang="en-US" sz="2400" dirty="0" smtClean="0">
                <a:hlinkClick r:id="rId4"/>
              </a:rPr>
              <a:t>application</a:t>
            </a:r>
            <a:r>
              <a:rPr lang="en-US" sz="2400" dirty="0" smtClean="0"/>
              <a:t> can be located on different computers connected to a </a:t>
            </a:r>
            <a:r>
              <a:rPr lang="en-US" sz="2400" dirty="0" smtClean="0">
                <a:hlinkClick r:id="rId5"/>
              </a:rPr>
              <a:t>network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What is “different computer”?</a:t>
            </a:r>
          </a:p>
          <a:p>
            <a:pPr lvl="1"/>
            <a:r>
              <a:rPr lang="en-US" sz="2400" dirty="0" smtClean="0"/>
              <a:t>Processes</a:t>
            </a:r>
          </a:p>
          <a:p>
            <a:pPr lvl="1"/>
            <a:r>
              <a:rPr lang="en-US" sz="2400" dirty="0" smtClean="0"/>
              <a:t>Cores</a:t>
            </a:r>
          </a:p>
          <a:p>
            <a:pPr lvl="1"/>
            <a:r>
              <a:rPr lang="en-US" sz="2400" dirty="0" smtClean="0"/>
              <a:t>Physical boxes</a:t>
            </a:r>
          </a:p>
          <a:p>
            <a:r>
              <a:rPr lang="en-US" sz="2800" dirty="0" smtClean="0"/>
              <a:t>Multi-core, many-core, dual core all have more than one CPU co-located in the same box</a:t>
            </a:r>
          </a:p>
          <a:p>
            <a:r>
              <a:rPr lang="en-US" sz="2800" dirty="0" smtClean="0"/>
              <a:t>A single application can have multiple operations at the same time.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Distribution of Components - 2</a:t>
            </a:r>
            <a:endParaRPr lang="en-US" dirty="0"/>
          </a:p>
        </p:txBody>
      </p:sp>
      <p:pic>
        <p:nvPicPr>
          <p:cNvPr id="4" name="Content Placeholder 3" descr="deploy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75" y="2420144"/>
            <a:ext cx="7258050" cy="2886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State machines</a:t>
            </a:r>
          </a:p>
          <a:p>
            <a:r>
              <a:rPr lang="en-US" sz="2400" dirty="0" smtClean="0"/>
              <a:t>Variables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status: </a:t>
            </a:r>
            <a:r>
              <a:rPr lang="en-US" sz="2400" dirty="0" err="1" smtClean="0"/>
              <a:t>aadlinteger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States</a:t>
            </a:r>
          </a:p>
          <a:p>
            <a:pPr marL="457200" lvl="1" indent="0">
              <a:buNone/>
            </a:pPr>
            <a:r>
              <a:rPr lang="en-US" sz="2400" dirty="0"/>
              <a:t>o</a:t>
            </a:r>
            <a:r>
              <a:rPr lang="en-US" sz="2400" dirty="0" smtClean="0"/>
              <a:t>ff: initial state</a:t>
            </a:r>
          </a:p>
          <a:p>
            <a:pPr marL="457200" lvl="1" indent="0">
              <a:buNone/>
            </a:pPr>
            <a:r>
              <a:rPr lang="en-US" sz="2400" dirty="0" err="1"/>
              <a:t>w</a:t>
            </a:r>
            <a:r>
              <a:rPr lang="en-US" sz="2400" dirty="0" err="1" smtClean="0"/>
              <a:t>armup</a:t>
            </a:r>
            <a:r>
              <a:rPr lang="en-US" sz="2400" dirty="0" smtClean="0"/>
              <a:t>: state</a:t>
            </a:r>
          </a:p>
          <a:p>
            <a:pPr marL="457200" lvl="1" indent="0">
              <a:buNone/>
            </a:pPr>
            <a:r>
              <a:rPr lang="en-US" sz="2400" dirty="0" err="1"/>
              <a:t>r</a:t>
            </a:r>
            <a:r>
              <a:rPr lang="en-US" sz="2400" dirty="0" err="1" smtClean="0"/>
              <a:t>eady:state</a:t>
            </a:r>
            <a:endParaRPr lang="en-US" sz="2400" dirty="0" smtClean="0"/>
          </a:p>
          <a:p>
            <a:pPr marL="457200" lvl="1" indent="0">
              <a:buNone/>
            </a:pPr>
            <a:r>
              <a:rPr lang="en-US" sz="2400" dirty="0" err="1"/>
              <a:t>c</a:t>
            </a:r>
            <a:r>
              <a:rPr lang="en-US" sz="2400" dirty="0" err="1" smtClean="0"/>
              <a:t>harging:state</a:t>
            </a:r>
            <a:endParaRPr lang="en-US" sz="2400" dirty="0" smtClean="0"/>
          </a:p>
          <a:p>
            <a:r>
              <a:rPr lang="en-US" sz="2400" dirty="0" smtClean="0"/>
              <a:t>Transitions</a:t>
            </a:r>
          </a:p>
          <a:p>
            <a:pPr marL="457200" lvl="1" indent="0">
              <a:buNone/>
            </a:pPr>
            <a:r>
              <a:rPr lang="en-US" sz="2400" dirty="0"/>
              <a:t>o</a:t>
            </a:r>
            <a:r>
              <a:rPr lang="en-US" sz="2400" dirty="0" smtClean="0"/>
              <a:t>ff-[</a:t>
            </a:r>
            <a:r>
              <a:rPr lang="en-US" sz="2400" dirty="0" err="1" smtClean="0"/>
              <a:t>WarmUp</a:t>
            </a:r>
            <a:r>
              <a:rPr lang="en-US" sz="2400" dirty="0" smtClean="0"/>
              <a:t>]-&gt;</a:t>
            </a:r>
            <a:r>
              <a:rPr lang="en-US" sz="2400" dirty="0" err="1" smtClean="0"/>
              <a:t>warmup</a:t>
            </a:r>
            <a:r>
              <a:rPr lang="en-US" sz="24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44413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</a:t>
            </a:r>
            <a:r>
              <a:rPr lang="en-US" dirty="0" smtClean="0"/>
              <a:t>Annex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initiator of a transition is a subprogram</a:t>
            </a:r>
          </a:p>
          <a:p>
            <a:pPr marL="400050" lvl="1" indent="0">
              <a:buNone/>
            </a:pPr>
            <a:r>
              <a:rPr lang="en-US" dirty="0"/>
              <a:t>off-[</a:t>
            </a:r>
            <a:r>
              <a:rPr lang="en-US" dirty="0" err="1"/>
              <a:t>WarmUp</a:t>
            </a:r>
            <a:r>
              <a:rPr lang="en-US" dirty="0"/>
              <a:t>]-&gt;</a:t>
            </a:r>
            <a:r>
              <a:rPr lang="en-US" dirty="0" err="1"/>
              <a:t>warmup</a:t>
            </a:r>
            <a:r>
              <a:rPr lang="en-US" dirty="0"/>
              <a:t>;</a:t>
            </a:r>
          </a:p>
          <a:p>
            <a:r>
              <a:rPr lang="en-US" dirty="0" err="1" smtClean="0"/>
              <a:t>WarmUp</a:t>
            </a:r>
            <a:r>
              <a:rPr lang="en-US" dirty="0" smtClean="0"/>
              <a:t> is:</a:t>
            </a:r>
          </a:p>
          <a:p>
            <a:pPr marL="457200" lvl="1" indent="0">
              <a:buNone/>
            </a:pPr>
            <a:r>
              <a:rPr lang="en-US" dirty="0" smtClean="0"/>
              <a:t>Subprogram </a:t>
            </a:r>
            <a:r>
              <a:rPr lang="en-US" dirty="0" err="1" smtClean="0"/>
              <a:t>WarmUp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Features</a:t>
            </a:r>
          </a:p>
          <a:p>
            <a:pPr marL="457200" lvl="1" indent="0">
              <a:buNone/>
            </a:pPr>
            <a:r>
              <a:rPr lang="en-US" dirty="0" smtClean="0"/>
              <a:t>…</a:t>
            </a:r>
          </a:p>
          <a:p>
            <a:pPr marL="457200" lvl="1" indent="0">
              <a:buNone/>
            </a:pPr>
            <a:r>
              <a:rPr lang="en-US" dirty="0" smtClean="0"/>
              <a:t>Flows</a:t>
            </a:r>
          </a:p>
          <a:p>
            <a:pPr marL="457200" lvl="1" indent="0">
              <a:buNone/>
            </a:pPr>
            <a:r>
              <a:rPr lang="en-US" dirty="0" smtClean="0"/>
              <a:t>…</a:t>
            </a:r>
          </a:p>
          <a:p>
            <a:pPr marL="457200" lvl="1" indent="0">
              <a:buNone/>
            </a:pPr>
            <a:r>
              <a:rPr lang="en-US" dirty="0"/>
              <a:t>e</a:t>
            </a:r>
            <a:r>
              <a:rPr lang="en-US" dirty="0" smtClean="0"/>
              <a:t>nd </a:t>
            </a:r>
            <a:r>
              <a:rPr lang="en-US" dirty="0" err="1" smtClean="0"/>
              <a:t>WarmUp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7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</a:t>
            </a:r>
            <a:endParaRPr lang="en-US" dirty="0"/>
          </a:p>
        </p:txBody>
      </p:sp>
      <p:pic>
        <p:nvPicPr>
          <p:cNvPr id="5" name="Content Placeholder 4" descr="class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8262" y="2053431"/>
            <a:ext cx="6467475" cy="3619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When a location having a </a:t>
            </a:r>
            <a:r>
              <a:rPr lang="en-US" sz="2400" b="1" dirty="0" smtClean="0"/>
              <a:t>fault</a:t>
            </a:r>
            <a:r>
              <a:rPr lang="en-US" sz="2400" dirty="0" smtClean="0"/>
              <a:t> is executed that result is propagated along the data flow of the program</a:t>
            </a:r>
          </a:p>
          <a:p>
            <a:r>
              <a:rPr lang="en-US" sz="2400" dirty="0" smtClean="0"/>
              <a:t>That faulty execution may cause other executions to be in </a:t>
            </a:r>
            <a:r>
              <a:rPr lang="en-US" sz="2400" b="1" dirty="0" smtClean="0"/>
              <a:t>error</a:t>
            </a:r>
            <a:r>
              <a:rPr lang="en-US" sz="2400" dirty="0" smtClean="0"/>
              <a:t> even though there is no fault at that location.</a:t>
            </a:r>
          </a:p>
          <a:p>
            <a:r>
              <a:rPr lang="en-US" sz="2400" smtClean="0"/>
              <a:t>If </a:t>
            </a:r>
            <a:r>
              <a:rPr lang="en-US" sz="2400" dirty="0" smtClean="0"/>
              <a:t>the result propagates that will lead to a </a:t>
            </a:r>
            <a:r>
              <a:rPr lang="en-US" sz="2400" b="1" dirty="0" smtClean="0"/>
              <a:t>failure</a:t>
            </a:r>
            <a:r>
              <a:rPr lang="en-US" sz="2400" dirty="0" smtClean="0"/>
              <a:t> to satisfy the specification.</a:t>
            </a:r>
          </a:p>
          <a:p>
            <a:r>
              <a:rPr lang="en-US" sz="2400" dirty="0" smtClean="0"/>
              <a:t>Detecting the error as soon as possible requires program logic to perform checks of type and magnitude</a:t>
            </a:r>
          </a:p>
          <a:p>
            <a:r>
              <a:rPr lang="en-US" sz="2400" dirty="0" smtClean="0"/>
              <a:t>Then when it is detected where do we want flow of data/control to go?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 handling provides a means to interrupt normal flow and give it to an exception handler.</a:t>
            </a:r>
          </a:p>
          <a:p>
            <a:r>
              <a:rPr lang="en-US" dirty="0" smtClean="0"/>
              <a:t>The handler may correct the data locally and resume normal flow or</a:t>
            </a:r>
          </a:p>
          <a:p>
            <a:r>
              <a:rPr lang="en-US" dirty="0" smtClean="0"/>
              <a:t>The handler may decide it can not correct and hand control to the next handler in a hierarchy of handlers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Error and Exception Handling and Fault Tolerance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Try/catch in Java and C++ are implementations of this pattern</a:t>
            </a:r>
          </a:p>
          <a:p>
            <a:r>
              <a:rPr lang="en-US" dirty="0" smtClean="0"/>
              <a:t>The details of what the exception handler does is component design</a:t>
            </a:r>
          </a:p>
          <a:p>
            <a:r>
              <a:rPr lang="en-US" dirty="0" smtClean="0"/>
              <a:t>But the overall flow is architectural because it cuts across modules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From:http</a:t>
            </a:r>
            <a:r>
              <a:rPr lang="en-US" sz="2400" dirty="0" smtClean="0"/>
              <a:t>://</a:t>
            </a:r>
            <a:r>
              <a:rPr lang="en-US" sz="2400" dirty="0" err="1" smtClean="0"/>
              <a:t>www.codeproject.com</a:t>
            </a:r>
            <a:r>
              <a:rPr lang="en-US" sz="2400" dirty="0" smtClean="0"/>
              <a:t>/KB/exception/expceptionhandling-3-tier.aspx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" y="1171575"/>
            <a:ext cx="8705850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errors can’t be avoided but we can tolerate them. Meaning we can continue operation in some form even after executing a fault. After an exception is caught…</a:t>
            </a:r>
          </a:p>
          <a:p>
            <a:r>
              <a:rPr lang="en-US" dirty="0" smtClean="0"/>
              <a:t>Cancel an operation</a:t>
            </a:r>
          </a:p>
          <a:p>
            <a:r>
              <a:rPr lang="en-US" dirty="0" smtClean="0"/>
              <a:t>Reset to default values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Even rerunning the same algorithm again might work due to “context”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variables, return values, parameters, class variables, global variables</a:t>
            </a:r>
          </a:p>
          <a:p>
            <a:r>
              <a:rPr lang="en-US" dirty="0" smtClean="0"/>
              <a:t>Configuration files, data files, caches, database tables</a:t>
            </a:r>
          </a:p>
          <a:p>
            <a:r>
              <a:rPr lang="en-US" dirty="0" smtClean="0"/>
              <a:t>Persistent – data is available after its scope is exited</a:t>
            </a:r>
          </a:p>
          <a:p>
            <a:r>
              <a:rPr lang="en-US" dirty="0" smtClean="0"/>
              <a:t>Becomes architectural when it persists across module boundaries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Data Persistence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flow is a fundamental “structure” of a system</a:t>
            </a:r>
          </a:p>
          <a:p>
            <a:r>
              <a:rPr lang="en-US" dirty="0" smtClean="0"/>
              <a:t>Every piece of data has a lifetime and it should happen by design not by accident</a:t>
            </a:r>
          </a:p>
          <a:p>
            <a:r>
              <a:rPr lang="en-US" dirty="0" smtClean="0"/>
              <a:t>Choice of storage is due to type of data and performance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Interaction and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to a user should be fast</a:t>
            </a:r>
          </a:p>
          <a:p>
            <a:r>
              <a:rPr lang="en-US" dirty="0" smtClean="0"/>
              <a:t>Data from a user should be validated as close to the user as possible</a:t>
            </a:r>
          </a:p>
          <a:p>
            <a:r>
              <a:rPr lang="en-US" dirty="0" smtClean="0"/>
              <a:t>Interaction should eliminate as many mistakes as possible – a spinner widget with the names of states so spelling errors are eliminated</a:t>
            </a:r>
          </a:p>
          <a:p>
            <a:r>
              <a:rPr lang="en-US" dirty="0" smtClean="0"/>
              <a:t>Usability – choice of colors, localization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</a:t>
            </a:r>
            <a:endParaRPr lang="en-US" dirty="0"/>
          </a:p>
        </p:txBody>
      </p:sp>
      <p:pic>
        <p:nvPicPr>
          <p:cNvPr id="6" name="Content Placeholder 5" descr="class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1575" y="2510631"/>
            <a:ext cx="6800850" cy="2705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Dynamic, more detail</a:t>
            </a:r>
            <a:endParaRPr lang="en-US" dirty="0"/>
          </a:p>
        </p:txBody>
      </p:sp>
      <p:pic>
        <p:nvPicPr>
          <p:cNvPr id="4" name="Content Placeholder 3" descr="msg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1637" y="2372519"/>
            <a:ext cx="5800725" cy="2981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perspectives and levels</a:t>
            </a:r>
            <a:endParaRPr lang="en-US" dirty="0"/>
          </a:p>
        </p:txBody>
      </p:sp>
      <p:pic>
        <p:nvPicPr>
          <p:cNvPr id="4" name="Content Placeholder 4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1600200"/>
            <a:ext cx="3843338" cy="215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class2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200" y="2667000"/>
            <a:ext cx="4038600" cy="1632385"/>
          </a:xfrm>
        </p:spPr>
      </p:pic>
      <p:pic>
        <p:nvPicPr>
          <p:cNvPr id="6" name="Content Placeholder 3" descr="msg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407318" y="4800600"/>
            <a:ext cx="3240882" cy="16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</a:p>
          <a:p>
            <a:r>
              <a:rPr lang="en-US" dirty="0" smtClean="0"/>
              <a:t>Coupling and cohesion</a:t>
            </a:r>
          </a:p>
          <a:p>
            <a:r>
              <a:rPr lang="en-US" dirty="0" smtClean="0"/>
              <a:t>Decomposition and modularization</a:t>
            </a:r>
          </a:p>
          <a:p>
            <a:r>
              <a:rPr lang="en-US" dirty="0" smtClean="0"/>
              <a:t>Encapsulation/information hiding</a:t>
            </a:r>
          </a:p>
          <a:p>
            <a:r>
              <a:rPr lang="en-US" dirty="0" smtClean="0"/>
              <a:t>Separation of specification from implementation</a:t>
            </a:r>
          </a:p>
          <a:p>
            <a:r>
              <a:rPr lang="en-US" dirty="0" smtClean="0"/>
              <a:t>Sufficiency, completeness and primitiveness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Removal of detail to focus on essentials</a:t>
            </a:r>
          </a:p>
          <a:p>
            <a:r>
              <a:rPr lang="en-US" sz="2400" dirty="0" smtClean="0"/>
              <a:t>Sometimes handled by folding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Representing a real world object such as a house as a graphic is abstraction</a:t>
            </a:r>
          </a:p>
          <a:p>
            <a:r>
              <a:rPr lang="en-US" sz="2400" dirty="0" smtClean="0"/>
              <a:t>Representing any real world object in software is an abstraction</a:t>
            </a:r>
          </a:p>
          <a:p>
            <a:r>
              <a:rPr lang="en-US" sz="2400" dirty="0" smtClean="0"/>
              <a:t>Downsides: loss of accuracy; reduced testability</a:t>
            </a:r>
            <a:endParaRPr lang="en-US" sz="2400" dirty="0"/>
          </a:p>
        </p:txBody>
      </p:sp>
      <p:pic>
        <p:nvPicPr>
          <p:cNvPr id="4" name="Picture 3" descr="clas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768" y="2523758"/>
            <a:ext cx="4116464" cy="9052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90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Layering abstracts away details.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“hardware abstraction layer” is the layer between the hardware and your application.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Enhances portability.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Separates concerns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8050" y="2286000"/>
            <a:ext cx="523875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9296</TotalTime>
  <Words>1395</Words>
  <Application>Microsoft Office PowerPoint</Application>
  <PresentationFormat>On-screen Show (4:3)</PresentationFormat>
  <Paragraphs>212</Paragraphs>
  <Slides>37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syse802Template</vt:lpstr>
      <vt:lpstr>CPSC 871</vt:lpstr>
      <vt:lpstr>Design</vt:lpstr>
      <vt:lpstr>Static</vt:lpstr>
      <vt:lpstr>Dynamic</vt:lpstr>
      <vt:lpstr>Dynamic, more detail</vt:lpstr>
      <vt:lpstr>Different perspectives and levels</vt:lpstr>
      <vt:lpstr>Design Principles</vt:lpstr>
      <vt:lpstr>Abstraction</vt:lpstr>
      <vt:lpstr>Layers</vt:lpstr>
      <vt:lpstr>Interfaces in layering</vt:lpstr>
      <vt:lpstr>APIs</vt:lpstr>
      <vt:lpstr>Coupling and Cohesion</vt:lpstr>
      <vt:lpstr>Coupling</vt:lpstr>
      <vt:lpstr>Coupling and Cohesion</vt:lpstr>
      <vt:lpstr>Cohesion</vt:lpstr>
      <vt:lpstr>Decomposition and modularization</vt:lpstr>
      <vt:lpstr>Encapsulation/information hiding</vt:lpstr>
      <vt:lpstr>Separation of specification from implementation</vt:lpstr>
      <vt:lpstr>Sufficiency, completeness and primitiveness</vt:lpstr>
      <vt:lpstr>2 levels</vt:lpstr>
      <vt:lpstr>Design Issues</vt:lpstr>
      <vt:lpstr>Concurrency</vt:lpstr>
      <vt:lpstr>Concurrency - 2</vt:lpstr>
      <vt:lpstr>Control and Handling of Events</vt:lpstr>
      <vt:lpstr>Architecture Pattern</vt:lpstr>
      <vt:lpstr>Distribution of Components</vt:lpstr>
      <vt:lpstr>Distribution of Components - 2</vt:lpstr>
      <vt:lpstr>Behavior Annex</vt:lpstr>
      <vt:lpstr>Behavior Annex - 2</vt:lpstr>
      <vt:lpstr>Error and Exception Handling and Fault Tolerance</vt:lpstr>
      <vt:lpstr>Error and Exception Handling and Fault Tolerance - 2</vt:lpstr>
      <vt:lpstr>Error and Exception Handling and Fault Tolerance - 3</vt:lpstr>
      <vt:lpstr>From:http://www.codeproject.com/KB/exception/expceptionhandling-3-tier.aspx</vt:lpstr>
      <vt:lpstr>Fault tolerance</vt:lpstr>
      <vt:lpstr>Data Persistence</vt:lpstr>
      <vt:lpstr>Data Persistence - 2</vt:lpstr>
      <vt:lpstr>Interaction and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40</cp:revision>
  <dcterms:created xsi:type="dcterms:W3CDTF">2011-09-13T10:53:39Z</dcterms:created>
  <dcterms:modified xsi:type="dcterms:W3CDTF">2013-09-17T11:52:32Z</dcterms:modified>
</cp:coreProperties>
</file>