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60" r:id="rId2"/>
    <p:sldId id="292" r:id="rId3"/>
    <p:sldId id="287" r:id="rId4"/>
    <p:sldId id="278" r:id="rId5"/>
    <p:sldId id="286" r:id="rId6"/>
    <p:sldId id="280" r:id="rId7"/>
    <p:sldId id="281" r:id="rId8"/>
    <p:sldId id="275" r:id="rId9"/>
    <p:sldId id="276" r:id="rId10"/>
    <p:sldId id="261" r:id="rId11"/>
    <p:sldId id="267" r:id="rId12"/>
    <p:sldId id="263" r:id="rId13"/>
    <p:sldId id="288" r:id="rId14"/>
    <p:sldId id="262" r:id="rId15"/>
    <p:sldId id="264" r:id="rId16"/>
    <p:sldId id="265" r:id="rId17"/>
    <p:sldId id="266" r:id="rId18"/>
    <p:sldId id="269" r:id="rId19"/>
    <p:sldId id="268" r:id="rId20"/>
    <p:sldId id="270" r:id="rId21"/>
    <p:sldId id="271" r:id="rId22"/>
    <p:sldId id="272" r:id="rId23"/>
    <p:sldId id="289" r:id="rId24"/>
    <p:sldId id="273" r:id="rId25"/>
    <p:sldId id="282" r:id="rId26"/>
    <p:sldId id="283" r:id="rId27"/>
    <p:sldId id="274" r:id="rId28"/>
    <p:sldId id="284" r:id="rId29"/>
    <p:sldId id="290" r:id="rId30"/>
    <p:sldId id="291" r:id="rId3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93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25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.com/developerworks/rational/library/769.html" TargetMode="External"/><Relationship Id="rId2" Type="http://schemas.openxmlformats.org/officeDocument/2006/relationships/hyperlink" Target="http://edn.embarcadero.com/article/3186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odesign.com/liskov-s-substitution-principl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5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Design Patterns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Capture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Design Patterns</a:t>
            </a:r>
            <a:r>
              <a:rPr lang="en-US" dirty="0" smtClean="0"/>
              <a:t> by Erich Gamma, Richard Helm, Ralph Johnson and John </a:t>
            </a:r>
            <a:r>
              <a:rPr lang="en-US" dirty="0" err="1" smtClean="0"/>
              <a:t>Vlissides</a:t>
            </a:r>
            <a:endParaRPr lang="en-US" dirty="0" smtClean="0"/>
          </a:p>
          <a:p>
            <a:r>
              <a:rPr lang="en-US" dirty="0" smtClean="0"/>
              <a:t>This is the initial effort at patterns</a:t>
            </a:r>
          </a:p>
          <a:p>
            <a:r>
              <a:rPr lang="en-US" dirty="0" smtClean="0"/>
              <a:t>Idea is to capture design experience</a:t>
            </a:r>
          </a:p>
          <a:p>
            <a:r>
              <a:rPr lang="en-US" dirty="0" smtClean="0"/>
              <a:t>It is not a pattern until it has appeared in practice multiple times</a:t>
            </a:r>
          </a:p>
          <a:p>
            <a:r>
              <a:rPr lang="en-US" dirty="0" smtClean="0"/>
              <a:t>Good source - http://www.oodesign.com/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Alexander’s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 an element in the world, each pattern is a relationship between a certain context, a certain system of forces which occurs repeatedly in that context, and a certain spatial configuration which allows these forces to resolve themselves.</a:t>
            </a:r>
          </a:p>
          <a:p>
            <a:r>
              <a:rPr lang="en-US" sz="2800" dirty="0" smtClean="0"/>
              <a:t>As an element of language, a pattern is an instruction, which shows how this spatial configuration can be used, over and over again, to resolve the given system of forces, wherever the context makes it relevant.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</a:t>
            </a:r>
          </a:p>
          <a:p>
            <a:r>
              <a:rPr lang="en-US" dirty="0" smtClean="0"/>
              <a:t>Problem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Forces</a:t>
            </a:r>
          </a:p>
          <a:p>
            <a:r>
              <a:rPr lang="en-US" dirty="0" smtClean="0"/>
              <a:t>Solution</a:t>
            </a:r>
          </a:p>
          <a:p>
            <a:r>
              <a:rPr lang="en-US" dirty="0" smtClean="0"/>
              <a:t>Resulting context</a:t>
            </a:r>
          </a:p>
          <a:p>
            <a:r>
              <a:rPr lang="en-US" dirty="0" smtClean="0"/>
              <a:t>Rationale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fit?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1828800" y="1417638"/>
            <a:ext cx="4267200" cy="2468562"/>
          </a:xfrm>
          <a:prstGeom prst="cloud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 problem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258060" y="1828800"/>
            <a:ext cx="3124200" cy="1638300"/>
            <a:chOff x="1828800" y="4038600"/>
            <a:chExt cx="3429000" cy="1638300"/>
          </a:xfrm>
        </p:grpSpPr>
        <p:sp>
          <p:nvSpPr>
            <p:cNvPr id="6" name="Rectangle 5"/>
            <p:cNvSpPr/>
            <p:nvPr/>
          </p:nvSpPr>
          <p:spPr>
            <a:xfrm>
              <a:off x="3429000" y="40386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62400" y="4953000"/>
              <a:ext cx="1295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46863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05000" y="48768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33600" y="51435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View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endCxn id="6" idx="2"/>
            </p:cNvCxnSpPr>
            <p:nvPr/>
          </p:nvCxnSpPr>
          <p:spPr>
            <a:xfrm flipH="1" flipV="1">
              <a:off x="3962400" y="4572000"/>
              <a:ext cx="5334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0" idx="0"/>
              <a:endCxn id="6" idx="1"/>
            </p:cNvCxnSpPr>
            <p:nvPr/>
          </p:nvCxnSpPr>
          <p:spPr>
            <a:xfrm flipV="1">
              <a:off x="2667000" y="4305300"/>
              <a:ext cx="762000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8" idx="1"/>
              <a:endCxn id="10" idx="3"/>
            </p:cNvCxnSpPr>
            <p:nvPr/>
          </p:nvCxnSpPr>
          <p:spPr>
            <a:xfrm flipH="1">
              <a:off x="3200400" y="5219700"/>
              <a:ext cx="762000" cy="190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914400" y="4800600"/>
            <a:ext cx="3018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 the pre-conditions met?</a:t>
            </a:r>
          </a:p>
          <a:p>
            <a:r>
              <a:rPr lang="en-US" dirty="0" smtClean="0"/>
              <a:t>What forces are resolved?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Creational</a:t>
            </a:r>
          </a:p>
          <a:p>
            <a:endParaRPr lang="en-US" dirty="0" smtClean="0"/>
          </a:p>
          <a:p>
            <a:r>
              <a:rPr lang="en-US" dirty="0" smtClean="0"/>
              <a:t>Structural</a:t>
            </a:r>
          </a:p>
          <a:p>
            <a:endParaRPr lang="en-US" dirty="0" smtClean="0"/>
          </a:p>
          <a:p>
            <a:r>
              <a:rPr lang="en-US" dirty="0" smtClean="0"/>
              <a:t>Behavioral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the static type definition get mapped to dynamic instantiations</a:t>
            </a:r>
          </a:p>
          <a:p>
            <a:r>
              <a:rPr lang="en-US" dirty="0" smtClean="0"/>
              <a:t>Forces constrain how the mapping happens</a:t>
            </a:r>
          </a:p>
          <a:p>
            <a:r>
              <a:rPr lang="en-US" dirty="0" smtClean="0"/>
              <a:t>Cardinality must be enforced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 - Singleton</a:t>
            </a:r>
          </a:p>
          <a:p>
            <a:r>
              <a:rPr lang="en-US" dirty="0" smtClean="0"/>
              <a:t>Problem – The nature of the behavior of the class is such that it is important that there is a sole source for the behavior.</a:t>
            </a:r>
          </a:p>
          <a:p>
            <a:r>
              <a:rPr lang="en-US" dirty="0" smtClean="0"/>
              <a:t>Context – In a program where the number of instances of a class is critical, such as a server.</a:t>
            </a:r>
          </a:p>
          <a:p>
            <a:r>
              <a:rPr lang="en-US" dirty="0" smtClean="0"/>
              <a:t>Forces – The constraint needs to be enforced as locally as possible.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– Protect the constructor of the class so that it can only be accessed indirectly</a:t>
            </a:r>
          </a:p>
          <a:p>
            <a:r>
              <a:rPr lang="en-US" dirty="0" smtClean="0"/>
              <a:t>Resulting context – the callers to this class do not have to check to determine if they get the correct object, e.g. server.</a:t>
            </a:r>
          </a:p>
          <a:p>
            <a:r>
              <a:rPr lang="en-US" dirty="0" smtClean="0"/>
              <a:t>Rationale – Hiding the constraint inside the class improves the modularity of the design.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diagram</a:t>
            </a:r>
            <a:endParaRPr lang="en-US" dirty="0"/>
          </a:p>
        </p:txBody>
      </p:sp>
      <p:pic>
        <p:nvPicPr>
          <p:cNvPr id="4" name="Picture 3" descr="singleton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9252" y="2728912"/>
            <a:ext cx="2564785" cy="1690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class Singleton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		private static Singleton instance;</a:t>
            </a:r>
            <a:br>
              <a:rPr lang="en-US" sz="1600" dirty="0" smtClean="0"/>
            </a:br>
            <a:r>
              <a:rPr lang="en-US" sz="1600" dirty="0" smtClean="0"/>
              <a:t>		private Singleton()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...</a:t>
            </a:r>
            <a:br>
              <a:rPr lang="en-US" sz="1600" dirty="0" smtClean="0"/>
            </a:br>
            <a:r>
              <a:rPr lang="en-US" sz="1600" dirty="0" smtClean="0"/>
              <a:t>	}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public static synchronized Singleton </a:t>
            </a:r>
            <a:r>
              <a:rPr lang="en-US" sz="1600" dirty="0" err="1" smtClean="0"/>
              <a:t>getInstance</a:t>
            </a:r>
            <a:r>
              <a:rPr lang="en-US" sz="1600" dirty="0" smtClean="0"/>
              <a:t>()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		if (instance == null)</a:t>
            </a:r>
            <a:br>
              <a:rPr lang="en-US" sz="1600" dirty="0" smtClean="0"/>
            </a:br>
            <a:r>
              <a:rPr lang="en-US" sz="1600" dirty="0" smtClean="0"/>
              <a:t>		instance = new Singleton();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	return instance;</a:t>
            </a:r>
            <a:br>
              <a:rPr lang="en-US" sz="1600" dirty="0" smtClean="0"/>
            </a:br>
            <a:r>
              <a:rPr lang="en-US" sz="1600" dirty="0" smtClean="0"/>
              <a:t>	}</a:t>
            </a:r>
            <a:br>
              <a:rPr lang="en-US" sz="1600" dirty="0" smtClean="0"/>
            </a:br>
            <a:r>
              <a:rPr lang="en-US" sz="1600" dirty="0" smtClean="0"/>
              <a:t>...</a:t>
            </a:r>
            <a:br>
              <a:rPr lang="en-US" sz="1600" dirty="0" smtClean="0"/>
            </a:br>
            <a:r>
              <a:rPr lang="en-US" sz="1600" dirty="0" smtClean="0"/>
              <a:t>public void </a:t>
            </a:r>
            <a:r>
              <a:rPr lang="en-US" sz="1600" dirty="0" err="1" smtClean="0"/>
              <a:t>doSomething</a:t>
            </a:r>
            <a:r>
              <a:rPr lang="en-US" sz="1600" dirty="0" smtClean="0"/>
              <a:t>()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... </a:t>
            </a:r>
            <a:br>
              <a:rPr lang="en-US" sz="1600" dirty="0" smtClean="0"/>
            </a:br>
            <a:r>
              <a:rPr lang="en-US" sz="1600" dirty="0" smtClean="0"/>
              <a:t>	}</a:t>
            </a:r>
            <a:br>
              <a:rPr lang="en-US" sz="1600" dirty="0" smtClean="0"/>
            </a:b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going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architecture</a:t>
            </a:r>
          </a:p>
          <a:p>
            <a:r>
              <a:rPr lang="en-US" dirty="0" smtClean="0"/>
              <a:t>Conceptual architecture</a:t>
            </a:r>
          </a:p>
          <a:p>
            <a:r>
              <a:rPr lang="en-US" dirty="0" smtClean="0"/>
              <a:t>Design architecture              &lt;= You are here</a:t>
            </a:r>
          </a:p>
          <a:p>
            <a:r>
              <a:rPr lang="en-US" dirty="0" smtClean="0"/>
              <a:t>Integration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6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 - Behavioral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 - Visitor</a:t>
            </a:r>
          </a:p>
          <a:p>
            <a:r>
              <a:rPr lang="en-US" dirty="0" smtClean="0"/>
              <a:t>Problem – How to apply a common operation to a set of objects in a data structure </a:t>
            </a:r>
          </a:p>
          <a:p>
            <a:r>
              <a:rPr lang="en-US" dirty="0" smtClean="0"/>
              <a:t>Context – Which operations are needed changes over time; multiple types of objects in the structure</a:t>
            </a:r>
          </a:p>
          <a:p>
            <a:r>
              <a:rPr lang="en-US" dirty="0" smtClean="0"/>
              <a:t>Forces – The more changes made, the worse the structure of the design.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define a specialization hierarchy that has new algorithms </a:t>
            </a:r>
          </a:p>
          <a:p>
            <a:r>
              <a:rPr lang="en-US" dirty="0" smtClean="0"/>
              <a:t>Resulting context – it is easy to add a new algorithm</a:t>
            </a:r>
          </a:p>
          <a:p>
            <a:r>
              <a:rPr lang="en-US" dirty="0" smtClean="0"/>
              <a:t>Rationale – New implementations of algorithms can be used whenever a new operation is needed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UML:Visitor</a:t>
            </a:r>
            <a:endParaRPr lang="en-US" dirty="0"/>
          </a:p>
        </p:txBody>
      </p:sp>
      <p:pic>
        <p:nvPicPr>
          <p:cNvPr id="4" name="Picture 3" descr="visitor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47850"/>
            <a:ext cx="5523238" cy="348615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Visitor pattern illustrates the typical trade off situation.</a:t>
            </a:r>
          </a:p>
          <a:p>
            <a:r>
              <a:rPr lang="en-US" sz="2400" dirty="0" smtClean="0"/>
              <a:t>One approach to implementation makes each </a:t>
            </a:r>
            <a:r>
              <a:rPr lang="en-US" sz="2400" dirty="0" err="1" smtClean="0"/>
              <a:t>Visitable</a:t>
            </a:r>
            <a:r>
              <a:rPr lang="en-US" sz="2400" dirty="0" smtClean="0"/>
              <a:t> Class easy to modify for a new Visitor (a new algorithm) compared to making each Visitor Class easy to modify for a new </a:t>
            </a:r>
            <a:r>
              <a:rPr lang="en-US" sz="2400" dirty="0" err="1" smtClean="0"/>
              <a:t>Vistable</a:t>
            </a:r>
            <a:r>
              <a:rPr lang="en-US" sz="2400" dirty="0" smtClean="0"/>
              <a:t> Class.</a:t>
            </a:r>
          </a:p>
          <a:p>
            <a:r>
              <a:rPr lang="en-US" sz="2400" dirty="0" smtClean="0"/>
              <a:t>The other approach is just the reverse</a:t>
            </a:r>
          </a:p>
          <a:p>
            <a:r>
              <a:rPr lang="en-US" sz="2400" dirty="0" smtClean="0"/>
              <a:t>The designer has to analyze the situation: </a:t>
            </a:r>
          </a:p>
          <a:p>
            <a:pPr lvl="1"/>
            <a:r>
              <a:rPr lang="en-US" sz="2000" dirty="0" smtClean="0"/>
              <a:t>Which will happen most frequently – new Visitor or new </a:t>
            </a:r>
            <a:r>
              <a:rPr lang="en-US" sz="2000" dirty="0" err="1" smtClean="0"/>
              <a:t>Visitable</a:t>
            </a:r>
            <a:r>
              <a:rPr lang="en-US" sz="2000" dirty="0" smtClean="0"/>
              <a:t>?</a:t>
            </a:r>
          </a:p>
          <a:p>
            <a:pPr lvl="1"/>
            <a:r>
              <a:rPr lang="en-US" sz="2000" dirty="0" smtClean="0"/>
              <a:t>What is the effect on the quality attributes?</a:t>
            </a:r>
          </a:p>
          <a:p>
            <a:pPr lvl="1"/>
            <a:r>
              <a:rPr lang="en-US" sz="2000" dirty="0" smtClean="0"/>
              <a:t>What are the risks?</a:t>
            </a:r>
          </a:p>
          <a:p>
            <a:pPr lvl="1"/>
            <a:r>
              <a:rPr lang="en-US" sz="2000" dirty="0" smtClean="0"/>
              <a:t>What happens if I am wrong?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453277"/>
            <a:ext cx="3995004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class Visitor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visit(Customer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customer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visit(Order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order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visit(Item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item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void visit(Object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try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Method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downPolymorphic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=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object.getClass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getMethod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("visit",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new Class[] {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object.getClass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 });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if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downPolymorphic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== null) {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else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downPolymorphic.invoke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(this, new Object[] {object});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   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catch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NoSuchMethodException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e)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this.defaultVisit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catch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InvocationTargetException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e)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this.defaultVisit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catch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IllegalAccessException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e)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this.defaultVisit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Adapter: Structural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 - Adapter</a:t>
            </a:r>
          </a:p>
          <a:p>
            <a:r>
              <a:rPr lang="en-US" dirty="0" smtClean="0"/>
              <a:t>Problem – Two objects need to communicate but their provides/requires interfaces do not match </a:t>
            </a:r>
          </a:p>
          <a:p>
            <a:r>
              <a:rPr lang="en-US" dirty="0" smtClean="0"/>
              <a:t>Context – we may not have source code for one or both of the implementations</a:t>
            </a:r>
          </a:p>
          <a:p>
            <a:r>
              <a:rPr lang="en-US" dirty="0" smtClean="0"/>
              <a:t>Forces – re-implementing one class with a new interface is expensive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- Convert the interface of a class into another interface clients expect. </a:t>
            </a:r>
          </a:p>
          <a:p>
            <a:pPr lvl="1"/>
            <a:r>
              <a:rPr lang="en-US" dirty="0" smtClean="0"/>
              <a:t>Adapter lets classes work together, that could not otherwise because of incompatible interfaces.</a:t>
            </a:r>
          </a:p>
          <a:p>
            <a:r>
              <a:rPr lang="en-US" dirty="0" smtClean="0"/>
              <a:t>Resulting context – the two classes work together and any places where one of the original classes worked, it still does</a:t>
            </a:r>
          </a:p>
          <a:p>
            <a:r>
              <a:rPr lang="en-US" dirty="0" smtClean="0"/>
              <a:t>Rationale – the two classes are needed but there is no money/time to redesign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pic>
        <p:nvPicPr>
          <p:cNvPr id="4" name="Content Placeholder 3" descr="adapter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3087" y="2853531"/>
            <a:ext cx="5457825" cy="2019300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 big design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many, many design patterns.</a:t>
            </a:r>
          </a:p>
          <a:p>
            <a:r>
              <a:rPr lang="en-US" dirty="0" smtClean="0"/>
              <a:t>Some better than others</a:t>
            </a:r>
          </a:p>
          <a:p>
            <a:r>
              <a:rPr lang="en-US" dirty="0" smtClean="0"/>
              <a:t>Learn: </a:t>
            </a:r>
          </a:p>
          <a:p>
            <a:pPr lvl="1"/>
            <a:r>
              <a:rPr lang="en-US" dirty="0" smtClean="0"/>
              <a:t>how to find them, </a:t>
            </a:r>
          </a:p>
          <a:p>
            <a:pPr lvl="1"/>
            <a:r>
              <a:rPr lang="en-US" dirty="0" smtClean="0"/>
              <a:t>recognize what will be useful and </a:t>
            </a:r>
          </a:p>
          <a:p>
            <a:pPr lvl="1"/>
            <a:r>
              <a:rPr lang="en-US" dirty="0" smtClean="0"/>
              <a:t>how to apply them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Unified Modeling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UML provides a comprehensive design notation</a:t>
            </a:r>
          </a:p>
          <a:p>
            <a:r>
              <a:rPr lang="en-US" dirty="0" smtClean="0"/>
              <a:t>Read these brief introductions to UML:</a:t>
            </a:r>
          </a:p>
          <a:p>
            <a:pPr lvl="1"/>
            <a:r>
              <a:rPr lang="en-US" dirty="0" smtClean="0">
                <a:hlinkClick r:id="rId2"/>
              </a:rPr>
              <a:t>http://edn.embarcadero.com/article/31863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http://www.ibm.com/developerworks/rational/library/769.html</a:t>
            </a:r>
            <a:endParaRPr lang="en-US" dirty="0" smtClean="0"/>
          </a:p>
          <a:p>
            <a:r>
              <a:rPr lang="en-US" dirty="0" smtClean="0"/>
              <a:t>Work through the tutorial at:</a:t>
            </a:r>
          </a:p>
          <a:p>
            <a:pPr lvl="1"/>
            <a:r>
              <a:rPr lang="en-US" dirty="0" smtClean="0"/>
              <a:t>http://sourcemaking.com/design_patterns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Architectural styles</a:t>
            </a:r>
          </a:p>
          <a:p>
            <a:pPr lvl="1"/>
            <a:r>
              <a:rPr lang="en-US" dirty="0" smtClean="0"/>
              <a:t>Event based</a:t>
            </a:r>
          </a:p>
          <a:p>
            <a:r>
              <a:rPr lang="en-US" dirty="0" smtClean="0"/>
              <a:t>Design patterns</a:t>
            </a:r>
          </a:p>
          <a:p>
            <a:pPr lvl="1"/>
            <a:r>
              <a:rPr lang="en-US" dirty="0" smtClean="0"/>
              <a:t>observer</a:t>
            </a:r>
          </a:p>
          <a:p>
            <a:r>
              <a:rPr lang="en-US" dirty="0" smtClean="0"/>
              <a:t>Language idioms</a:t>
            </a:r>
          </a:p>
          <a:p>
            <a:pPr lvl="1"/>
            <a:r>
              <a:rPr lang="en-US" dirty="0" smtClean="0"/>
              <a:t>J+=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http://c2.com/cgi/wiki?ConcurrentProgrammingPatterns</a:t>
            </a:r>
          </a:p>
        </p:txBody>
      </p:sp>
    </p:spTree>
    <p:extLst>
      <p:ext uri="{BB962C8B-B14F-4D97-AF65-F5344CB8AC3E}">
        <p14:creationId xmlns:p14="http://schemas.microsoft.com/office/powerpoint/2010/main" val="160643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Open/Closed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dirty="0" smtClean="0"/>
              <a:t>SOFTWARE ENTITIES (CLASSES, MODULES, FUNCTIONS, ETC.)</a:t>
            </a:r>
            <a:r>
              <a:rPr lang="en-US" b="1" i="1" dirty="0" smtClean="0"/>
              <a:t>SHOULD BE OPEN FOR EXTENSION, BUT CLOSED FOR MODIFICATION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Open/closed – not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err="1" smtClean="0"/>
              <a:t>struct</a:t>
            </a:r>
            <a:r>
              <a:rPr lang="en-US" sz="1400" dirty="0" smtClean="0"/>
              <a:t> Square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ShapeType</a:t>
            </a:r>
            <a:r>
              <a:rPr lang="en-US" sz="1400" dirty="0" smtClean="0"/>
              <a:t> </a:t>
            </a:r>
            <a:r>
              <a:rPr lang="en-US" sz="1400" dirty="0" err="1" smtClean="0"/>
              <a:t>itsType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double </a:t>
            </a:r>
            <a:r>
              <a:rPr lang="en-US" sz="1400" dirty="0" err="1" smtClean="0"/>
              <a:t>itsSide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Point </a:t>
            </a:r>
            <a:r>
              <a:rPr lang="en-US" sz="1400" dirty="0" err="1" smtClean="0"/>
              <a:t>itsTopLeft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//</a:t>
            </a:r>
          </a:p>
          <a:p>
            <a:pPr>
              <a:buNone/>
            </a:pPr>
            <a:r>
              <a:rPr lang="en-US" sz="1400" dirty="0" smtClean="0"/>
              <a:t>// These functions are implemented elsewhere</a:t>
            </a:r>
          </a:p>
          <a:p>
            <a:pPr>
              <a:buNone/>
            </a:pPr>
            <a:r>
              <a:rPr lang="en-US" sz="1400" dirty="0" smtClean="0"/>
              <a:t>//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DrawSquare</a:t>
            </a:r>
            <a:r>
              <a:rPr lang="en-US" sz="1400" dirty="0" smtClean="0"/>
              <a:t>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Square*)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DrawCircle</a:t>
            </a:r>
            <a:r>
              <a:rPr lang="en-US" sz="1400" dirty="0" smtClean="0"/>
              <a:t>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Circle*);</a:t>
            </a:r>
          </a:p>
          <a:p>
            <a:pPr>
              <a:buNone/>
            </a:pPr>
            <a:r>
              <a:rPr lang="en-US" sz="1400" dirty="0" err="1" smtClean="0"/>
              <a:t>typedef</a:t>
            </a:r>
            <a:r>
              <a:rPr lang="en-US" sz="1400" dirty="0" smtClean="0"/>
              <a:t> </a:t>
            </a:r>
            <a:r>
              <a:rPr lang="en-US" sz="1400" dirty="0" err="1" smtClean="0"/>
              <a:t>struct</a:t>
            </a:r>
            <a:r>
              <a:rPr lang="en-US" sz="1400" dirty="0" smtClean="0"/>
              <a:t> Shape *</a:t>
            </a:r>
            <a:r>
              <a:rPr lang="en-US" sz="1400" dirty="0" err="1" smtClean="0"/>
              <a:t>ShapePointer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DrawAllShapes</a:t>
            </a:r>
            <a:r>
              <a:rPr lang="en-US" sz="1400" dirty="0" smtClean="0"/>
              <a:t>(</a:t>
            </a:r>
            <a:r>
              <a:rPr lang="en-US" sz="1400" dirty="0" err="1" smtClean="0"/>
              <a:t>ShapePointer</a:t>
            </a:r>
            <a:r>
              <a:rPr lang="en-US" sz="1400" dirty="0" smtClean="0"/>
              <a:t> list[], </a:t>
            </a:r>
            <a:r>
              <a:rPr lang="en-US" sz="1400" dirty="0" err="1" smtClean="0"/>
              <a:t>int</a:t>
            </a:r>
            <a:r>
              <a:rPr lang="en-US" sz="1400" dirty="0" smtClean="0"/>
              <a:t> n)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&lt;n;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struct</a:t>
            </a:r>
            <a:r>
              <a:rPr lang="en-US" sz="1400" dirty="0" smtClean="0"/>
              <a:t> Shape* s = list[</a:t>
            </a:r>
            <a:r>
              <a:rPr lang="en-US" sz="1400" dirty="0" err="1" smtClean="0"/>
              <a:t>i</a:t>
            </a:r>
            <a:r>
              <a:rPr lang="en-US" sz="1400" dirty="0" smtClean="0"/>
              <a:t>];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switch (s-&gt;</a:t>
            </a:r>
            <a:r>
              <a:rPr lang="en-US" sz="1600" dirty="0" err="1" smtClean="0"/>
              <a:t>itsType</a:t>
            </a:r>
            <a:r>
              <a:rPr lang="en-US" sz="1600" dirty="0" smtClean="0"/>
              <a:t>)</a:t>
            </a:r>
          </a:p>
          <a:p>
            <a:pPr>
              <a:buNone/>
            </a:pPr>
            <a:r>
              <a:rPr lang="en-US" sz="1600" dirty="0" smtClean="0"/>
              <a:t>{</a:t>
            </a:r>
          </a:p>
          <a:p>
            <a:pPr>
              <a:buNone/>
            </a:pPr>
            <a:r>
              <a:rPr lang="en-US" sz="1600" dirty="0" smtClean="0"/>
              <a:t>case square:</a:t>
            </a:r>
          </a:p>
          <a:p>
            <a:pPr>
              <a:buNone/>
            </a:pPr>
            <a:r>
              <a:rPr lang="en-US" sz="1600" dirty="0" err="1" smtClean="0"/>
              <a:t>DrawSquare</a:t>
            </a:r>
            <a:r>
              <a:rPr lang="en-US" sz="1600" dirty="0" smtClean="0"/>
              <a:t>((</a:t>
            </a:r>
            <a:r>
              <a:rPr lang="en-US" sz="1600" dirty="0" err="1" smtClean="0"/>
              <a:t>struct</a:t>
            </a:r>
            <a:r>
              <a:rPr lang="en-US" sz="1600" dirty="0" smtClean="0"/>
              <a:t> Square*)s);</a:t>
            </a:r>
          </a:p>
          <a:p>
            <a:pPr>
              <a:buNone/>
            </a:pPr>
            <a:r>
              <a:rPr lang="en-US" sz="1600" dirty="0" smtClean="0"/>
              <a:t>break;</a:t>
            </a:r>
          </a:p>
          <a:p>
            <a:pPr>
              <a:buNone/>
            </a:pPr>
            <a:r>
              <a:rPr lang="en-US" sz="1600" dirty="0" smtClean="0"/>
              <a:t>case circle:</a:t>
            </a:r>
          </a:p>
          <a:p>
            <a:pPr>
              <a:buNone/>
            </a:pPr>
            <a:r>
              <a:rPr lang="en-US" sz="1600" dirty="0" err="1" smtClean="0"/>
              <a:t>DrawCircle</a:t>
            </a:r>
            <a:r>
              <a:rPr lang="en-US" sz="1600" dirty="0" smtClean="0"/>
              <a:t>((</a:t>
            </a:r>
            <a:r>
              <a:rPr lang="en-US" sz="1600" dirty="0" err="1" smtClean="0"/>
              <a:t>struct</a:t>
            </a:r>
            <a:r>
              <a:rPr lang="en-US" sz="1600" dirty="0" smtClean="0"/>
              <a:t> Circle*)s);</a:t>
            </a:r>
          </a:p>
          <a:p>
            <a:pPr>
              <a:buNone/>
            </a:pPr>
            <a:r>
              <a:rPr lang="en-US" sz="1600" dirty="0" smtClean="0"/>
              <a:t>break;</a:t>
            </a:r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Open/closed – not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DrawAllShapes</a:t>
            </a:r>
            <a:r>
              <a:rPr lang="en-US" sz="1400" dirty="0" smtClean="0"/>
              <a:t>(</a:t>
            </a:r>
            <a:r>
              <a:rPr lang="en-US" sz="1400" dirty="0" err="1" smtClean="0"/>
              <a:t>ShapePointer</a:t>
            </a:r>
            <a:r>
              <a:rPr lang="en-US" sz="1400" dirty="0" smtClean="0"/>
              <a:t> list[], </a:t>
            </a:r>
            <a:r>
              <a:rPr lang="en-US" sz="1400" dirty="0" err="1" smtClean="0"/>
              <a:t>int</a:t>
            </a:r>
            <a:r>
              <a:rPr lang="en-US" sz="1400" dirty="0" smtClean="0"/>
              <a:t> n)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&lt;n;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struct</a:t>
            </a:r>
            <a:r>
              <a:rPr lang="en-US" sz="1400" dirty="0" smtClean="0"/>
              <a:t> Shape* s = list[</a:t>
            </a:r>
            <a:r>
              <a:rPr lang="en-US" sz="1400" dirty="0" err="1" smtClean="0"/>
              <a:t>i</a:t>
            </a:r>
            <a:r>
              <a:rPr lang="en-US" sz="1400" dirty="0" smtClean="0"/>
              <a:t>];</a:t>
            </a:r>
          </a:p>
          <a:p>
            <a:pPr>
              <a:buNone/>
            </a:pPr>
            <a:r>
              <a:rPr lang="en-US" sz="1400" dirty="0" smtClean="0"/>
              <a:t>switch (s-&gt;</a:t>
            </a:r>
            <a:r>
              <a:rPr lang="en-US" sz="1400" dirty="0" err="1" smtClean="0"/>
              <a:t>itsType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case square:</a:t>
            </a:r>
          </a:p>
          <a:p>
            <a:pPr>
              <a:buNone/>
            </a:pPr>
            <a:r>
              <a:rPr lang="en-US" sz="1400" dirty="0" err="1" smtClean="0"/>
              <a:t>DrawSquare</a:t>
            </a:r>
            <a:r>
              <a:rPr lang="en-US" sz="1400" dirty="0" smtClean="0"/>
              <a:t>((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Square*)s);</a:t>
            </a:r>
          </a:p>
          <a:p>
            <a:pPr>
              <a:buNone/>
            </a:pPr>
            <a:r>
              <a:rPr lang="en-US" sz="1400" dirty="0" smtClean="0"/>
              <a:t>break;</a:t>
            </a:r>
          </a:p>
          <a:p>
            <a:pPr>
              <a:buNone/>
            </a:pPr>
            <a:r>
              <a:rPr lang="en-US" sz="1400" dirty="0" smtClean="0"/>
              <a:t>case circle:</a:t>
            </a:r>
          </a:p>
          <a:p>
            <a:pPr>
              <a:buNone/>
            </a:pPr>
            <a:r>
              <a:rPr lang="en-US" sz="1400" dirty="0" err="1" smtClean="0"/>
              <a:t>DrawCircle</a:t>
            </a:r>
            <a:r>
              <a:rPr lang="en-US" sz="1400" dirty="0" smtClean="0"/>
              <a:t>((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Circle*)s);</a:t>
            </a:r>
          </a:p>
          <a:p>
            <a:pPr>
              <a:buNone/>
            </a:pPr>
            <a:r>
              <a:rPr lang="en-US" sz="1400" dirty="0" smtClean="0"/>
              <a:t>break;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Open/Closed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class Shape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public:</a:t>
            </a:r>
          </a:p>
          <a:p>
            <a:pPr>
              <a:buNone/>
            </a:pPr>
            <a:r>
              <a:rPr lang="en-US" sz="1400" dirty="0" smtClean="0"/>
              <a:t>virtual void Draw() const = 0;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class Square : public Shape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public:</a:t>
            </a:r>
          </a:p>
          <a:p>
            <a:pPr>
              <a:buNone/>
            </a:pPr>
            <a:r>
              <a:rPr lang="en-US" sz="1400" dirty="0" smtClean="0"/>
              <a:t>virtual void Draw() const;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class Circle : public Shape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public:</a:t>
            </a:r>
          </a:p>
          <a:p>
            <a:pPr>
              <a:buNone/>
            </a:pPr>
            <a:r>
              <a:rPr lang="en-US" sz="1400" dirty="0" smtClean="0"/>
              <a:t>virtual void Draw() const;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DrawAllShapes</a:t>
            </a:r>
            <a:r>
              <a:rPr lang="en-US" sz="1400" dirty="0" smtClean="0"/>
              <a:t>(Set&lt;Shape*&gt;&amp; list)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nn-NO" sz="1400" dirty="0" smtClean="0"/>
              <a:t>for (Iterator&lt;Shape*&gt;i(list); i; i++)</a:t>
            </a:r>
          </a:p>
          <a:p>
            <a:pPr>
              <a:buNone/>
            </a:pPr>
            <a:r>
              <a:rPr lang="en-US" sz="1400" dirty="0" smtClean="0"/>
              <a:t>(*</a:t>
            </a:r>
            <a:r>
              <a:rPr lang="en-US" sz="1400" dirty="0" err="1" smtClean="0"/>
              <a:t>i</a:t>
            </a:r>
            <a:r>
              <a:rPr lang="en-US" sz="1400" dirty="0" smtClean="0"/>
              <a:t>)-&gt;Draw();</a:t>
            </a:r>
          </a:p>
          <a:p>
            <a:pPr>
              <a:buNone/>
            </a:pPr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Liskov's</a:t>
            </a:r>
            <a:r>
              <a:rPr lang="en-US" dirty="0" smtClean="0">
                <a:hlinkClick r:id="rId2"/>
              </a:rPr>
              <a:t> Substitution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If for each object o1 of type S there is an object o2 of type T such that for all programs P defined in terms of T, the behavior of P is unchanged when o1 is substituted for o2 then S is a subtype of 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possibilities</a:t>
            </a:r>
            <a:endParaRPr 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361152"/>
            <a:ext cx="3695700" cy="3353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9340" y="1219201"/>
            <a:ext cx="356161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10659</TotalTime>
  <Words>1050</Words>
  <Application>Microsoft Office PowerPoint</Application>
  <PresentationFormat>On-screen Show (4:3)</PresentationFormat>
  <Paragraphs>187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syse802Template</vt:lpstr>
      <vt:lpstr>CPSC 871</vt:lpstr>
      <vt:lpstr>Where are we going</vt:lpstr>
      <vt:lpstr>PowerPoint Presentation</vt:lpstr>
      <vt:lpstr>Open/Closed Principle</vt:lpstr>
      <vt:lpstr>Open/closed – not a solution</vt:lpstr>
      <vt:lpstr>Open/closed – not a solution</vt:lpstr>
      <vt:lpstr>The Open/Closed solution</vt:lpstr>
      <vt:lpstr>Liskov's Substitution Principle</vt:lpstr>
      <vt:lpstr>2 possibilities</vt:lpstr>
      <vt:lpstr>Capture experience</vt:lpstr>
      <vt:lpstr>Alexander’s definition</vt:lpstr>
      <vt:lpstr>Pattern format</vt:lpstr>
      <vt:lpstr>Does it fit?</vt:lpstr>
      <vt:lpstr>Categories</vt:lpstr>
      <vt:lpstr>Creational</vt:lpstr>
      <vt:lpstr>Singleton</vt:lpstr>
      <vt:lpstr>Singleton</vt:lpstr>
      <vt:lpstr>UML diagram</vt:lpstr>
      <vt:lpstr>Code</vt:lpstr>
      <vt:lpstr>Visitor - Behavioral</vt:lpstr>
      <vt:lpstr>Visitor</vt:lpstr>
      <vt:lpstr>UML:Visitor</vt:lpstr>
      <vt:lpstr>Trade-off</vt:lpstr>
      <vt:lpstr>code</vt:lpstr>
      <vt:lpstr>Adapter: Structural</vt:lpstr>
      <vt:lpstr>Adapter</vt:lpstr>
      <vt:lpstr>design</vt:lpstr>
      <vt:lpstr>It’s a big design space</vt:lpstr>
      <vt:lpstr>Unified Modeling Language</vt:lpstr>
      <vt:lpstr>Concurrent programming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20</cp:revision>
  <dcterms:created xsi:type="dcterms:W3CDTF">2011-09-23T02:56:38Z</dcterms:created>
  <dcterms:modified xsi:type="dcterms:W3CDTF">2015-09-24T11:26:20Z</dcterms:modified>
</cp:coreProperties>
</file>