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0" r:id="rId2"/>
    <p:sldId id="265" r:id="rId3"/>
    <p:sldId id="269" r:id="rId4"/>
    <p:sldId id="266" r:id="rId5"/>
    <p:sldId id="267" r:id="rId6"/>
    <p:sldId id="268" r:id="rId7"/>
    <p:sldId id="263" r:id="rId8"/>
    <p:sldId id="261" r:id="rId9"/>
    <p:sldId id="264" r:id="rId10"/>
    <p:sldId id="262" r:id="rId11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93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tolemy.eecs.berkeley.edu/~johnr/deco/morereading/rittel69.html" TargetMode="External"/><Relationship Id="rId2" Type="http://schemas.openxmlformats.org/officeDocument/2006/relationships/hyperlink" Target="http://citeseerx.ist.psu.edu/viewdoc/download;jsessionid=A0B2804B0C1D487A8C24DA19EE766361?doi=10.1.1.54.6361&amp;rep=rep1&amp;type=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uvation.com/blog/electronic-design-services/pid-controller-design-basic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12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Design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Use the requirements from the Michigan Adaptive cruise control to create </a:t>
            </a:r>
            <a:r>
              <a:rPr lang="en-US" sz="1800" dirty="0" err="1" smtClean="0"/>
              <a:t>reqspec</a:t>
            </a:r>
            <a:r>
              <a:rPr lang="en-US" sz="1800" dirty="0" smtClean="0"/>
              <a:t> requirements.</a:t>
            </a:r>
          </a:p>
          <a:p>
            <a:r>
              <a:rPr lang="en-US" sz="1800" dirty="0" smtClean="0"/>
              <a:t>Use the CACC AADL model as the architecture that implements those requirements</a:t>
            </a:r>
          </a:p>
          <a:p>
            <a:r>
              <a:rPr lang="en-US" sz="1800" dirty="0" smtClean="0"/>
              <a:t>Use the verify language to create verification activities</a:t>
            </a:r>
          </a:p>
          <a:p>
            <a:r>
              <a:rPr lang="en-US" sz="1800" dirty="0" smtClean="0"/>
              <a:t>Create a test document with chapters for different types of verification</a:t>
            </a:r>
          </a:p>
          <a:p>
            <a:r>
              <a:rPr lang="en-US" sz="1800" dirty="0" smtClean="0"/>
              <a:t>Use Agree to define the contract for each component</a:t>
            </a:r>
          </a:p>
          <a:p>
            <a:r>
              <a:rPr lang="en-US" sz="1800" dirty="0" smtClean="0"/>
              <a:t>Create Resolute proofs by defining clauses in a separate file and placing the prove statements in the model where applicable</a:t>
            </a:r>
          </a:p>
          <a:p>
            <a:r>
              <a:rPr lang="en-US" sz="1800" dirty="0" smtClean="0"/>
              <a:t>Add to the CACC as needed</a:t>
            </a:r>
          </a:p>
          <a:p>
            <a:r>
              <a:rPr lang="en-US" sz="1800" dirty="0" smtClean="0"/>
              <a:t>Submit the complete AADL project</a:t>
            </a:r>
          </a:p>
          <a:p>
            <a:r>
              <a:rPr lang="en-US" sz="1800" dirty="0" smtClean="0"/>
              <a:t>Submit by 11:59 pm Sept 30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11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Chapters 2 and 3 in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citeseerx.ist.psu.edu/viewdoc/download;jsessionid=A0B2804B0C1D487A8C24DA19EE766361?doi=10.1.1.54.6361&amp;rep=rep1&amp;type=pdf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www.cc.gatech.edu/fac/ellendo/rittel/rittel-dilemma.pdf</a:t>
            </a:r>
          </a:p>
          <a:p>
            <a:r>
              <a:rPr lang="en-US" dirty="0">
                <a:hlinkClick r:id="rId3"/>
              </a:rPr>
              <a:t>http://www.cs.cmu.edu/afs/cs/project/vit/ftp/pdf/ByndObj.pdf</a:t>
            </a:r>
            <a:endParaRPr lang="en-US" dirty="0" smtClean="0">
              <a:hlinkClick r:id="rId3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38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Wicked Problem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257800"/>
          </a:xfrm>
        </p:spPr>
        <p:txBody>
          <a:bodyPr/>
          <a:lstStyle/>
          <a:p>
            <a:r>
              <a:rPr lang="en-US" sz="1600" dirty="0"/>
              <a:t>There is no definitive formulation. The information needed to understand the problem depends upon one's idea for solving it. Formulating a wicked problem </a:t>
            </a:r>
            <a:r>
              <a:rPr lang="en-US" sz="1600" i="1" dirty="0"/>
              <a:t>is</a:t>
            </a:r>
            <a:r>
              <a:rPr lang="en-US" sz="1600" dirty="0"/>
              <a:t> the problem. </a:t>
            </a:r>
          </a:p>
          <a:p>
            <a:r>
              <a:rPr lang="en-US" sz="1600" dirty="0"/>
              <a:t>There is no stopping rule. Because solving the problem is identical to understanding it, there are no criteria for sufficient understanding and therefore completion. </a:t>
            </a:r>
          </a:p>
          <a:p>
            <a:r>
              <a:rPr lang="en-US" sz="1600" dirty="0"/>
              <a:t>Solutions are not true or false, but good or bad. Many parties may make (different) judgments about the goodness of the solution. (See </a:t>
            </a:r>
            <a:r>
              <a:rPr lang="en-US" sz="1600" dirty="0" err="1"/>
              <a:t>Plotzen's</a:t>
            </a:r>
            <a:r>
              <a:rPr lang="en-US" sz="1600" dirty="0"/>
              <a:t> Caliph paper.) </a:t>
            </a:r>
          </a:p>
          <a:p>
            <a:r>
              <a:rPr lang="en-US" sz="1600" dirty="0"/>
              <a:t>There is no test of the solution. Any solution generates waves of consequences that propagate forever. </a:t>
            </a:r>
          </a:p>
          <a:p>
            <a:r>
              <a:rPr lang="en-US" sz="1600" dirty="0"/>
              <a:t>Every solution is "one-shot" -- there is no opportunity to learn by trial and error. Every solution leaves traces that cannot be undone. You can't build a freeway to test if it works. </a:t>
            </a:r>
          </a:p>
          <a:p>
            <a:r>
              <a:rPr lang="en-US" sz="1600" dirty="0"/>
              <a:t>No enumerable set of solutions. </a:t>
            </a:r>
          </a:p>
          <a:p>
            <a:r>
              <a:rPr lang="en-US" sz="1600" dirty="0"/>
              <a:t>Every wicked problem is unique. </a:t>
            </a:r>
          </a:p>
          <a:p>
            <a:r>
              <a:rPr lang="en-US" sz="1600" dirty="0"/>
              <a:t>Every wicked problem is a symptom of another problem. </a:t>
            </a:r>
          </a:p>
          <a:p>
            <a:r>
              <a:rPr lang="en-US" sz="1600" dirty="0"/>
              <a:t>Wicked problems can be explained in many ways. My </a:t>
            </a:r>
            <a:r>
              <a:rPr lang="en-US" sz="1600" dirty="0" smtClean="0"/>
              <a:t>interpretation </a:t>
            </a:r>
            <a:r>
              <a:rPr lang="en-US" sz="1600" dirty="0"/>
              <a:t>is that this is the dual of "no right solution" -- no obvious cause. </a:t>
            </a:r>
          </a:p>
          <a:p>
            <a:r>
              <a:rPr lang="en-US" sz="1600" dirty="0"/>
              <a:t>The planner has no right to be wrong. The planner is responsible for the well-being of many; there is no such thing as hypotheses that can be proposed, tested, and refuted.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50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Design Situations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Design situations start with a need and require </a:t>
            </a:r>
            <a:r>
              <a:rPr lang="en-US" sz="2800" dirty="0" smtClean="0"/>
              <a:t>intention</a:t>
            </a:r>
          </a:p>
          <a:p>
            <a:r>
              <a:rPr lang="en-US" sz="2800" dirty="0"/>
              <a:t>Design situations involve </a:t>
            </a:r>
            <a:r>
              <a:rPr lang="en-US" sz="2800" dirty="0" smtClean="0"/>
              <a:t>transformation</a:t>
            </a:r>
          </a:p>
          <a:p>
            <a:r>
              <a:rPr lang="en-US" sz="2800" dirty="0"/>
              <a:t>Generation of new ideas is fundamental to design </a:t>
            </a:r>
            <a:r>
              <a:rPr lang="en-US" sz="2800" dirty="0" smtClean="0"/>
              <a:t>situations</a:t>
            </a:r>
          </a:p>
          <a:p>
            <a:r>
              <a:rPr lang="en-US" sz="2800" dirty="0"/>
              <a:t>Constraint </a:t>
            </a:r>
            <a:r>
              <a:rPr lang="en-US" sz="2800" dirty="0" smtClean="0"/>
              <a:t>satisfaction</a:t>
            </a:r>
          </a:p>
          <a:p>
            <a:r>
              <a:rPr lang="en-US" sz="2800" dirty="0"/>
              <a:t>Problem solving or decision </a:t>
            </a:r>
            <a:r>
              <a:rPr lang="en-US" sz="2800" dirty="0" smtClean="0"/>
              <a:t>making</a:t>
            </a:r>
          </a:p>
          <a:p>
            <a:r>
              <a:rPr lang="en-US" sz="2800" dirty="0"/>
              <a:t>Design results in a scheme for implementing an </a:t>
            </a:r>
            <a:r>
              <a:rPr lang="en-US" sz="2800" dirty="0" smtClean="0"/>
              <a:t>artifact</a:t>
            </a:r>
          </a:p>
          <a:p>
            <a:r>
              <a:rPr lang="en-US" sz="2800" dirty="0"/>
              <a:t>Diversity and evolution</a:t>
            </a:r>
          </a:p>
        </p:txBody>
      </p:sp>
    </p:spTree>
    <p:extLst>
      <p:ext uri="{BB962C8B-B14F-4D97-AF65-F5344CB8AC3E}">
        <p14:creationId xmlns:p14="http://schemas.microsoft.com/office/powerpoint/2010/main" val="385831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Paradigms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technical knowledge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/>
              <a:t>professional skills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/>
              <a:t>shared beliefs and convictions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/>
              <a:t>shared examples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15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abstract to concrete</a:t>
            </a:r>
          </a:p>
          <a:p>
            <a:r>
              <a:rPr lang="en-US" dirty="0" smtClean="0"/>
              <a:t>From concrete to abstract</a:t>
            </a:r>
          </a:p>
          <a:p>
            <a:r>
              <a:rPr lang="en-US" dirty="0" smtClean="0"/>
              <a:t>iterative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96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http://www4.ncsu.edu/~</a:t>
            </a:r>
            <a:r>
              <a:rPr lang="en-US" dirty="0" smtClean="0">
                <a:hlinkClick r:id="rId2"/>
              </a:rPr>
              <a:t>drwrigh3/docs/pubs/sede07.pdf</a:t>
            </a:r>
          </a:p>
          <a:p>
            <a:r>
              <a:rPr lang="en-US" dirty="0">
                <a:hlinkClick r:id="rId2"/>
              </a:rPr>
              <a:t>http://butunclebob.com/ArticleS.UncleBob.PrinciplesOfOod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15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1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21980</TotalTime>
  <Words>436</Words>
  <Application>Microsoft Office PowerPoint</Application>
  <PresentationFormat>On-screen Show (4:3)</PresentationFormat>
  <Paragraphs>52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syse802Template</vt:lpstr>
      <vt:lpstr>CPSC 873</vt:lpstr>
      <vt:lpstr>design</vt:lpstr>
      <vt:lpstr>Wicked Problem Characteristics</vt:lpstr>
      <vt:lpstr>Characteristics of Design Situations</vt:lpstr>
      <vt:lpstr>Design Paradigms</vt:lpstr>
      <vt:lpstr>PowerPoint Presentation</vt:lpstr>
      <vt:lpstr>Design process</vt:lpstr>
      <vt:lpstr>PowerPoint Presentation</vt:lpstr>
      <vt:lpstr>PowerPoint Presentation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99</cp:revision>
  <cp:lastPrinted>2015-08-15T13:16:16Z</cp:lastPrinted>
  <dcterms:created xsi:type="dcterms:W3CDTF">2011-07-20T15:12:54Z</dcterms:created>
  <dcterms:modified xsi:type="dcterms:W3CDTF">2015-09-28T17:16:40Z</dcterms:modified>
</cp:coreProperties>
</file>