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sldIdLst>
    <p:sldId id="260" r:id="rId2"/>
    <p:sldId id="282" r:id="rId3"/>
    <p:sldId id="283" r:id="rId4"/>
    <p:sldId id="261" r:id="rId5"/>
    <p:sldId id="262" r:id="rId6"/>
    <p:sldId id="264" r:id="rId7"/>
    <p:sldId id="265" r:id="rId8"/>
    <p:sldId id="266" r:id="rId9"/>
    <p:sldId id="285" r:id="rId10"/>
    <p:sldId id="286" r:id="rId11"/>
    <p:sldId id="267" r:id="rId12"/>
    <p:sldId id="268" r:id="rId13"/>
    <p:sldId id="269" r:id="rId14"/>
    <p:sldId id="270" r:id="rId15"/>
    <p:sldId id="271" r:id="rId16"/>
    <p:sldId id="272" r:id="rId17"/>
    <p:sldId id="273" r:id="rId18"/>
    <p:sldId id="279" r:id="rId19"/>
    <p:sldId id="280" r:id="rId20"/>
    <p:sldId id="274" r:id="rId21"/>
    <p:sldId id="275" r:id="rId22"/>
    <p:sldId id="276" r:id="rId23"/>
    <p:sldId id="277" r:id="rId24"/>
    <p:sldId id="278" r:id="rId25"/>
    <p:sldId id="284" r:id="rId26"/>
    <p:sldId id="287" r:id="rId27"/>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80" d="100"/>
          <a:sy n="80" d="100"/>
        </p:scale>
        <p:origin x="-1128"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2/19/2012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2/19/2012</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2/19/2012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2/19/2012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2/19/2012</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2/19/2012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2/19/2012</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2/19/2012</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2/19/2012</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2/19/2012</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2/19/2012</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2/19/2012</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2/19/2012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CPSC 871</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Module 6 Session 2</a:t>
            </a:r>
          </a:p>
          <a:p>
            <a:r>
              <a:rPr lang="en-US" dirty="0" smtClean="0">
                <a:solidFill>
                  <a:schemeClr val="tx1"/>
                </a:solidFill>
              </a:rPr>
              <a:t>Validation and Verification</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Coverage - 2</a:t>
            </a:r>
            <a:endParaRPr lang="en-US" dirty="0"/>
          </a:p>
        </p:txBody>
      </p:sp>
      <p:sp>
        <p:nvSpPr>
          <p:cNvPr id="3" name="Content Placeholder 2"/>
          <p:cNvSpPr>
            <a:spLocks noGrp="1"/>
          </p:cNvSpPr>
          <p:nvPr>
            <p:ph idx="1"/>
          </p:nvPr>
        </p:nvSpPr>
        <p:spPr/>
        <p:txBody>
          <a:bodyPr/>
          <a:lstStyle/>
          <a:p>
            <a:r>
              <a:rPr lang="en-US" dirty="0" smtClean="0"/>
              <a:t>The domain determines how much coverage is sufficient.</a:t>
            </a:r>
          </a:p>
          <a:p>
            <a:r>
              <a:rPr lang="en-US" dirty="0" smtClean="0"/>
              <a:t>Airworthy systems need a much more complete coverage than a business system where faults can be recovered from.</a:t>
            </a:r>
          </a:p>
          <a:p>
            <a:r>
              <a:rPr lang="en-US" dirty="0" smtClean="0"/>
              <a:t>But coverage is not the whole story…</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n-US" smtClean="0"/>
              <a:t>Designing for testability - 1</a:t>
            </a:r>
          </a:p>
        </p:txBody>
      </p:sp>
      <p:sp>
        <p:nvSpPr>
          <p:cNvPr id="41987" name="Content Placeholder 2"/>
          <p:cNvSpPr>
            <a:spLocks noGrp="1"/>
          </p:cNvSpPr>
          <p:nvPr>
            <p:ph idx="1"/>
          </p:nvPr>
        </p:nvSpPr>
        <p:spPr/>
        <p:txBody>
          <a:bodyPr/>
          <a:lstStyle/>
          <a:p>
            <a:r>
              <a:rPr lang="en-US" sz="2400" smtClean="0"/>
              <a:t>The ease with which a piece of software gives up its faults</a:t>
            </a:r>
          </a:p>
          <a:p>
            <a:r>
              <a:rPr lang="en-US" sz="2400" smtClean="0"/>
              <a:t>Observability</a:t>
            </a:r>
          </a:p>
          <a:p>
            <a:pPr lvl="1"/>
            <a:r>
              <a:rPr lang="en-US" sz="1800" smtClean="0"/>
              <a:t>Special interfaces</a:t>
            </a:r>
          </a:p>
          <a:p>
            <a:pPr lvl="1"/>
            <a:r>
              <a:rPr lang="en-US" sz="1800" smtClean="0"/>
              <a:t>Meta-level access to state</a:t>
            </a:r>
          </a:p>
          <a:p>
            <a:r>
              <a:rPr lang="en-US" sz="2400" smtClean="0"/>
              <a:t>Controllability</a:t>
            </a:r>
          </a:p>
          <a:p>
            <a:pPr lvl="1"/>
            <a:r>
              <a:rPr lang="en-US" sz="1800" smtClean="0"/>
              <a:t>Methods that can set state</a:t>
            </a:r>
          </a:p>
          <a:p>
            <a:pPr lvl="1"/>
            <a:r>
              <a:rPr lang="en-US" sz="1800" smtClean="0"/>
              <a:t>Meta-level access to these state changing methods</a:t>
            </a:r>
          </a:p>
          <a:p>
            <a:r>
              <a:rPr lang="en-US" sz="2400" smtClean="0"/>
              <a:t>Product line</a:t>
            </a:r>
          </a:p>
          <a:p>
            <a:pPr lvl="1">
              <a:buFont typeface="Arial" charset="0"/>
              <a:buChar char="•"/>
            </a:pPr>
            <a:r>
              <a:rPr lang="en-US" sz="1800" smtClean="0"/>
              <a:t>Separate test interface which can be compiled into a test version but eliminated from the production version</a:t>
            </a:r>
          </a:p>
          <a:p>
            <a:pPr>
              <a:buFontTx/>
              <a:buNone/>
            </a:pPr>
            <a:endParaRPr lang="en-US" sz="1200" smtClean="0"/>
          </a:p>
          <a:p>
            <a:pPr>
              <a:buFontTx/>
              <a:buNone/>
            </a:pPr>
            <a:endParaRPr lang="en-US" sz="1200" smtClean="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smtClean="0"/>
              <a:t>Designing for testability - 2</a:t>
            </a:r>
          </a:p>
        </p:txBody>
      </p:sp>
      <p:sp>
        <p:nvSpPr>
          <p:cNvPr id="43011" name="Content Placeholder 2"/>
          <p:cNvSpPr>
            <a:spLocks noGrp="1"/>
          </p:cNvSpPr>
          <p:nvPr>
            <p:ph idx="1"/>
          </p:nvPr>
        </p:nvSpPr>
        <p:spPr/>
        <p:txBody>
          <a:bodyPr/>
          <a:lstStyle/>
          <a:p>
            <a:r>
              <a:rPr lang="en-US" sz="2400" smtClean="0"/>
              <a:t>Strategy must be based on language</a:t>
            </a:r>
          </a:p>
          <a:p>
            <a:pPr lvl="1"/>
            <a:r>
              <a:rPr lang="en-US" sz="2000" smtClean="0"/>
              <a:t>Java – can use reflection</a:t>
            </a:r>
          </a:p>
          <a:p>
            <a:pPr lvl="1"/>
            <a:r>
              <a:rPr lang="en-US" sz="2000" smtClean="0"/>
              <a:t>C++ - must have more static design</a:t>
            </a:r>
          </a:p>
          <a:p>
            <a:r>
              <a:rPr lang="en-US" sz="2400" smtClean="0"/>
              <a:t>Separate the interfaces for observing (get methods) and controlling (set methods)</a:t>
            </a:r>
          </a:p>
          <a:p>
            <a:r>
              <a:rPr lang="en-US" sz="2400" smtClean="0"/>
              <a:t>Compose component based on purpose; only add those interfaces needed for the purpose</a:t>
            </a:r>
          </a:p>
          <a:p>
            <a:r>
              <a:rPr lang="en-US" sz="2400" smtClean="0"/>
              <a:t>Couple the composition of tests with the composition of components</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r>
              <a:rPr lang="en-US" smtClean="0"/>
              <a:t>Using testability</a:t>
            </a:r>
          </a:p>
        </p:txBody>
      </p:sp>
      <p:sp>
        <p:nvSpPr>
          <p:cNvPr id="44035" name="Content Placeholder 2"/>
          <p:cNvSpPr>
            <a:spLocks noGrp="1"/>
          </p:cNvSpPr>
          <p:nvPr>
            <p:ph idx="1"/>
          </p:nvPr>
        </p:nvSpPr>
        <p:spPr/>
        <p:txBody>
          <a:bodyPr/>
          <a:lstStyle/>
          <a:p>
            <a:r>
              <a:rPr lang="en-US" sz="2400" smtClean="0"/>
              <a:t>You have just tested your 1000 line program and found 27 defects.</a:t>
            </a:r>
          </a:p>
          <a:p>
            <a:r>
              <a:rPr lang="en-US" sz="2400" smtClean="0"/>
              <a:t>How do you feel?</a:t>
            </a:r>
          </a:p>
          <a:p>
            <a:r>
              <a:rPr lang="en-US" sz="2400" smtClean="0"/>
              <a:t>Have you finished?</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r>
              <a:rPr lang="en-US" smtClean="0"/>
              <a:t>Mapping from scenario to design</a:t>
            </a:r>
          </a:p>
        </p:txBody>
      </p:sp>
      <p:grpSp>
        <p:nvGrpSpPr>
          <p:cNvPr id="2" name="Group 20"/>
          <p:cNvGrpSpPr>
            <a:grpSpLocks/>
          </p:cNvGrpSpPr>
          <p:nvPr/>
        </p:nvGrpSpPr>
        <p:grpSpPr bwMode="auto">
          <a:xfrm>
            <a:off x="685800" y="1828800"/>
            <a:ext cx="2362200" cy="2895600"/>
            <a:chOff x="576" y="1872"/>
            <a:chExt cx="1488" cy="1824"/>
          </a:xfrm>
        </p:grpSpPr>
        <p:sp>
          <p:nvSpPr>
            <p:cNvPr id="49160" name="Rectangle 21"/>
            <p:cNvSpPr>
              <a:spLocks noChangeArrowheads="1"/>
            </p:cNvSpPr>
            <p:nvPr/>
          </p:nvSpPr>
          <p:spPr bwMode="auto">
            <a:xfrm>
              <a:off x="576" y="1872"/>
              <a:ext cx="1488" cy="1824"/>
            </a:xfrm>
            <a:prstGeom prst="rect">
              <a:avLst/>
            </a:prstGeom>
            <a:noFill/>
            <a:ln w="9525">
              <a:solidFill>
                <a:schemeClr val="tx2"/>
              </a:solidFill>
              <a:miter lim="800000"/>
              <a:headEnd/>
              <a:tailEnd/>
            </a:ln>
          </p:spPr>
          <p:txBody>
            <a:bodyPr wrap="none" anchor="ctr"/>
            <a:lstStyle/>
            <a:p>
              <a:endParaRPr lang="en-US"/>
            </a:p>
          </p:txBody>
        </p:sp>
        <p:sp>
          <p:nvSpPr>
            <p:cNvPr id="49161" name="Line 22"/>
            <p:cNvSpPr>
              <a:spLocks noChangeShapeType="1"/>
            </p:cNvSpPr>
            <p:nvPr/>
          </p:nvSpPr>
          <p:spPr bwMode="auto">
            <a:xfrm>
              <a:off x="864" y="2160"/>
              <a:ext cx="816" cy="0"/>
            </a:xfrm>
            <a:prstGeom prst="line">
              <a:avLst/>
            </a:prstGeom>
            <a:noFill/>
            <a:ln w="9525">
              <a:solidFill>
                <a:schemeClr val="tx2"/>
              </a:solidFill>
              <a:round/>
              <a:headEnd/>
              <a:tailEnd/>
            </a:ln>
          </p:spPr>
          <p:txBody>
            <a:bodyPr wrap="none" anchor="ctr"/>
            <a:lstStyle/>
            <a:p>
              <a:endParaRPr lang="en-US"/>
            </a:p>
          </p:txBody>
        </p:sp>
        <p:sp>
          <p:nvSpPr>
            <p:cNvPr id="49162" name="Line 23"/>
            <p:cNvSpPr>
              <a:spLocks noChangeShapeType="1"/>
            </p:cNvSpPr>
            <p:nvPr/>
          </p:nvSpPr>
          <p:spPr bwMode="auto">
            <a:xfrm>
              <a:off x="864" y="2352"/>
              <a:ext cx="576" cy="0"/>
            </a:xfrm>
            <a:prstGeom prst="line">
              <a:avLst/>
            </a:prstGeom>
            <a:noFill/>
            <a:ln w="9525">
              <a:solidFill>
                <a:schemeClr val="tx2"/>
              </a:solidFill>
              <a:round/>
              <a:headEnd/>
              <a:tailEnd/>
            </a:ln>
          </p:spPr>
          <p:txBody>
            <a:bodyPr wrap="none" anchor="ctr"/>
            <a:lstStyle/>
            <a:p>
              <a:endParaRPr lang="en-US"/>
            </a:p>
          </p:txBody>
        </p:sp>
        <p:sp>
          <p:nvSpPr>
            <p:cNvPr id="49163" name="Line 24"/>
            <p:cNvSpPr>
              <a:spLocks noChangeShapeType="1"/>
            </p:cNvSpPr>
            <p:nvPr/>
          </p:nvSpPr>
          <p:spPr bwMode="auto">
            <a:xfrm>
              <a:off x="864" y="2448"/>
              <a:ext cx="384" cy="0"/>
            </a:xfrm>
            <a:prstGeom prst="line">
              <a:avLst/>
            </a:prstGeom>
            <a:noFill/>
            <a:ln w="9525">
              <a:solidFill>
                <a:schemeClr val="tx2"/>
              </a:solidFill>
              <a:round/>
              <a:headEnd/>
              <a:tailEnd/>
            </a:ln>
          </p:spPr>
          <p:txBody>
            <a:bodyPr wrap="none" anchor="ctr"/>
            <a:lstStyle/>
            <a:p>
              <a:endParaRPr lang="en-US"/>
            </a:p>
          </p:txBody>
        </p:sp>
        <p:sp>
          <p:nvSpPr>
            <p:cNvPr id="49164" name="Line 25"/>
            <p:cNvSpPr>
              <a:spLocks noChangeShapeType="1"/>
            </p:cNvSpPr>
            <p:nvPr/>
          </p:nvSpPr>
          <p:spPr bwMode="auto">
            <a:xfrm>
              <a:off x="864" y="2544"/>
              <a:ext cx="384" cy="0"/>
            </a:xfrm>
            <a:prstGeom prst="line">
              <a:avLst/>
            </a:prstGeom>
            <a:noFill/>
            <a:ln w="9525">
              <a:solidFill>
                <a:schemeClr val="tx2"/>
              </a:solidFill>
              <a:round/>
              <a:headEnd/>
              <a:tailEnd/>
            </a:ln>
          </p:spPr>
          <p:txBody>
            <a:bodyPr wrap="none" anchor="ctr"/>
            <a:lstStyle/>
            <a:p>
              <a:endParaRPr lang="en-US"/>
            </a:p>
          </p:txBody>
        </p:sp>
        <p:sp>
          <p:nvSpPr>
            <p:cNvPr id="49165" name="Line 26"/>
            <p:cNvSpPr>
              <a:spLocks noChangeShapeType="1"/>
            </p:cNvSpPr>
            <p:nvPr/>
          </p:nvSpPr>
          <p:spPr bwMode="auto">
            <a:xfrm>
              <a:off x="864" y="2736"/>
              <a:ext cx="576" cy="0"/>
            </a:xfrm>
            <a:prstGeom prst="line">
              <a:avLst/>
            </a:prstGeom>
            <a:noFill/>
            <a:ln w="9525">
              <a:solidFill>
                <a:schemeClr val="tx2"/>
              </a:solidFill>
              <a:round/>
              <a:headEnd/>
              <a:tailEnd/>
            </a:ln>
          </p:spPr>
          <p:txBody>
            <a:bodyPr wrap="none" anchor="ctr"/>
            <a:lstStyle/>
            <a:p>
              <a:endParaRPr lang="en-US"/>
            </a:p>
          </p:txBody>
        </p:sp>
        <p:sp>
          <p:nvSpPr>
            <p:cNvPr id="49166" name="Line 27"/>
            <p:cNvSpPr>
              <a:spLocks noChangeShapeType="1"/>
            </p:cNvSpPr>
            <p:nvPr/>
          </p:nvSpPr>
          <p:spPr bwMode="auto">
            <a:xfrm>
              <a:off x="864" y="3120"/>
              <a:ext cx="576" cy="0"/>
            </a:xfrm>
            <a:prstGeom prst="line">
              <a:avLst/>
            </a:prstGeom>
            <a:noFill/>
            <a:ln w="9525">
              <a:solidFill>
                <a:schemeClr val="tx2"/>
              </a:solidFill>
              <a:round/>
              <a:headEnd/>
              <a:tailEnd/>
            </a:ln>
          </p:spPr>
          <p:txBody>
            <a:bodyPr wrap="none" anchor="ctr"/>
            <a:lstStyle/>
            <a:p>
              <a:endParaRPr lang="en-US"/>
            </a:p>
          </p:txBody>
        </p:sp>
        <p:sp>
          <p:nvSpPr>
            <p:cNvPr id="49167" name="Line 28"/>
            <p:cNvSpPr>
              <a:spLocks noChangeShapeType="1"/>
            </p:cNvSpPr>
            <p:nvPr/>
          </p:nvSpPr>
          <p:spPr bwMode="auto">
            <a:xfrm>
              <a:off x="864" y="2832"/>
              <a:ext cx="384" cy="0"/>
            </a:xfrm>
            <a:prstGeom prst="line">
              <a:avLst/>
            </a:prstGeom>
            <a:noFill/>
            <a:ln w="9525">
              <a:solidFill>
                <a:schemeClr val="tx2"/>
              </a:solidFill>
              <a:round/>
              <a:headEnd/>
              <a:tailEnd/>
            </a:ln>
          </p:spPr>
          <p:txBody>
            <a:bodyPr wrap="none" anchor="ctr"/>
            <a:lstStyle/>
            <a:p>
              <a:endParaRPr lang="en-US"/>
            </a:p>
          </p:txBody>
        </p:sp>
        <p:sp>
          <p:nvSpPr>
            <p:cNvPr id="49168" name="Line 29"/>
            <p:cNvSpPr>
              <a:spLocks noChangeShapeType="1"/>
            </p:cNvSpPr>
            <p:nvPr/>
          </p:nvSpPr>
          <p:spPr bwMode="auto">
            <a:xfrm>
              <a:off x="864" y="2928"/>
              <a:ext cx="384" cy="0"/>
            </a:xfrm>
            <a:prstGeom prst="line">
              <a:avLst/>
            </a:prstGeom>
            <a:noFill/>
            <a:ln w="9525">
              <a:solidFill>
                <a:schemeClr val="tx2"/>
              </a:solidFill>
              <a:round/>
              <a:headEnd/>
              <a:tailEnd/>
            </a:ln>
          </p:spPr>
          <p:txBody>
            <a:bodyPr wrap="none" anchor="ctr"/>
            <a:lstStyle/>
            <a:p>
              <a:endParaRPr lang="en-US"/>
            </a:p>
          </p:txBody>
        </p:sp>
        <p:sp>
          <p:nvSpPr>
            <p:cNvPr id="49169" name="Line 30"/>
            <p:cNvSpPr>
              <a:spLocks noChangeShapeType="1"/>
            </p:cNvSpPr>
            <p:nvPr/>
          </p:nvSpPr>
          <p:spPr bwMode="auto">
            <a:xfrm>
              <a:off x="864" y="3216"/>
              <a:ext cx="384" cy="0"/>
            </a:xfrm>
            <a:prstGeom prst="line">
              <a:avLst/>
            </a:prstGeom>
            <a:noFill/>
            <a:ln w="9525">
              <a:solidFill>
                <a:schemeClr val="tx2"/>
              </a:solidFill>
              <a:round/>
              <a:headEnd/>
              <a:tailEnd/>
            </a:ln>
          </p:spPr>
          <p:txBody>
            <a:bodyPr wrap="none" anchor="ctr"/>
            <a:lstStyle/>
            <a:p>
              <a:endParaRPr lang="en-US"/>
            </a:p>
          </p:txBody>
        </p:sp>
        <p:sp>
          <p:nvSpPr>
            <p:cNvPr id="49170" name="Line 31"/>
            <p:cNvSpPr>
              <a:spLocks noChangeShapeType="1"/>
            </p:cNvSpPr>
            <p:nvPr/>
          </p:nvSpPr>
          <p:spPr bwMode="auto">
            <a:xfrm>
              <a:off x="864" y="3312"/>
              <a:ext cx="384" cy="0"/>
            </a:xfrm>
            <a:prstGeom prst="line">
              <a:avLst/>
            </a:prstGeom>
            <a:noFill/>
            <a:ln w="9525">
              <a:solidFill>
                <a:schemeClr val="tx2"/>
              </a:solidFill>
              <a:round/>
              <a:headEnd/>
              <a:tailEnd/>
            </a:ln>
          </p:spPr>
          <p:txBody>
            <a:bodyPr wrap="none" anchor="ctr"/>
            <a:lstStyle/>
            <a:p>
              <a:endParaRPr lang="en-US"/>
            </a:p>
          </p:txBody>
        </p:sp>
        <p:sp>
          <p:nvSpPr>
            <p:cNvPr id="49171" name="Line 32"/>
            <p:cNvSpPr>
              <a:spLocks noChangeShapeType="1"/>
            </p:cNvSpPr>
            <p:nvPr/>
          </p:nvSpPr>
          <p:spPr bwMode="auto">
            <a:xfrm>
              <a:off x="864" y="3456"/>
              <a:ext cx="816" cy="0"/>
            </a:xfrm>
            <a:prstGeom prst="line">
              <a:avLst/>
            </a:prstGeom>
            <a:noFill/>
            <a:ln w="9525">
              <a:solidFill>
                <a:schemeClr val="tx2"/>
              </a:solidFill>
              <a:round/>
              <a:headEnd/>
              <a:tailEnd/>
            </a:ln>
          </p:spPr>
          <p:txBody>
            <a:bodyPr wrap="none" anchor="ctr"/>
            <a:lstStyle/>
            <a:p>
              <a:endParaRPr lang="en-US"/>
            </a:p>
          </p:txBody>
        </p:sp>
      </p:grpSp>
      <p:sp>
        <p:nvSpPr>
          <p:cNvPr id="49156" name="Freeform 34"/>
          <p:cNvSpPr>
            <a:spLocks/>
          </p:cNvSpPr>
          <p:nvPr/>
        </p:nvSpPr>
        <p:spPr bwMode="auto">
          <a:xfrm>
            <a:off x="1143000" y="1981200"/>
            <a:ext cx="1625600" cy="2320925"/>
          </a:xfrm>
          <a:custGeom>
            <a:avLst/>
            <a:gdLst>
              <a:gd name="T0" fmla="*/ 128 w 1024"/>
              <a:gd name="T1" fmla="*/ 0 h 1462"/>
              <a:gd name="T2" fmla="*/ 128 w 1024"/>
              <a:gd name="T3" fmla="*/ 624 h 1462"/>
              <a:gd name="T4" fmla="*/ 896 w 1024"/>
              <a:gd name="T5" fmla="*/ 672 h 1462"/>
              <a:gd name="T6" fmla="*/ 896 w 1024"/>
              <a:gd name="T7" fmla="*/ 1008 h 1462"/>
              <a:gd name="T8" fmla="*/ 224 w 1024"/>
              <a:gd name="T9" fmla="*/ 1104 h 1462"/>
              <a:gd name="T10" fmla="*/ 306 w 1024"/>
              <a:gd name="T11" fmla="*/ 1406 h 1462"/>
              <a:gd name="T12" fmla="*/ 944 w 1024"/>
              <a:gd name="T13" fmla="*/ 1440 h 1462"/>
              <a:gd name="T14" fmla="*/ 0 60000 65536"/>
              <a:gd name="T15" fmla="*/ 0 60000 65536"/>
              <a:gd name="T16" fmla="*/ 0 60000 65536"/>
              <a:gd name="T17" fmla="*/ 0 60000 65536"/>
              <a:gd name="T18" fmla="*/ 0 60000 65536"/>
              <a:gd name="T19" fmla="*/ 0 60000 65536"/>
              <a:gd name="T20" fmla="*/ 0 60000 65536"/>
              <a:gd name="T21" fmla="*/ 0 w 1024"/>
              <a:gd name="T22" fmla="*/ 0 h 1462"/>
              <a:gd name="T23" fmla="*/ 1024 w 1024"/>
              <a:gd name="T24" fmla="*/ 1462 h 146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24" h="1462">
                <a:moveTo>
                  <a:pt x="128" y="0"/>
                </a:moveTo>
                <a:cubicBezTo>
                  <a:pt x="64" y="256"/>
                  <a:pt x="0" y="512"/>
                  <a:pt x="128" y="624"/>
                </a:cubicBezTo>
                <a:cubicBezTo>
                  <a:pt x="256" y="736"/>
                  <a:pt x="768" y="608"/>
                  <a:pt x="896" y="672"/>
                </a:cubicBezTo>
                <a:cubicBezTo>
                  <a:pt x="1024" y="736"/>
                  <a:pt x="1008" y="936"/>
                  <a:pt x="896" y="1008"/>
                </a:cubicBezTo>
                <a:cubicBezTo>
                  <a:pt x="784" y="1080"/>
                  <a:pt x="322" y="1038"/>
                  <a:pt x="224" y="1104"/>
                </a:cubicBezTo>
                <a:cubicBezTo>
                  <a:pt x="126" y="1170"/>
                  <a:pt x="186" y="1350"/>
                  <a:pt x="306" y="1406"/>
                </a:cubicBezTo>
                <a:cubicBezTo>
                  <a:pt x="426" y="1462"/>
                  <a:pt x="811" y="1433"/>
                  <a:pt x="944" y="1440"/>
                </a:cubicBezTo>
              </a:path>
            </a:pathLst>
          </a:custGeom>
          <a:noFill/>
          <a:ln w="9525">
            <a:solidFill>
              <a:srgbClr val="FF0000"/>
            </a:solidFill>
            <a:round/>
            <a:headEnd/>
            <a:tailEnd/>
          </a:ln>
        </p:spPr>
        <p:txBody>
          <a:bodyPr wrap="none" anchor="ctr"/>
          <a:lstStyle/>
          <a:p>
            <a:endParaRPr lang="en-US"/>
          </a:p>
        </p:txBody>
      </p:sp>
      <p:sp>
        <p:nvSpPr>
          <p:cNvPr id="49157" name="Line 35"/>
          <p:cNvSpPr>
            <a:spLocks noChangeShapeType="1"/>
          </p:cNvSpPr>
          <p:nvPr/>
        </p:nvSpPr>
        <p:spPr bwMode="auto">
          <a:xfrm>
            <a:off x="2489200" y="4267200"/>
            <a:ext cx="304800" cy="0"/>
          </a:xfrm>
          <a:prstGeom prst="line">
            <a:avLst/>
          </a:prstGeom>
          <a:noFill/>
          <a:ln w="9525">
            <a:solidFill>
              <a:srgbClr val="FF0000"/>
            </a:solidFill>
            <a:round/>
            <a:headEnd/>
            <a:tailEnd type="triangle" w="med" len="med"/>
          </a:ln>
        </p:spPr>
        <p:txBody>
          <a:bodyPr wrap="none" anchor="ctr"/>
          <a:lstStyle/>
          <a:p>
            <a:endParaRPr lang="en-US"/>
          </a:p>
        </p:txBody>
      </p:sp>
      <p:pic>
        <p:nvPicPr>
          <p:cNvPr id="49158" name="Picture 19" descr="flowTest2.png"/>
          <p:cNvPicPr>
            <a:picLocks noChangeAspect="1"/>
          </p:cNvPicPr>
          <p:nvPr/>
        </p:nvPicPr>
        <p:blipFill>
          <a:blip r:embed="rId2"/>
          <a:srcRect/>
          <a:stretch>
            <a:fillRect/>
          </a:stretch>
        </p:blipFill>
        <p:spPr bwMode="auto">
          <a:xfrm>
            <a:off x="3733800" y="1371600"/>
            <a:ext cx="5200650" cy="4267200"/>
          </a:xfrm>
          <a:prstGeom prst="rect">
            <a:avLst/>
          </a:prstGeom>
          <a:noFill/>
          <a:ln w="9525">
            <a:noFill/>
            <a:miter lim="800000"/>
            <a:headEnd/>
            <a:tailEnd/>
          </a:ln>
        </p:spPr>
      </p:pic>
      <p:sp>
        <p:nvSpPr>
          <p:cNvPr id="49159" name="Right Arrow 20"/>
          <p:cNvSpPr>
            <a:spLocks noChangeArrowheads="1"/>
          </p:cNvSpPr>
          <p:nvPr/>
        </p:nvSpPr>
        <p:spPr bwMode="auto">
          <a:xfrm>
            <a:off x="3505200" y="3124200"/>
            <a:ext cx="1219200" cy="609600"/>
          </a:xfrm>
          <a:prstGeom prst="rightArrow">
            <a:avLst>
              <a:gd name="adj1" fmla="val 50000"/>
              <a:gd name="adj2" fmla="val 50000"/>
            </a:avLst>
          </a:prstGeom>
          <a:solidFill>
            <a:schemeClr val="accent1"/>
          </a:solidFill>
          <a:ln w="6350" algn="ctr">
            <a:noFill/>
            <a:round/>
            <a:headEnd/>
            <a:tailEnd/>
          </a:ln>
        </p:spPr>
        <p:txBody>
          <a:bodyPr wrap="none" anchor="ctr">
            <a:spAutoFit/>
          </a:bodyPr>
          <a:lstStyle/>
          <a:p>
            <a:endParaRPr lang="en-US"/>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r>
              <a:rPr lang="en-US" smtClean="0"/>
              <a:t>Architecture Tradeoff Analysis Method (ATAM)</a:t>
            </a:r>
          </a:p>
        </p:txBody>
      </p:sp>
      <p:sp>
        <p:nvSpPr>
          <p:cNvPr id="50179" name="Content Placeholder 2"/>
          <p:cNvSpPr>
            <a:spLocks noGrp="1"/>
          </p:cNvSpPr>
          <p:nvPr>
            <p:ph idx="1"/>
          </p:nvPr>
        </p:nvSpPr>
        <p:spPr/>
        <p:txBody>
          <a:bodyPr/>
          <a:lstStyle/>
          <a:p>
            <a:r>
              <a:rPr lang="en-US" sz="2400" smtClean="0"/>
              <a:t>“Test” the architecture</a:t>
            </a:r>
          </a:p>
          <a:p>
            <a:r>
              <a:rPr lang="en-US" sz="2400" smtClean="0"/>
              <a:t>Use scenarios from the use cases</a:t>
            </a:r>
          </a:p>
          <a:p>
            <a:r>
              <a:rPr lang="en-US" sz="2400" smtClean="0"/>
              <a:t>Test for architectural qualities such as</a:t>
            </a:r>
          </a:p>
          <a:p>
            <a:pPr lvl="1"/>
            <a:r>
              <a:rPr lang="en-US" sz="2000" smtClean="0"/>
              <a:t>extensibility</a:t>
            </a:r>
          </a:p>
          <a:p>
            <a:pPr lvl="1"/>
            <a:r>
              <a:rPr lang="en-US" sz="2000" smtClean="0"/>
              <a:t>maintainability</a:t>
            </a:r>
          </a:p>
          <a:p>
            <a:endParaRPr lang="en-US" smtClean="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p:txBody>
          <a:bodyPr/>
          <a:lstStyle/>
          <a:p>
            <a:r>
              <a:rPr lang="en-US" smtClean="0"/>
              <a:t>ADeS architecture simulation</a:t>
            </a:r>
          </a:p>
        </p:txBody>
      </p:sp>
      <p:pic>
        <p:nvPicPr>
          <p:cNvPr id="53251" name="Picture 2"/>
          <p:cNvPicPr>
            <a:picLocks noGrp="1" noChangeAspect="1" noChangeArrowheads="1"/>
          </p:cNvPicPr>
          <p:nvPr>
            <p:ph idx="1"/>
          </p:nvPr>
        </p:nvPicPr>
        <p:blipFill>
          <a:blip r:embed="rId2"/>
          <a:srcRect/>
          <a:stretch>
            <a:fillRect/>
          </a:stretch>
        </p:blipFill>
        <p:spPr bwMode="auto">
          <a:xfrm>
            <a:off x="1295400" y="1219200"/>
            <a:ext cx="6248400" cy="4872038"/>
          </a:xfrm>
          <a:noFill/>
        </p:spPr>
      </p:pic>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p:txBody>
          <a:bodyPr/>
          <a:lstStyle/>
          <a:p>
            <a:r>
              <a:rPr lang="en-US" smtClean="0"/>
              <a:t>Operational profiles</a:t>
            </a:r>
          </a:p>
        </p:txBody>
      </p:sp>
      <p:pic>
        <p:nvPicPr>
          <p:cNvPr id="56323" name="Picture 4"/>
          <p:cNvPicPr>
            <a:picLocks noChangeAspect="1" noChangeArrowheads="1"/>
          </p:cNvPicPr>
          <p:nvPr/>
        </p:nvPicPr>
        <p:blipFill>
          <a:blip r:embed="rId2"/>
          <a:srcRect/>
          <a:stretch>
            <a:fillRect/>
          </a:stretch>
        </p:blipFill>
        <p:spPr bwMode="auto">
          <a:xfrm>
            <a:off x="914400" y="1447800"/>
            <a:ext cx="6848475" cy="4295775"/>
          </a:xfrm>
          <a:prstGeom prst="rect">
            <a:avLst/>
          </a:prstGeom>
          <a:noFill/>
          <a:ln w="9525">
            <a:noFill/>
            <a:miter lim="800000"/>
            <a:headEnd/>
            <a:tailEnd/>
          </a:ln>
        </p:spPr>
      </p:pic>
      <p:sp>
        <p:nvSpPr>
          <p:cNvPr id="56324" name="Text Box 5"/>
          <p:cNvSpPr txBox="1">
            <a:spLocks noChangeArrowheads="1"/>
          </p:cNvSpPr>
          <p:nvPr/>
        </p:nvSpPr>
        <p:spPr bwMode="auto">
          <a:xfrm>
            <a:off x="2286000" y="2514600"/>
            <a:ext cx="393700" cy="457200"/>
          </a:xfrm>
          <a:prstGeom prst="rect">
            <a:avLst/>
          </a:prstGeom>
          <a:noFill/>
          <a:ln w="9525">
            <a:noFill/>
            <a:miter lim="800000"/>
            <a:headEnd/>
            <a:tailEnd/>
          </a:ln>
        </p:spPr>
        <p:txBody>
          <a:bodyPr wrap="none" lIns="92075" tIns="46038" rIns="92075" bIns="46038" anchor="ctr">
            <a:spAutoFit/>
          </a:bodyPr>
          <a:lstStyle/>
          <a:p>
            <a:r>
              <a:rPr lang="en-US" sz="2400"/>
              <a:t>.1</a:t>
            </a:r>
            <a:endParaRPr lang="en-US"/>
          </a:p>
        </p:txBody>
      </p:sp>
      <p:sp>
        <p:nvSpPr>
          <p:cNvPr id="56325" name="Text Box 6"/>
          <p:cNvSpPr txBox="1">
            <a:spLocks noChangeArrowheads="1"/>
          </p:cNvSpPr>
          <p:nvPr/>
        </p:nvSpPr>
        <p:spPr bwMode="auto">
          <a:xfrm>
            <a:off x="3048000" y="2133600"/>
            <a:ext cx="393700" cy="457200"/>
          </a:xfrm>
          <a:prstGeom prst="rect">
            <a:avLst/>
          </a:prstGeom>
          <a:noFill/>
          <a:ln w="9525">
            <a:noFill/>
            <a:miter lim="800000"/>
            <a:headEnd/>
            <a:tailEnd/>
          </a:ln>
        </p:spPr>
        <p:txBody>
          <a:bodyPr wrap="none" lIns="92075" tIns="46038" rIns="92075" bIns="46038" anchor="ctr">
            <a:spAutoFit/>
          </a:bodyPr>
          <a:lstStyle/>
          <a:p>
            <a:r>
              <a:rPr lang="en-US" sz="2400"/>
              <a:t>.8</a:t>
            </a:r>
            <a:endParaRPr lang="en-US"/>
          </a:p>
        </p:txBody>
      </p:sp>
      <p:sp>
        <p:nvSpPr>
          <p:cNvPr id="56326" name="Rectangle 7"/>
          <p:cNvSpPr>
            <a:spLocks noChangeArrowheads="1"/>
          </p:cNvSpPr>
          <p:nvPr/>
        </p:nvSpPr>
        <p:spPr bwMode="auto">
          <a:xfrm>
            <a:off x="2971800" y="1219200"/>
            <a:ext cx="393700" cy="457200"/>
          </a:xfrm>
          <a:prstGeom prst="rect">
            <a:avLst/>
          </a:prstGeom>
          <a:noFill/>
          <a:ln w="9525">
            <a:noFill/>
            <a:miter lim="800000"/>
            <a:headEnd/>
            <a:tailEnd/>
          </a:ln>
        </p:spPr>
        <p:txBody>
          <a:bodyPr wrap="none" lIns="92075" tIns="46038" rIns="92075" bIns="46038" anchor="ctr">
            <a:spAutoFit/>
          </a:bodyPr>
          <a:lstStyle/>
          <a:p>
            <a:r>
              <a:rPr lang="en-US" sz="2400"/>
              <a:t>.1</a:t>
            </a:r>
          </a:p>
        </p:txBody>
      </p:sp>
      <p:sp>
        <p:nvSpPr>
          <p:cNvPr id="56327" name="Text Box 10"/>
          <p:cNvSpPr txBox="1">
            <a:spLocks noChangeArrowheads="1"/>
          </p:cNvSpPr>
          <p:nvPr/>
        </p:nvSpPr>
        <p:spPr bwMode="auto">
          <a:xfrm>
            <a:off x="5326063" y="2346325"/>
            <a:ext cx="322262" cy="336550"/>
          </a:xfrm>
          <a:prstGeom prst="rect">
            <a:avLst/>
          </a:prstGeom>
          <a:noFill/>
          <a:ln w="9525">
            <a:noFill/>
            <a:miter lim="800000"/>
            <a:headEnd/>
            <a:tailEnd/>
          </a:ln>
        </p:spPr>
        <p:txBody>
          <a:bodyPr wrap="none" lIns="92075" tIns="46038" rIns="92075" bIns="46038" anchor="ctr">
            <a:spAutoFit/>
          </a:bodyPr>
          <a:lstStyle/>
          <a:p>
            <a:r>
              <a:rPr lang="en-US" sz="1600"/>
              <a:t>.2</a:t>
            </a:r>
          </a:p>
        </p:txBody>
      </p:sp>
      <p:sp>
        <p:nvSpPr>
          <p:cNvPr id="56328" name="Text Box 11"/>
          <p:cNvSpPr txBox="1">
            <a:spLocks noChangeArrowheads="1"/>
          </p:cNvSpPr>
          <p:nvPr/>
        </p:nvSpPr>
        <p:spPr bwMode="auto">
          <a:xfrm>
            <a:off x="5105400" y="2971800"/>
            <a:ext cx="322263" cy="336550"/>
          </a:xfrm>
          <a:prstGeom prst="rect">
            <a:avLst/>
          </a:prstGeom>
          <a:noFill/>
          <a:ln w="9525">
            <a:noFill/>
            <a:miter lim="800000"/>
            <a:headEnd/>
            <a:tailEnd/>
          </a:ln>
        </p:spPr>
        <p:txBody>
          <a:bodyPr wrap="none" lIns="92075" tIns="46038" rIns="92075" bIns="46038" anchor="ctr">
            <a:spAutoFit/>
          </a:bodyPr>
          <a:lstStyle/>
          <a:p>
            <a:r>
              <a:rPr lang="en-US" sz="1600"/>
              <a:t>.6</a:t>
            </a:r>
          </a:p>
        </p:txBody>
      </p:sp>
      <p:sp>
        <p:nvSpPr>
          <p:cNvPr id="56329" name="Text Box 12"/>
          <p:cNvSpPr txBox="1">
            <a:spLocks noChangeArrowheads="1"/>
          </p:cNvSpPr>
          <p:nvPr/>
        </p:nvSpPr>
        <p:spPr bwMode="auto">
          <a:xfrm>
            <a:off x="6629400" y="3733800"/>
            <a:ext cx="322263" cy="336550"/>
          </a:xfrm>
          <a:prstGeom prst="rect">
            <a:avLst/>
          </a:prstGeom>
          <a:noFill/>
          <a:ln w="9525">
            <a:noFill/>
            <a:miter lim="800000"/>
            <a:headEnd/>
            <a:tailEnd/>
          </a:ln>
        </p:spPr>
        <p:txBody>
          <a:bodyPr wrap="none" lIns="92075" tIns="46038" rIns="92075" bIns="46038" anchor="ctr">
            <a:spAutoFit/>
          </a:bodyPr>
          <a:lstStyle/>
          <a:p>
            <a:r>
              <a:rPr lang="en-US" sz="1600"/>
              <a:t>.4</a:t>
            </a:r>
          </a:p>
        </p:txBody>
      </p:sp>
      <p:sp>
        <p:nvSpPr>
          <p:cNvPr id="56330" name="Text Box 13"/>
          <p:cNvSpPr txBox="1">
            <a:spLocks noChangeArrowheads="1"/>
          </p:cNvSpPr>
          <p:nvPr/>
        </p:nvSpPr>
        <p:spPr bwMode="auto">
          <a:xfrm>
            <a:off x="5638800" y="3733800"/>
            <a:ext cx="322263" cy="336550"/>
          </a:xfrm>
          <a:prstGeom prst="rect">
            <a:avLst/>
          </a:prstGeom>
          <a:noFill/>
          <a:ln w="9525">
            <a:noFill/>
            <a:miter lim="800000"/>
            <a:headEnd/>
            <a:tailEnd/>
          </a:ln>
        </p:spPr>
        <p:txBody>
          <a:bodyPr wrap="none" lIns="92075" tIns="46038" rIns="92075" bIns="46038" anchor="ctr">
            <a:spAutoFit/>
          </a:bodyPr>
          <a:lstStyle/>
          <a:p>
            <a:r>
              <a:rPr lang="en-US" sz="1600"/>
              <a:t>.2</a:t>
            </a:r>
          </a:p>
        </p:txBody>
      </p:sp>
      <p:sp>
        <p:nvSpPr>
          <p:cNvPr id="56331" name="Text Box 14"/>
          <p:cNvSpPr txBox="1">
            <a:spLocks noChangeArrowheads="1"/>
          </p:cNvSpPr>
          <p:nvPr/>
        </p:nvSpPr>
        <p:spPr bwMode="auto">
          <a:xfrm>
            <a:off x="2544763" y="4114800"/>
            <a:ext cx="414337" cy="336550"/>
          </a:xfrm>
          <a:prstGeom prst="rect">
            <a:avLst/>
          </a:prstGeom>
          <a:noFill/>
          <a:ln w="9525">
            <a:noFill/>
            <a:miter lim="800000"/>
            <a:headEnd/>
            <a:tailEnd/>
          </a:ln>
        </p:spPr>
        <p:txBody>
          <a:bodyPr wrap="none" lIns="92075" tIns="46038" rIns="92075" bIns="46038" anchor="ctr">
            <a:spAutoFit/>
          </a:bodyPr>
          <a:lstStyle/>
          <a:p>
            <a:r>
              <a:rPr lang="en-US" sz="1600"/>
              <a:t>.03</a:t>
            </a:r>
          </a:p>
        </p:txBody>
      </p:sp>
      <p:sp>
        <p:nvSpPr>
          <p:cNvPr id="56332" name="Text Box 15"/>
          <p:cNvSpPr txBox="1">
            <a:spLocks noChangeArrowheads="1"/>
          </p:cNvSpPr>
          <p:nvPr/>
        </p:nvSpPr>
        <p:spPr bwMode="auto">
          <a:xfrm>
            <a:off x="3382963" y="4267200"/>
            <a:ext cx="414337" cy="336550"/>
          </a:xfrm>
          <a:prstGeom prst="rect">
            <a:avLst/>
          </a:prstGeom>
          <a:noFill/>
          <a:ln w="9525">
            <a:noFill/>
            <a:miter lim="800000"/>
            <a:headEnd/>
            <a:tailEnd/>
          </a:ln>
        </p:spPr>
        <p:txBody>
          <a:bodyPr wrap="none" lIns="92075" tIns="46038" rIns="92075" bIns="46038" anchor="ctr">
            <a:spAutoFit/>
          </a:bodyPr>
          <a:lstStyle/>
          <a:p>
            <a:r>
              <a:rPr lang="en-US" sz="1600"/>
              <a:t>.04</a:t>
            </a:r>
          </a:p>
        </p:txBody>
      </p:sp>
      <p:sp>
        <p:nvSpPr>
          <p:cNvPr id="56333" name="Text Box 16"/>
          <p:cNvSpPr txBox="1">
            <a:spLocks noChangeArrowheads="1"/>
          </p:cNvSpPr>
          <p:nvPr/>
        </p:nvSpPr>
        <p:spPr bwMode="auto">
          <a:xfrm>
            <a:off x="4144963" y="4800600"/>
            <a:ext cx="414337" cy="336550"/>
          </a:xfrm>
          <a:prstGeom prst="rect">
            <a:avLst/>
          </a:prstGeom>
          <a:noFill/>
          <a:ln w="9525">
            <a:noFill/>
            <a:miter lim="800000"/>
            <a:headEnd/>
            <a:tailEnd/>
          </a:ln>
        </p:spPr>
        <p:txBody>
          <a:bodyPr wrap="none" lIns="92075" tIns="46038" rIns="92075" bIns="46038" anchor="ctr">
            <a:spAutoFit/>
          </a:bodyPr>
          <a:lstStyle/>
          <a:p>
            <a:r>
              <a:rPr lang="en-US" sz="1600"/>
              <a:t>.03</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smtClean="0"/>
              <a:t>Variation representation</a:t>
            </a:r>
          </a:p>
        </p:txBody>
      </p:sp>
      <p:pic>
        <p:nvPicPr>
          <p:cNvPr id="20483" name="Picture 4"/>
          <p:cNvPicPr>
            <a:picLocks noChangeAspect="1" noChangeArrowheads="1"/>
          </p:cNvPicPr>
          <p:nvPr/>
        </p:nvPicPr>
        <p:blipFill>
          <a:blip r:embed="rId2"/>
          <a:srcRect/>
          <a:stretch>
            <a:fillRect/>
          </a:stretch>
        </p:blipFill>
        <p:spPr bwMode="auto">
          <a:xfrm>
            <a:off x="990600" y="1219200"/>
            <a:ext cx="6781800" cy="4876800"/>
          </a:xfrm>
          <a:prstGeom prst="rect">
            <a:avLst/>
          </a:prstGeom>
          <a:noFill/>
          <a:ln w="50800" algn="ctr">
            <a:noFill/>
            <a:miter lim="800000"/>
            <a:headEnd/>
            <a:tailEnd/>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p:nvPr>
        </p:nvSpPr>
        <p:spPr/>
        <p:txBody>
          <a:bodyPr/>
          <a:lstStyle/>
          <a:p>
            <a:r>
              <a:rPr lang="en-US" smtClean="0"/>
              <a:t>System tests</a:t>
            </a:r>
          </a:p>
        </p:txBody>
      </p:sp>
      <p:sp>
        <p:nvSpPr>
          <p:cNvPr id="79875" name="Content Placeholder 2"/>
          <p:cNvSpPr>
            <a:spLocks noGrp="1"/>
          </p:cNvSpPr>
          <p:nvPr>
            <p:ph idx="1"/>
          </p:nvPr>
        </p:nvSpPr>
        <p:spPr/>
        <p:txBody>
          <a:bodyPr/>
          <a:lstStyle/>
          <a:p>
            <a:r>
              <a:rPr lang="en-US" sz="2400" smtClean="0"/>
              <a:t>Test sample applications</a:t>
            </a:r>
          </a:p>
          <a:p>
            <a:pPr lvl="1"/>
            <a:r>
              <a:rPr lang="en-US" sz="2000" smtClean="0"/>
              <a:t>Combinations of choices at variation points</a:t>
            </a:r>
          </a:p>
          <a:p>
            <a:pPr lvl="1"/>
            <a:r>
              <a:rPr lang="en-US" sz="2000" smtClean="0"/>
              <a:t>Full scale integration tests</a:t>
            </a:r>
          </a:p>
          <a:p>
            <a:pPr lvl="1"/>
            <a:r>
              <a:rPr lang="en-US" sz="2000" smtClean="0"/>
              <a:t>Limited to what can be built at the moment</a:t>
            </a:r>
          </a:p>
          <a:p>
            <a:pPr lvl="1"/>
            <a:r>
              <a:rPr lang="en-US" sz="2000" smtClean="0"/>
              <a:t>Involve product builders early</a:t>
            </a:r>
          </a:p>
          <a:p>
            <a:r>
              <a:rPr lang="en-US" sz="2400" smtClean="0"/>
              <a:t>Test specific application</a:t>
            </a:r>
          </a:p>
          <a:p>
            <a:pPr lvl="1"/>
            <a:r>
              <a:rPr lang="en-US" sz="2000" smtClean="0"/>
              <a:t>Tests a specific product prior to deployment</a:t>
            </a:r>
          </a:p>
          <a:p>
            <a:pPr lvl="1"/>
            <a:r>
              <a:rPr lang="en-US" sz="2000" smtClean="0"/>
              <a:t>Rerun some of the selected products’ test cases</a:t>
            </a:r>
          </a:p>
          <a:p>
            <a:pPr lvl="1"/>
            <a:r>
              <a:rPr lang="en-US" sz="2000" smtClean="0"/>
              <a:t>Feedback results to core asset builders</a:t>
            </a:r>
          </a:p>
          <a:p>
            <a:endParaRPr lang="en-US"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lstStyle/>
          <a:p>
            <a:r>
              <a:rPr lang="en-US" dirty="0" smtClean="0"/>
              <a:t>Integration is the assembling of pieces into a whole</a:t>
            </a:r>
          </a:p>
          <a:p>
            <a:pPr lvl="1"/>
            <a:r>
              <a:rPr lang="en-US" dirty="0" smtClean="0"/>
              <a:t>Subsystems into a system or systems into a system of systems</a:t>
            </a:r>
          </a:p>
          <a:p>
            <a:r>
              <a:rPr lang="en-US" dirty="0" smtClean="0"/>
              <a:t>Verification is determining that an element performs its functions without fault</a:t>
            </a:r>
          </a:p>
          <a:p>
            <a:r>
              <a:rPr lang="en-US" dirty="0" smtClean="0"/>
              <a:t>Validation is determining that what the element does is what it should do.</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lstStyle/>
          <a:p>
            <a:r>
              <a:rPr lang="en-US" smtClean="0"/>
              <a:t>Combinatorial testing – Specific technique</a:t>
            </a:r>
          </a:p>
        </p:txBody>
      </p:sp>
      <p:sp>
        <p:nvSpPr>
          <p:cNvPr id="61443" name="Content Placeholder 2"/>
          <p:cNvSpPr>
            <a:spLocks noGrp="1"/>
          </p:cNvSpPr>
          <p:nvPr>
            <p:ph idx="1"/>
          </p:nvPr>
        </p:nvSpPr>
        <p:spPr/>
        <p:txBody>
          <a:bodyPr/>
          <a:lstStyle/>
          <a:p>
            <a:r>
              <a:rPr lang="en-US" smtClean="0"/>
              <a:t>Pair-wise testing – OATS</a:t>
            </a:r>
          </a:p>
          <a:p>
            <a:r>
              <a:rPr lang="en-US" smtClean="0"/>
              <a:t>Multi-way test coverage – more than pair-wise, less than all possible</a:t>
            </a:r>
          </a:p>
          <a:p>
            <a:r>
              <a:rPr lang="en-US" smtClean="0"/>
              <a:t>Minimum test sets - </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lstStyle/>
          <a:p>
            <a:r>
              <a:rPr lang="en-US" sz="3200" dirty="0" smtClean="0"/>
              <a:t>Orthogonal Array Testing System (OATS)</a:t>
            </a:r>
          </a:p>
        </p:txBody>
      </p:sp>
      <p:sp>
        <p:nvSpPr>
          <p:cNvPr id="98" name="Rectangle 3"/>
          <p:cNvSpPr txBox="1">
            <a:spLocks noChangeArrowheads="1"/>
          </p:cNvSpPr>
          <p:nvPr/>
        </p:nvSpPr>
        <p:spPr bwMode="gray">
          <a:xfrm>
            <a:off x="457200" y="1600200"/>
            <a:ext cx="4038600" cy="4114800"/>
          </a:xfrm>
          <a:prstGeom prst="rect">
            <a:avLst/>
          </a:prstGeom>
          <a:noFill/>
          <a:ln w="9525">
            <a:noFill/>
            <a:miter lim="800000"/>
            <a:headEnd/>
            <a:tailEnd/>
          </a:ln>
        </p:spPr>
        <p:txBody>
          <a:bodyPr lIns="0" tIns="0" rIns="0" bIns="0"/>
          <a:lstStyle/>
          <a:p>
            <a:pPr marL="342900" indent="-342900" algn="l" eaLnBrk="0" hangingPunct="0">
              <a:lnSpc>
                <a:spcPct val="80000"/>
              </a:lnSpc>
              <a:spcBef>
                <a:spcPct val="0"/>
              </a:spcBef>
              <a:spcAft>
                <a:spcPct val="50000"/>
              </a:spcAft>
              <a:buSzPct val="70000"/>
              <a:buFontTx/>
              <a:buChar char="•"/>
              <a:defRPr/>
            </a:pPr>
            <a:r>
              <a:rPr lang="en-US" sz="2400" kern="0" dirty="0">
                <a:latin typeface="+mn-lt"/>
                <a:ea typeface="+mn-ea"/>
              </a:rPr>
              <a:t>Orthogonal Array Testing System (OATS)</a:t>
            </a:r>
          </a:p>
          <a:p>
            <a:pPr marL="342900" indent="-342900" algn="l" eaLnBrk="0" hangingPunct="0">
              <a:lnSpc>
                <a:spcPct val="80000"/>
              </a:lnSpc>
              <a:spcBef>
                <a:spcPct val="0"/>
              </a:spcBef>
              <a:spcAft>
                <a:spcPct val="50000"/>
              </a:spcAft>
              <a:buSzPct val="70000"/>
              <a:buFontTx/>
              <a:buChar char="•"/>
              <a:defRPr/>
            </a:pPr>
            <a:r>
              <a:rPr lang="en-US" sz="2400" kern="0" dirty="0">
                <a:latin typeface="+mn-lt"/>
                <a:ea typeface="+mn-ea"/>
              </a:rPr>
              <a:t>One factor for each variation point</a:t>
            </a:r>
          </a:p>
          <a:p>
            <a:pPr marL="342900" indent="-342900" algn="l" eaLnBrk="0" hangingPunct="0">
              <a:lnSpc>
                <a:spcPct val="80000"/>
              </a:lnSpc>
              <a:spcBef>
                <a:spcPct val="0"/>
              </a:spcBef>
              <a:spcAft>
                <a:spcPct val="50000"/>
              </a:spcAft>
              <a:buSzPct val="70000"/>
              <a:buFontTx/>
              <a:buChar char="•"/>
              <a:defRPr/>
            </a:pPr>
            <a:r>
              <a:rPr lang="en-US" sz="2400" kern="0" dirty="0">
                <a:latin typeface="+mn-lt"/>
                <a:ea typeface="+mn-ea"/>
              </a:rPr>
              <a:t>One level for each variant within a factor</a:t>
            </a:r>
          </a:p>
          <a:p>
            <a:pPr marL="342900" indent="-342900" algn="l" eaLnBrk="0" hangingPunct="0">
              <a:lnSpc>
                <a:spcPct val="80000"/>
              </a:lnSpc>
              <a:spcBef>
                <a:spcPct val="0"/>
              </a:spcBef>
              <a:spcAft>
                <a:spcPct val="50000"/>
              </a:spcAft>
              <a:buSzPct val="70000"/>
              <a:buFontTx/>
              <a:buChar char="•"/>
              <a:defRPr/>
            </a:pPr>
            <a:r>
              <a:rPr lang="en-US" sz="2400" kern="0" dirty="0">
                <a:latin typeface="+mn-lt"/>
                <a:ea typeface="+mn-ea"/>
              </a:rPr>
              <a:t>“All combinations” is usually impossible but pair-wise usually is manageable.</a:t>
            </a:r>
          </a:p>
          <a:p>
            <a:pPr marL="342900" indent="-342900" algn="l" eaLnBrk="0" hangingPunct="0">
              <a:lnSpc>
                <a:spcPct val="80000"/>
              </a:lnSpc>
              <a:spcBef>
                <a:spcPct val="0"/>
              </a:spcBef>
              <a:spcAft>
                <a:spcPct val="50000"/>
              </a:spcAft>
              <a:buSzPct val="70000"/>
              <a:buFontTx/>
              <a:buChar char="•"/>
              <a:defRPr/>
            </a:pPr>
            <a:r>
              <a:rPr lang="en-US" sz="2400" kern="0" dirty="0">
                <a:latin typeface="+mn-lt"/>
                <a:ea typeface="+mn-ea"/>
              </a:rPr>
              <a:t>Constraints identify test cases that are invalid</a:t>
            </a:r>
          </a:p>
        </p:txBody>
      </p:sp>
      <p:graphicFrame>
        <p:nvGraphicFramePr>
          <p:cNvPr id="99" name="Group 77"/>
          <p:cNvGraphicFramePr>
            <a:graphicFrameLocks noGrp="1"/>
          </p:cNvGraphicFramePr>
          <p:nvPr>
            <p:ph sz="half" idx="4294967295"/>
          </p:nvPr>
        </p:nvGraphicFramePr>
        <p:xfrm>
          <a:off x="4648200" y="1219200"/>
          <a:ext cx="4114800" cy="4740280"/>
        </p:xfrm>
        <a:graphic>
          <a:graphicData uri="http://schemas.openxmlformats.org/drawingml/2006/table">
            <a:tbl>
              <a:tblPr/>
              <a:tblGrid>
                <a:gridCol w="1371600"/>
                <a:gridCol w="1371600"/>
                <a:gridCol w="1371600"/>
              </a:tblGrid>
              <a:tr h="3381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Factor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Level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Constraint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97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VP1.1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Both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97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VP2.2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97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VP3.1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Requires VP1.2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VP3.2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Requires VP4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Both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97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VP4.1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VP4.2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VP5.1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VP5.2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lstStyle/>
          <a:p>
            <a:r>
              <a:rPr lang="en-US" smtClean="0"/>
              <a:t>Example test matrix</a:t>
            </a:r>
          </a:p>
        </p:txBody>
      </p:sp>
      <p:graphicFrame>
        <p:nvGraphicFramePr>
          <p:cNvPr id="190" name="Group 843"/>
          <p:cNvGraphicFramePr>
            <a:graphicFrameLocks noGrp="1"/>
          </p:cNvGraphicFramePr>
          <p:nvPr>
            <p:ph idx="1"/>
          </p:nvPr>
        </p:nvGraphicFramePr>
        <p:xfrm>
          <a:off x="4038600" y="1676400"/>
          <a:ext cx="3505200" cy="4632960"/>
        </p:xfrm>
        <a:graphic>
          <a:graphicData uri="http://schemas.openxmlformats.org/drawingml/2006/table">
            <a:tbl>
              <a:tblPr/>
              <a:tblGrid>
                <a:gridCol w="990600"/>
                <a:gridCol w="457200"/>
                <a:gridCol w="457200"/>
                <a:gridCol w="457200"/>
                <a:gridCol w="381000"/>
                <a:gridCol w="381000"/>
                <a:gridCol w="381000"/>
              </a:tblGrid>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cap="fla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cap="fla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3</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cap="fla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4</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cap="fla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5</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cap="fla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6</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cap="fla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7</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cap="flat">
                      <a:noFill/>
                    </a:lnT>
                    <a:lnB>
                      <a:noFill/>
                    </a:lnB>
                    <a:lnTlToBr>
                      <a:noFill/>
                    </a:lnTlToBr>
                    <a:lnBlToTr>
                      <a:noFill/>
                    </a:lnBlToTr>
                    <a:noFill/>
                  </a:tcPr>
                </a:tc>
              </a:tr>
              <a:tr h="2174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74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74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74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74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74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74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74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cap="flat">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cap="flat">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cap="flat">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cap="flat">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cap="flat">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cap="flat">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charset="0"/>
                          <a:cs typeface="Arial" charset="0"/>
                        </a:rPr>
                        <a:t>2</a:t>
                      </a:r>
                      <a:endParaRPr kumimoji="0" lang="en-US" sz="1800" b="0" i="0" u="none" strike="noStrike" cap="none" normalizeH="0" baseline="0" dirty="0" smtClean="0">
                        <a:ln>
                          <a:noFill/>
                        </a:ln>
                        <a:solidFill>
                          <a:schemeClr val="tx1"/>
                        </a:solidFill>
                        <a:effectLst/>
                        <a:latin typeface="Arial" charset="0"/>
                      </a:endParaRPr>
                    </a:p>
                  </a:txBody>
                  <a:tcPr anchor="b" horzOverflow="overflow">
                    <a:lnL>
                      <a:noFill/>
                    </a:lnL>
                    <a:lnR cap="flat">
                      <a:noFill/>
                    </a:lnR>
                    <a:lnT>
                      <a:noFill/>
                    </a:lnT>
                    <a:lnB cap="flat">
                      <a:noFill/>
                    </a:lnB>
                    <a:lnTlToBr>
                      <a:noFill/>
                    </a:lnTlToBr>
                    <a:lnBlToTr>
                      <a:noFill/>
                    </a:lnBlToTr>
                    <a:noFill/>
                  </a:tcPr>
                </a:tc>
              </a:tr>
            </a:tbl>
          </a:graphicData>
        </a:graphic>
      </p:graphicFrame>
      <p:sp>
        <p:nvSpPr>
          <p:cNvPr id="191" name="Rectangle 844"/>
          <p:cNvSpPr>
            <a:spLocks noChangeArrowheads="1"/>
          </p:cNvSpPr>
          <p:nvPr/>
        </p:nvSpPr>
        <p:spPr bwMode="auto">
          <a:xfrm>
            <a:off x="381000" y="1752600"/>
            <a:ext cx="3810000" cy="4114800"/>
          </a:xfrm>
          <a:prstGeom prst="rect">
            <a:avLst/>
          </a:prstGeom>
          <a:noFill/>
          <a:ln w="9525">
            <a:noFill/>
            <a:miter lim="800000"/>
            <a:headEnd/>
            <a:tailEnd/>
          </a:ln>
          <a:effectLst/>
        </p:spPr>
        <p:txBody>
          <a:bodyPr/>
          <a:lstStyle/>
          <a:p>
            <a:pPr marL="342900" indent="-342900" algn="l">
              <a:spcBef>
                <a:spcPct val="20000"/>
              </a:spcBef>
              <a:buClr>
                <a:schemeClr val="hlink"/>
              </a:buClr>
              <a:buSzPct val="65000"/>
              <a:buFont typeface="Wingdings" pitchFamily="2" charset="2"/>
              <a:buChar char="n"/>
              <a:defRPr/>
            </a:pPr>
            <a:r>
              <a:rPr lang="en-US" sz="2400" dirty="0">
                <a:effectLst>
                  <a:outerShdw blurRad="38100" dist="38100" dir="2700000" algn="tl">
                    <a:srgbClr val="000000"/>
                  </a:outerShdw>
                </a:effectLst>
              </a:rPr>
              <a:t>Use standard pre-defined arrays</a:t>
            </a:r>
          </a:p>
          <a:p>
            <a:pPr marL="342900" indent="-342900" algn="l">
              <a:spcBef>
                <a:spcPct val="20000"/>
              </a:spcBef>
              <a:buClr>
                <a:schemeClr val="hlink"/>
              </a:buClr>
              <a:buSzPct val="65000"/>
              <a:buFont typeface="Wingdings" pitchFamily="2" charset="2"/>
              <a:buChar char="n"/>
              <a:defRPr/>
            </a:pPr>
            <a:r>
              <a:rPr lang="en-US" sz="2400" dirty="0">
                <a:effectLst>
                  <a:outerShdw blurRad="38100" dist="38100" dir="2700000" algn="tl">
                    <a:srgbClr val="000000"/>
                  </a:outerShdw>
                </a:effectLst>
              </a:rPr>
              <a:t>This one is larger than needed but that will work</a:t>
            </a:r>
          </a:p>
          <a:p>
            <a:pPr marL="342900" indent="-342900" algn="l">
              <a:spcBef>
                <a:spcPct val="20000"/>
              </a:spcBef>
              <a:buClr>
                <a:schemeClr val="hlink"/>
              </a:buClr>
              <a:buSzPct val="65000"/>
              <a:buFont typeface="Wingdings" pitchFamily="2" charset="2"/>
              <a:buChar char="n"/>
              <a:defRPr/>
            </a:pPr>
            <a:r>
              <a:rPr lang="en-US" sz="2400" dirty="0">
                <a:effectLst>
                  <a:outerShdw blurRad="38100" dist="38100" dir="2700000" algn="tl">
                    <a:srgbClr val="000000"/>
                  </a:outerShdw>
                </a:effectLst>
              </a:rPr>
              <a:t>Each of the factors has values 0,1,2</a:t>
            </a:r>
          </a:p>
          <a:p>
            <a:pPr marL="342900" indent="-342900" algn="l">
              <a:spcBef>
                <a:spcPct val="20000"/>
              </a:spcBef>
              <a:buClr>
                <a:schemeClr val="hlink"/>
              </a:buClr>
              <a:buSzPct val="65000"/>
              <a:buFont typeface="Wingdings" pitchFamily="2" charset="2"/>
              <a:buChar char="n"/>
              <a:defRPr/>
            </a:pPr>
            <a:r>
              <a:rPr lang="en-US" sz="2400" dirty="0">
                <a:effectLst>
                  <a:outerShdw blurRad="38100" dist="38100" dir="2700000" algn="tl">
                    <a:srgbClr val="000000"/>
                  </a:outerShdw>
                </a:effectLst>
              </a:rPr>
              <a:t>Defined to include all pair-wise combinations</a:t>
            </a:r>
          </a:p>
        </p:txBody>
      </p:sp>
      <p:sp>
        <p:nvSpPr>
          <p:cNvPr id="63626" name="Oval 845"/>
          <p:cNvSpPr>
            <a:spLocks noChangeArrowheads="1"/>
          </p:cNvSpPr>
          <p:nvPr/>
        </p:nvSpPr>
        <p:spPr bwMode="auto">
          <a:xfrm>
            <a:off x="7162800" y="1600200"/>
            <a:ext cx="457200" cy="381000"/>
          </a:xfrm>
          <a:prstGeom prst="ellipse">
            <a:avLst/>
          </a:prstGeom>
          <a:noFill/>
          <a:ln w="50800" algn="ctr">
            <a:solidFill>
              <a:srgbClr val="FF0000"/>
            </a:solidFill>
            <a:round/>
            <a:headEnd/>
            <a:tailEnd/>
          </a:ln>
        </p:spPr>
        <p:txBody>
          <a:bodyPr wrap="none" anchor="ctr"/>
          <a:lstStyle/>
          <a:p>
            <a:endParaRPr lang="en-US"/>
          </a:p>
        </p:txBody>
      </p:sp>
      <p:sp>
        <p:nvSpPr>
          <p:cNvPr id="63627" name="Text Box 846"/>
          <p:cNvSpPr txBox="1">
            <a:spLocks noChangeArrowheads="1"/>
          </p:cNvSpPr>
          <p:nvPr/>
        </p:nvSpPr>
        <p:spPr bwMode="auto">
          <a:xfrm>
            <a:off x="7620000" y="1600200"/>
            <a:ext cx="831850" cy="396875"/>
          </a:xfrm>
          <a:prstGeom prst="rect">
            <a:avLst/>
          </a:prstGeom>
          <a:noFill/>
          <a:ln w="50800" algn="ctr">
            <a:noFill/>
            <a:miter lim="800000"/>
            <a:headEnd/>
            <a:tailEnd/>
          </a:ln>
        </p:spPr>
        <p:txBody>
          <a:bodyPr wrap="none">
            <a:spAutoFit/>
          </a:bodyPr>
          <a:lstStyle/>
          <a:p>
            <a:r>
              <a:rPr lang="en-US"/>
              <a:t>factor</a:t>
            </a:r>
          </a:p>
        </p:txBody>
      </p:sp>
      <p:sp>
        <p:nvSpPr>
          <p:cNvPr id="63628" name="Text Box 847"/>
          <p:cNvSpPr txBox="1">
            <a:spLocks noChangeArrowheads="1"/>
          </p:cNvSpPr>
          <p:nvPr/>
        </p:nvSpPr>
        <p:spPr bwMode="auto">
          <a:xfrm>
            <a:off x="8153400" y="3733800"/>
            <a:ext cx="714375" cy="400050"/>
          </a:xfrm>
          <a:prstGeom prst="rect">
            <a:avLst/>
          </a:prstGeom>
          <a:noFill/>
          <a:ln w="50800" algn="ctr">
            <a:noFill/>
            <a:miter lim="800000"/>
            <a:headEnd/>
            <a:tailEnd/>
          </a:ln>
        </p:spPr>
        <p:txBody>
          <a:bodyPr wrap="none">
            <a:spAutoFit/>
          </a:bodyPr>
          <a:lstStyle/>
          <a:p>
            <a:r>
              <a:rPr lang="en-US"/>
              <a:t>level</a:t>
            </a:r>
          </a:p>
        </p:txBody>
      </p:sp>
      <p:sp>
        <p:nvSpPr>
          <p:cNvPr id="63629" name="Line 848"/>
          <p:cNvSpPr>
            <a:spLocks noChangeShapeType="1"/>
          </p:cNvSpPr>
          <p:nvPr/>
        </p:nvSpPr>
        <p:spPr bwMode="auto">
          <a:xfrm flipH="1" flipV="1">
            <a:off x="7467600" y="3276600"/>
            <a:ext cx="685800" cy="457200"/>
          </a:xfrm>
          <a:prstGeom prst="line">
            <a:avLst/>
          </a:prstGeom>
          <a:noFill/>
          <a:ln w="50800">
            <a:solidFill>
              <a:srgbClr val="FF0000"/>
            </a:solidFill>
            <a:round/>
            <a:headEnd/>
            <a:tailEnd type="triangle" w="med" len="med"/>
          </a:ln>
        </p:spPr>
        <p:txBody>
          <a:bodyPr wrap="none" anchor="ctr"/>
          <a:lstStyle/>
          <a:p>
            <a:endParaRPr lang="en-US"/>
          </a:p>
        </p:txBody>
      </p:sp>
      <p:sp>
        <p:nvSpPr>
          <p:cNvPr id="63630" name="Line 849"/>
          <p:cNvSpPr>
            <a:spLocks noChangeShapeType="1"/>
          </p:cNvSpPr>
          <p:nvPr/>
        </p:nvSpPr>
        <p:spPr bwMode="auto">
          <a:xfrm flipH="1">
            <a:off x="7467600" y="3886200"/>
            <a:ext cx="685800" cy="76200"/>
          </a:xfrm>
          <a:prstGeom prst="line">
            <a:avLst/>
          </a:prstGeom>
          <a:noFill/>
          <a:ln w="50800">
            <a:solidFill>
              <a:srgbClr val="FF0000"/>
            </a:solidFill>
            <a:round/>
            <a:headEnd/>
            <a:tailEnd type="triangle" w="med" len="med"/>
          </a:ln>
        </p:spPr>
        <p:txBody>
          <a:bodyPr wrap="none" anchor="ctr"/>
          <a:lstStyle/>
          <a:p>
            <a:endParaRPr lang="en-US"/>
          </a:p>
        </p:txBody>
      </p:sp>
      <p:sp>
        <p:nvSpPr>
          <p:cNvPr id="63631" name="Line 850"/>
          <p:cNvSpPr>
            <a:spLocks noChangeShapeType="1"/>
          </p:cNvSpPr>
          <p:nvPr/>
        </p:nvSpPr>
        <p:spPr bwMode="auto">
          <a:xfrm flipH="1">
            <a:off x="7467600" y="4038600"/>
            <a:ext cx="685800" cy="838200"/>
          </a:xfrm>
          <a:prstGeom prst="line">
            <a:avLst/>
          </a:prstGeom>
          <a:noFill/>
          <a:ln w="50800">
            <a:solidFill>
              <a:srgbClr val="FF0000"/>
            </a:solidFill>
            <a:round/>
            <a:headEnd/>
            <a:tailEnd type="triangle" w="med" len="med"/>
          </a:ln>
        </p:spPr>
        <p:txBody>
          <a:bodyPr wrap="none" anchor="ctr"/>
          <a:lstStyle/>
          <a:p>
            <a:endParaRPr lang="en-US"/>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p:txBody>
          <a:bodyPr/>
          <a:lstStyle/>
          <a:p>
            <a:r>
              <a:rPr lang="en-US" smtClean="0"/>
              <a:t>Mapping</a:t>
            </a:r>
          </a:p>
        </p:txBody>
      </p:sp>
      <p:graphicFrame>
        <p:nvGraphicFramePr>
          <p:cNvPr id="8" name="Group 211"/>
          <p:cNvGraphicFramePr>
            <a:graphicFrameLocks noGrp="1"/>
          </p:cNvGraphicFramePr>
          <p:nvPr>
            <p:ph sz="half" idx="1"/>
          </p:nvPr>
        </p:nvGraphicFramePr>
        <p:xfrm>
          <a:off x="4876800" y="1524000"/>
          <a:ext cx="4038600" cy="4267200"/>
        </p:xfrm>
        <a:graphic>
          <a:graphicData uri="http://schemas.openxmlformats.org/drawingml/2006/table">
            <a:tbl>
              <a:tblPr/>
              <a:tblGrid>
                <a:gridCol w="931863"/>
                <a:gridCol w="1104900"/>
                <a:gridCol w="2001837"/>
              </a:tblGrid>
              <a:tr h="293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Factor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Level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Constraint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VP1.1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21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Both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VP2.2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VP3.1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Requires VP1.2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VP3.2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Requires VP4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Both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VP4.1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VP4.2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VP5.1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VP5.2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9" name="Group 212"/>
          <p:cNvGraphicFramePr>
            <a:graphicFrameLocks/>
          </p:cNvGraphicFramePr>
          <p:nvPr/>
        </p:nvGraphicFramePr>
        <p:xfrm>
          <a:off x="-152400" y="1371600"/>
          <a:ext cx="4038600" cy="4632960"/>
        </p:xfrm>
        <a:graphic>
          <a:graphicData uri="http://schemas.openxmlformats.org/drawingml/2006/table">
            <a:tbl>
              <a:tblPr/>
              <a:tblGrid>
                <a:gridCol w="1141413"/>
                <a:gridCol w="527050"/>
                <a:gridCol w="527050"/>
                <a:gridCol w="525462"/>
                <a:gridCol w="439738"/>
                <a:gridCol w="438150"/>
                <a:gridCol w="439737"/>
              </a:tblGrid>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cap="fla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cap="fla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3</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cap="fla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4</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cap="fla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5</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cap="fla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6</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cap="fla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7</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cap="flat">
                      <a:noFill/>
                    </a:lnT>
                    <a:lnB>
                      <a:noFill/>
                    </a:lnB>
                    <a:lnTlToBr>
                      <a:noFill/>
                    </a:lnTlToBr>
                    <a:lnBlToTr>
                      <a:noFill/>
                    </a:lnBlToTr>
                    <a:noFill/>
                  </a:tcPr>
                </a:tc>
              </a:tr>
              <a:tr h="2174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74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74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74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74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74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74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74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159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cap="flat">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cap="flat">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cap="flat">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0</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cap="flat">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1</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cap="flat">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2</a:t>
                      </a:r>
                      <a:endParaRPr kumimoji="0" lang="en-US" sz="18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cap="flat">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charset="0"/>
                          <a:cs typeface="Arial" charset="0"/>
                        </a:rPr>
                        <a:t>2</a:t>
                      </a:r>
                      <a:endParaRPr kumimoji="0" lang="en-US" sz="1800" b="0" i="0" u="none" strike="noStrike" cap="none" normalizeH="0" baseline="0" dirty="0" smtClean="0">
                        <a:ln>
                          <a:noFill/>
                        </a:ln>
                        <a:solidFill>
                          <a:schemeClr val="tx1"/>
                        </a:solidFill>
                        <a:effectLst/>
                        <a:latin typeface="Arial" charset="0"/>
                      </a:endParaRPr>
                    </a:p>
                  </a:txBody>
                  <a:tcPr anchor="b" horzOverflow="overflow">
                    <a:lnL>
                      <a:noFill/>
                    </a:lnL>
                    <a:lnR cap="flat">
                      <a:noFill/>
                    </a:lnR>
                    <a:lnT>
                      <a:noFill/>
                    </a:lnT>
                    <a:lnB cap="flat">
                      <a:noFill/>
                    </a:lnB>
                    <a:lnTlToBr>
                      <a:noFill/>
                    </a:lnTlToBr>
                    <a:lnBlToTr>
                      <a:noFill/>
                    </a:lnBlToTr>
                    <a:noFill/>
                  </a:tcPr>
                </a:tc>
              </a:tr>
            </a:tbl>
          </a:graphicData>
        </a:graphic>
      </p:graphicFrame>
      <p:sp>
        <p:nvSpPr>
          <p:cNvPr id="64711" name="Line 213"/>
          <p:cNvSpPr>
            <a:spLocks noChangeShapeType="1"/>
          </p:cNvSpPr>
          <p:nvPr/>
        </p:nvSpPr>
        <p:spPr bwMode="auto">
          <a:xfrm>
            <a:off x="3962400" y="3352800"/>
            <a:ext cx="762000" cy="0"/>
          </a:xfrm>
          <a:prstGeom prst="line">
            <a:avLst/>
          </a:prstGeom>
          <a:noFill/>
          <a:ln w="50800">
            <a:solidFill>
              <a:srgbClr val="FF0000"/>
            </a:solidFill>
            <a:round/>
            <a:headEnd/>
            <a:tailEnd type="triangle" w="med" len="med"/>
          </a:ln>
        </p:spPr>
        <p:txBody>
          <a:bodyPr wrap="none" anchor="ctr"/>
          <a:lstStyle/>
          <a:p>
            <a:endParaRPr lang="en-US"/>
          </a:p>
        </p:txBody>
      </p:sp>
      <p:sp>
        <p:nvSpPr>
          <p:cNvPr id="64712" name="Text Box 214"/>
          <p:cNvSpPr txBox="1">
            <a:spLocks noChangeArrowheads="1"/>
          </p:cNvSpPr>
          <p:nvPr/>
        </p:nvSpPr>
        <p:spPr bwMode="auto">
          <a:xfrm>
            <a:off x="3962400" y="2895600"/>
            <a:ext cx="669925" cy="396875"/>
          </a:xfrm>
          <a:prstGeom prst="rect">
            <a:avLst/>
          </a:prstGeom>
          <a:noFill/>
          <a:ln w="50800" algn="ctr">
            <a:noFill/>
            <a:miter lim="800000"/>
            <a:headEnd/>
            <a:tailEnd/>
          </a:ln>
        </p:spPr>
        <p:txBody>
          <a:bodyPr wrap="none">
            <a:spAutoFit/>
          </a:bodyPr>
          <a:lstStyle/>
          <a:p>
            <a:r>
              <a:rPr lang="en-US"/>
              <a:t>map</a:t>
            </a:r>
          </a:p>
        </p:txBody>
      </p:sp>
      <p:sp>
        <p:nvSpPr>
          <p:cNvPr id="64713" name="Rectangle 217"/>
          <p:cNvSpPr>
            <a:spLocks noChangeArrowheads="1"/>
          </p:cNvSpPr>
          <p:nvPr/>
        </p:nvSpPr>
        <p:spPr bwMode="auto">
          <a:xfrm>
            <a:off x="685800" y="1219200"/>
            <a:ext cx="2362200" cy="4876800"/>
          </a:xfrm>
          <a:prstGeom prst="rect">
            <a:avLst/>
          </a:prstGeom>
          <a:solidFill>
            <a:srgbClr val="FF0000">
              <a:alpha val="14117"/>
            </a:srgbClr>
          </a:solidFill>
          <a:ln w="50800" algn="ctr">
            <a:solidFill>
              <a:srgbClr val="FF0000"/>
            </a:solidFill>
            <a:miter lim="800000"/>
            <a:headEnd/>
            <a:tailEnd/>
          </a:ln>
        </p:spPr>
        <p:txBody>
          <a:bodyPr wrap="none" anchor="ctr"/>
          <a:lstStyle/>
          <a:p>
            <a:endParaRPr lang="en-US"/>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p:txBody>
          <a:bodyPr/>
          <a:lstStyle/>
          <a:p>
            <a:r>
              <a:rPr lang="en-US" smtClean="0"/>
              <a:t>Mapped array</a:t>
            </a:r>
          </a:p>
        </p:txBody>
      </p:sp>
      <p:graphicFrame>
        <p:nvGraphicFramePr>
          <p:cNvPr id="4" name="Group 573"/>
          <p:cNvGraphicFramePr>
            <a:graphicFrameLocks/>
          </p:cNvGraphicFramePr>
          <p:nvPr/>
        </p:nvGraphicFramePr>
        <p:xfrm>
          <a:off x="381000" y="1219200"/>
          <a:ext cx="4114800" cy="4470400"/>
        </p:xfrm>
        <a:graphic>
          <a:graphicData uri="http://schemas.openxmlformats.org/drawingml/2006/table">
            <a:tbl>
              <a:tblPr/>
              <a:tblGrid>
                <a:gridCol w="685800"/>
                <a:gridCol w="762000"/>
                <a:gridCol w="685800"/>
                <a:gridCol w="685800"/>
                <a:gridCol w="685800"/>
                <a:gridCol w="609600"/>
              </a:tblGrid>
              <a:tr h="24447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VP1</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cap="fla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cap="fla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VP3</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cap="fla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VP4</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cap="fla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VP5</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cap="flat">
                      <a:noFill/>
                    </a:lnT>
                    <a:lnB>
                      <a:noFill/>
                    </a:lnB>
                    <a:lnTlToBr>
                      <a:noFill/>
                    </a:lnTlToBr>
                    <a:lnBlToTr>
                      <a:noFill/>
                    </a:lnBlToTr>
                    <a:solidFill>
                      <a:srgbClr val="CC33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9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a:noFill/>
                    </a:lnL>
                    <a:lnR cap="flat">
                      <a:noFill/>
                    </a:lnR>
                    <a:lnT cap="flat">
                      <a:noFill/>
                    </a:lnT>
                    <a:lnB>
                      <a:noFill/>
                    </a:lnB>
                    <a:lnTlToBr>
                      <a:noFill/>
                    </a:lnTlToBr>
                    <a:lnBlToTr>
                      <a:noFill/>
                    </a:lnBlToTr>
                    <a:solidFill>
                      <a:srgbClr val="CC3300"/>
                    </a:solidFill>
                  </a:tcPr>
                </a:tc>
              </a:tr>
              <a:tr h="1476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VP1.1</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None</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VP3.1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VP4.1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VP5.1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c</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CC3300"/>
                    </a:solidFill>
                  </a:tcPr>
                </a:tc>
              </a:tr>
              <a:tr h="24447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VP1.2</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VP2.1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VP3.2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VP4.2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VP5.2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9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a:noFill/>
                    </a:lnL>
                    <a:lnR cap="flat">
                      <a:noFill/>
                    </a:lnR>
                    <a:lnT>
                      <a:noFill/>
                    </a:lnT>
                    <a:lnB>
                      <a:noFill/>
                    </a:lnB>
                    <a:lnTlToBr>
                      <a:noFill/>
                    </a:lnTlToBr>
                    <a:lnBlToTr>
                      <a:noFill/>
                    </a:lnBlToTr>
                    <a:solidFill>
                      <a:srgbClr val="CC3300"/>
                    </a:solidFill>
                  </a:tcPr>
                </a:tc>
              </a:tr>
              <a:tr h="14605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Both</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VP2.2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Both</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x</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CC3300"/>
                    </a:solidFill>
                  </a:tcPr>
                </a:tc>
              </a:tr>
              <a:tr h="1476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VP1.1</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None</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VP3.2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VP5.2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x</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CC3300"/>
                    </a:solidFill>
                  </a:tcPr>
                </a:tc>
              </a:tr>
              <a:tr h="1476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VP1.2</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VP2.1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Both</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VP4.1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x</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CC3300"/>
                    </a:solidFill>
                  </a:tcPr>
                </a:tc>
              </a:tr>
              <a:tr h="24447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Both</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VP2.2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VP3.1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VP4.2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VP5.1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9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a:noFill/>
                    </a:lnL>
                    <a:lnR cap="flat">
                      <a:noFill/>
                    </a:lnR>
                    <a:lnT>
                      <a:noFill/>
                    </a:lnT>
                    <a:lnB>
                      <a:noFill/>
                    </a:lnB>
                    <a:lnTlToBr>
                      <a:noFill/>
                    </a:lnTlToBr>
                    <a:lnBlToTr>
                      <a:noFill/>
                    </a:lnBlToTr>
                    <a:solidFill>
                      <a:srgbClr val="CC3300"/>
                    </a:solidFill>
                  </a:tcPr>
                </a:tc>
              </a:tr>
              <a:tr h="1476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VP1.1</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VP2.1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VP3.1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x,c</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CC3300"/>
                    </a:solidFill>
                  </a:tcPr>
                </a:tc>
              </a:tr>
              <a:tr h="24447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VP1.2</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VP2.2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VP3.2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VP4.1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VP5.1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9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a:noFill/>
                    </a:lnL>
                    <a:lnR cap="flat">
                      <a:noFill/>
                    </a:lnR>
                    <a:lnT>
                      <a:noFill/>
                    </a:lnT>
                    <a:lnB>
                      <a:noFill/>
                    </a:lnB>
                    <a:lnTlToBr>
                      <a:noFill/>
                    </a:lnTlToBr>
                    <a:lnBlToTr>
                      <a:noFill/>
                    </a:lnBlToTr>
                    <a:solidFill>
                      <a:srgbClr val="CC3300"/>
                    </a:solidFill>
                  </a:tcPr>
                </a:tc>
              </a:tr>
              <a:tr h="24447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Both</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None</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Both</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VP4.2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VP5.2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9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a:noFill/>
                    </a:lnL>
                    <a:lnR cap="flat">
                      <a:noFill/>
                    </a:lnR>
                    <a:lnT>
                      <a:noFill/>
                    </a:lnT>
                    <a:lnB>
                      <a:noFill/>
                    </a:lnB>
                    <a:lnTlToBr>
                      <a:noFill/>
                    </a:lnTlToBr>
                    <a:lnBlToTr>
                      <a:noFill/>
                    </a:lnBlToTr>
                    <a:solidFill>
                      <a:srgbClr val="CC3300"/>
                    </a:solidFill>
                  </a:tcPr>
                </a:tc>
              </a:tr>
              <a:tr h="24447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VP1.1</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VP2.2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Both</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VP4.1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VP5.2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9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a:noFill/>
                    </a:lnL>
                    <a:lnR cap="flat">
                      <a:noFill/>
                    </a:lnR>
                    <a:lnT>
                      <a:noFill/>
                    </a:lnT>
                    <a:lnB>
                      <a:noFill/>
                    </a:lnB>
                    <a:lnTlToBr>
                      <a:noFill/>
                    </a:lnTlToBr>
                    <a:lnBlToTr>
                      <a:noFill/>
                    </a:lnBlToTr>
                    <a:solidFill>
                      <a:srgbClr val="CC3300"/>
                    </a:solidFill>
                  </a:tcPr>
                </a:tc>
              </a:tr>
              <a:tr h="1476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VP1.2</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None</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VP3.1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VP4.2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x</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CC3300"/>
                    </a:solidFill>
                  </a:tcPr>
                </a:tc>
              </a:tr>
              <a:tr h="1476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Both</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VP2.1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VP3.2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VP5.1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x</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CC3300"/>
                    </a:solidFill>
                  </a:tcPr>
                </a:tc>
              </a:tr>
              <a:tr h="24447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VP1.1</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VP2.1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Both</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VP4.2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VP5.1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9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a:noFill/>
                    </a:lnL>
                    <a:lnR cap="flat">
                      <a:noFill/>
                    </a:lnR>
                    <a:lnT>
                      <a:noFill/>
                    </a:lnT>
                    <a:lnB>
                      <a:noFill/>
                    </a:lnB>
                    <a:lnTlToBr>
                      <a:noFill/>
                    </a:lnTlToBr>
                    <a:lnBlToTr>
                      <a:noFill/>
                    </a:lnBlToTr>
                    <a:solidFill>
                      <a:srgbClr val="CC3300"/>
                    </a:solidFill>
                  </a:tcPr>
                </a:tc>
              </a:tr>
              <a:tr h="1476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VP1.2</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VP2.2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VP3.1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VP5.2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x</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CC3300"/>
                    </a:solidFill>
                  </a:tcPr>
                </a:tc>
              </a:tr>
              <a:tr h="1476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Both</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None</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VP3.2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VP4.1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x</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CC3300"/>
                    </a:solidFill>
                  </a:tcPr>
                </a:tc>
              </a:tr>
              <a:tr h="1476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VP1.1</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VP2.2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VP3.2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VP4.2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x</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CC3300"/>
                    </a:solidFill>
                  </a:tcPr>
                </a:tc>
              </a:tr>
              <a:tr h="1476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VP1.2</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None</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Both</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VP5.1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x</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CC3300"/>
                    </a:solidFill>
                  </a:tcPr>
                </a:tc>
              </a:tr>
              <a:tr h="24447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Both</a:t>
                      </a:r>
                      <a:endParaRPr kumimoji="0" lang="en-US" sz="9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cap="flat">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VP2.1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cap="flat">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VP3.1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cap="flat">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VP4.1</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cap="flat">
                      <a:noFill/>
                    </a:lnB>
                    <a:lnTlToBr>
                      <a:noFill/>
                    </a:lnTlToBr>
                    <a:lnBlToTr>
                      <a:noFill/>
                    </a:lnBlToTr>
                    <a:solidFill>
                      <a:srgbClr val="CC3300"/>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cs typeface="Arial" charset="0"/>
                        </a:rPr>
                        <a:t>VP5.2</a:t>
                      </a:r>
                      <a:endParaRPr kumimoji="0" lang="en-US" sz="9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cap="flat">
                      <a:noFill/>
                    </a:lnB>
                    <a:lnTlToBr>
                      <a:noFill/>
                    </a:lnTlToBr>
                    <a:lnBlToTr>
                      <a:noFill/>
                    </a:lnBlToTr>
                    <a:solidFill>
                      <a:srgbClr val="CC33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9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a:noFill/>
                    </a:lnL>
                    <a:lnR cap="flat">
                      <a:noFill/>
                    </a:lnR>
                    <a:lnT>
                      <a:noFill/>
                    </a:lnT>
                    <a:lnB cap="flat">
                      <a:noFill/>
                    </a:lnB>
                    <a:lnTlToBr>
                      <a:noFill/>
                    </a:lnTlToBr>
                    <a:lnBlToTr>
                      <a:noFill/>
                    </a:lnBlToTr>
                    <a:solidFill>
                      <a:srgbClr val="CC3300"/>
                    </a:solidFill>
                  </a:tcPr>
                </a:tc>
              </a:tr>
            </a:tbl>
          </a:graphicData>
        </a:graphic>
      </p:graphicFrame>
      <p:sp>
        <p:nvSpPr>
          <p:cNvPr id="5" name="Line 562"/>
          <p:cNvSpPr>
            <a:spLocks noChangeShapeType="1"/>
          </p:cNvSpPr>
          <p:nvPr/>
        </p:nvSpPr>
        <p:spPr bwMode="auto">
          <a:xfrm>
            <a:off x="152400" y="1600200"/>
            <a:ext cx="4191000" cy="0"/>
          </a:xfrm>
          <a:prstGeom prst="line">
            <a:avLst/>
          </a:prstGeom>
          <a:noFill/>
          <a:ln w="9525">
            <a:solidFill>
              <a:srgbClr val="000000"/>
            </a:solidFill>
            <a:round/>
            <a:headEnd/>
            <a:tailEnd/>
          </a:ln>
        </p:spPr>
        <p:txBody>
          <a:bodyPr wrap="none" anchor="ctr"/>
          <a:lstStyle/>
          <a:p>
            <a:endParaRPr lang="en-US"/>
          </a:p>
        </p:txBody>
      </p:sp>
      <p:sp>
        <p:nvSpPr>
          <p:cNvPr id="6" name="Line 563"/>
          <p:cNvSpPr>
            <a:spLocks noChangeShapeType="1"/>
          </p:cNvSpPr>
          <p:nvPr/>
        </p:nvSpPr>
        <p:spPr bwMode="auto">
          <a:xfrm>
            <a:off x="152400" y="2971800"/>
            <a:ext cx="4191000" cy="0"/>
          </a:xfrm>
          <a:prstGeom prst="line">
            <a:avLst/>
          </a:prstGeom>
          <a:noFill/>
          <a:ln w="9525">
            <a:solidFill>
              <a:srgbClr val="000000"/>
            </a:solidFill>
            <a:round/>
            <a:headEnd/>
            <a:tailEnd/>
          </a:ln>
        </p:spPr>
        <p:txBody>
          <a:bodyPr wrap="none" anchor="ctr"/>
          <a:lstStyle/>
          <a:p>
            <a:endParaRPr lang="en-US"/>
          </a:p>
        </p:txBody>
      </p:sp>
      <p:sp>
        <p:nvSpPr>
          <p:cNvPr id="65656" name="Text Box 565"/>
          <p:cNvSpPr txBox="1">
            <a:spLocks noChangeArrowheads="1"/>
          </p:cNvSpPr>
          <p:nvPr/>
        </p:nvSpPr>
        <p:spPr bwMode="auto">
          <a:xfrm>
            <a:off x="152400" y="6156325"/>
            <a:ext cx="8524875" cy="396875"/>
          </a:xfrm>
          <a:prstGeom prst="rect">
            <a:avLst/>
          </a:prstGeom>
          <a:noFill/>
          <a:ln w="50800" algn="ctr">
            <a:noFill/>
            <a:miter lim="800000"/>
            <a:headEnd/>
            <a:tailEnd/>
          </a:ln>
        </p:spPr>
        <p:txBody>
          <a:bodyPr>
            <a:spAutoFit/>
          </a:bodyPr>
          <a:lstStyle/>
          <a:p>
            <a:r>
              <a:rPr lang="en-US"/>
              <a:t>Legend: c = constraint; x = any choice for constant will work</a:t>
            </a:r>
          </a:p>
        </p:txBody>
      </p:sp>
      <p:sp>
        <p:nvSpPr>
          <p:cNvPr id="65657" name="Rectangle 574"/>
          <p:cNvSpPr>
            <a:spLocks noChangeArrowheads="1"/>
          </p:cNvSpPr>
          <p:nvPr/>
        </p:nvSpPr>
        <p:spPr bwMode="auto">
          <a:xfrm>
            <a:off x="4648200" y="1295400"/>
            <a:ext cx="4191000" cy="4343400"/>
          </a:xfrm>
          <a:prstGeom prst="rect">
            <a:avLst/>
          </a:prstGeom>
          <a:noFill/>
          <a:ln w="9525">
            <a:noFill/>
            <a:miter lim="800000"/>
            <a:headEnd/>
            <a:tailEnd/>
          </a:ln>
        </p:spPr>
        <p:txBody>
          <a:bodyPr/>
          <a:lstStyle/>
          <a:p>
            <a:pPr marL="342900" indent="-342900" algn="l">
              <a:spcBef>
                <a:spcPct val="20000"/>
              </a:spcBef>
              <a:buClr>
                <a:schemeClr val="hlink"/>
              </a:buClr>
              <a:buSzPct val="65000"/>
              <a:buFont typeface="Wingdings" pitchFamily="2" charset="2"/>
              <a:buChar char="n"/>
            </a:pPr>
            <a:r>
              <a:rPr lang="en-US" sz="2400"/>
              <a:t>Every row is a system under test.</a:t>
            </a:r>
          </a:p>
          <a:p>
            <a:pPr marL="342900" indent="-342900" algn="l">
              <a:spcBef>
                <a:spcPct val="20000"/>
              </a:spcBef>
              <a:buClr>
                <a:schemeClr val="hlink"/>
              </a:buClr>
              <a:buSzPct val="65000"/>
              <a:buFont typeface="Wingdings" pitchFamily="2" charset="2"/>
              <a:buChar char="n"/>
            </a:pPr>
            <a:r>
              <a:rPr lang="en-US" sz="2400"/>
              <a:t>17 test products vs 72 possible combinations</a:t>
            </a:r>
          </a:p>
          <a:p>
            <a:pPr marL="342900" indent="-342900" algn="l">
              <a:spcBef>
                <a:spcPct val="20000"/>
              </a:spcBef>
              <a:buClr>
                <a:schemeClr val="hlink"/>
              </a:buClr>
              <a:buSzPct val="65000"/>
              <a:buFont typeface="Wingdings" pitchFamily="2" charset="2"/>
              <a:buChar char="n"/>
            </a:pPr>
            <a:r>
              <a:rPr lang="en-US" sz="2400"/>
              <a:t>Columns 4 and 5 have more levels than are needed. Columns 6 and 7 are not needed at all.</a:t>
            </a:r>
          </a:p>
          <a:p>
            <a:pPr marL="342900" indent="-342900" algn="l">
              <a:spcBef>
                <a:spcPct val="20000"/>
              </a:spcBef>
              <a:buClr>
                <a:schemeClr val="hlink"/>
              </a:buClr>
              <a:buSzPct val="65000"/>
              <a:buFont typeface="Wingdings" pitchFamily="2" charset="2"/>
              <a:buChar char="n"/>
            </a:pPr>
            <a:r>
              <a:rPr lang="en-US" sz="2400"/>
              <a:t>Where a “2” is in the column, this indicates the tester could repeat a value (one of the variants).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Validation</a:t>
            </a:r>
            <a:endParaRPr lang="en-US" dirty="0"/>
          </a:p>
        </p:txBody>
      </p:sp>
      <p:sp>
        <p:nvSpPr>
          <p:cNvPr id="3" name="Content Placeholder 2"/>
          <p:cNvSpPr>
            <a:spLocks noGrp="1"/>
          </p:cNvSpPr>
          <p:nvPr>
            <p:ph idx="1"/>
          </p:nvPr>
        </p:nvSpPr>
        <p:spPr/>
        <p:txBody>
          <a:bodyPr/>
          <a:lstStyle/>
          <a:p>
            <a:r>
              <a:rPr lang="en-US" dirty="0" smtClean="0"/>
              <a:t>Validation takes on the customer’s perspective as the basis for examining the product.</a:t>
            </a:r>
          </a:p>
          <a:p>
            <a:r>
              <a:rPr lang="en-US" dirty="0" smtClean="0"/>
              <a:t>Validation goes back to the CONOPS.</a:t>
            </a:r>
          </a:p>
          <a:p>
            <a:r>
              <a:rPr lang="en-US" dirty="0" smtClean="0"/>
              <a:t>The system threads should be consistent with the CONOPS and are a rich source of test cases.</a:t>
            </a:r>
          </a:p>
          <a:p>
            <a:endParaRPr lang="en-US" dirty="0" smtClean="0"/>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Validation</a:t>
            </a:r>
            <a:endParaRPr lang="en-US" dirty="0"/>
          </a:p>
        </p:txBody>
      </p:sp>
      <p:sp>
        <p:nvSpPr>
          <p:cNvPr id="3" name="Content Placeholder 2"/>
          <p:cNvSpPr>
            <a:spLocks noGrp="1"/>
          </p:cNvSpPr>
          <p:nvPr>
            <p:ph idx="1"/>
          </p:nvPr>
        </p:nvSpPr>
        <p:spPr/>
        <p:txBody>
          <a:bodyPr/>
          <a:lstStyle/>
          <a:p>
            <a:r>
              <a:rPr lang="en-US" dirty="0" smtClean="0"/>
              <a:t>Validation continues into the client side by having the customer perform acceptance tests.</a:t>
            </a:r>
          </a:p>
          <a:p>
            <a:r>
              <a:rPr lang="en-US" dirty="0" smtClean="0"/>
              <a:t>These are defined as part of the contract.</a:t>
            </a:r>
          </a:p>
          <a:p>
            <a:r>
              <a:rPr lang="en-US" dirty="0" smtClean="0"/>
              <a:t>Planning for system validation should closely reflect the context of the acceptance tests.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Relationship</a:t>
            </a:r>
            <a:endParaRPr lang="en-US" dirty="0"/>
          </a:p>
        </p:txBody>
      </p:sp>
      <p:sp>
        <p:nvSpPr>
          <p:cNvPr id="4" name="Rounded Rectangle 3"/>
          <p:cNvSpPr/>
          <p:nvPr/>
        </p:nvSpPr>
        <p:spPr>
          <a:xfrm>
            <a:off x="228600" y="1676400"/>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
        <p:nvSpPr>
          <p:cNvPr id="5" name="Rounded Rectangle 4"/>
          <p:cNvSpPr/>
          <p:nvPr/>
        </p:nvSpPr>
        <p:spPr>
          <a:xfrm>
            <a:off x="228600" y="2438400"/>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
        <p:nvSpPr>
          <p:cNvPr id="6" name="Rounded Rectangle 5"/>
          <p:cNvSpPr/>
          <p:nvPr/>
        </p:nvSpPr>
        <p:spPr>
          <a:xfrm>
            <a:off x="228600" y="3200400"/>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
        <p:nvSpPr>
          <p:cNvPr id="7" name="Rounded Rectangle 6"/>
          <p:cNvSpPr/>
          <p:nvPr/>
        </p:nvSpPr>
        <p:spPr>
          <a:xfrm>
            <a:off x="228600" y="4114800"/>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
        <p:nvSpPr>
          <p:cNvPr id="8" name="Rounded Rectangle 7"/>
          <p:cNvSpPr/>
          <p:nvPr/>
        </p:nvSpPr>
        <p:spPr>
          <a:xfrm>
            <a:off x="4419600" y="1906588"/>
            <a:ext cx="2057400" cy="2069068"/>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Integrated system</a:t>
            </a:r>
            <a:endParaRPr lang="en-US" dirty="0"/>
          </a:p>
        </p:txBody>
      </p:sp>
      <p:sp>
        <p:nvSpPr>
          <p:cNvPr id="9" name="Rounded Rectangle 8"/>
          <p:cNvSpPr/>
          <p:nvPr/>
        </p:nvSpPr>
        <p:spPr>
          <a:xfrm>
            <a:off x="2514600" y="1676400"/>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
        <p:nvSpPr>
          <p:cNvPr id="10" name="Rounded Rectangle 9"/>
          <p:cNvSpPr/>
          <p:nvPr/>
        </p:nvSpPr>
        <p:spPr>
          <a:xfrm>
            <a:off x="2514600" y="2438400"/>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
        <p:nvSpPr>
          <p:cNvPr id="11" name="Rounded Rectangle 10"/>
          <p:cNvSpPr/>
          <p:nvPr/>
        </p:nvSpPr>
        <p:spPr>
          <a:xfrm>
            <a:off x="2514600" y="3200400"/>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
        <p:nvSpPr>
          <p:cNvPr id="12" name="Rounded Rectangle 11"/>
          <p:cNvSpPr/>
          <p:nvPr/>
        </p:nvSpPr>
        <p:spPr>
          <a:xfrm>
            <a:off x="2514600" y="4114800"/>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cxnSp>
        <p:nvCxnSpPr>
          <p:cNvPr id="14" name="Straight Arrow Connector 13"/>
          <p:cNvCxnSpPr>
            <a:stCxn id="4" idx="3"/>
            <a:endCxn id="9" idx="1"/>
          </p:cNvCxnSpPr>
          <p:nvPr/>
        </p:nvCxnSpPr>
        <p:spPr>
          <a:xfrm>
            <a:off x="1371600" y="1905000"/>
            <a:ext cx="11430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a:off x="1371600" y="2665412"/>
            <a:ext cx="1143000" cy="515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a:off x="1371600" y="3429000"/>
            <a:ext cx="1143000" cy="515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p:nvPr/>
        </p:nvCxnSpPr>
        <p:spPr>
          <a:xfrm>
            <a:off x="1371600" y="4343400"/>
            <a:ext cx="1143000" cy="515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1371600" y="1535668"/>
            <a:ext cx="1159292" cy="338554"/>
          </a:xfrm>
          <a:prstGeom prst="rect">
            <a:avLst/>
          </a:prstGeom>
          <a:noFill/>
        </p:spPr>
        <p:txBody>
          <a:bodyPr wrap="square" rtlCol="0">
            <a:spAutoFit/>
          </a:bodyPr>
          <a:lstStyle/>
          <a:p>
            <a:r>
              <a:rPr lang="en-US" sz="1600" dirty="0" smtClean="0"/>
              <a:t>verification</a:t>
            </a:r>
            <a:endParaRPr lang="en-US" sz="1600" dirty="0"/>
          </a:p>
        </p:txBody>
      </p:sp>
      <p:sp>
        <p:nvSpPr>
          <p:cNvPr id="19" name="TextBox 18"/>
          <p:cNvSpPr txBox="1"/>
          <p:nvPr/>
        </p:nvSpPr>
        <p:spPr>
          <a:xfrm>
            <a:off x="1355308" y="2297668"/>
            <a:ext cx="1159292" cy="338554"/>
          </a:xfrm>
          <a:prstGeom prst="rect">
            <a:avLst/>
          </a:prstGeom>
          <a:noFill/>
        </p:spPr>
        <p:txBody>
          <a:bodyPr wrap="square" rtlCol="0">
            <a:spAutoFit/>
          </a:bodyPr>
          <a:lstStyle/>
          <a:p>
            <a:r>
              <a:rPr lang="en-US" sz="1600" dirty="0" smtClean="0"/>
              <a:t>verification</a:t>
            </a:r>
            <a:endParaRPr lang="en-US" sz="1600" dirty="0"/>
          </a:p>
        </p:txBody>
      </p:sp>
      <p:sp>
        <p:nvSpPr>
          <p:cNvPr id="20" name="TextBox 19"/>
          <p:cNvSpPr txBox="1"/>
          <p:nvPr/>
        </p:nvSpPr>
        <p:spPr>
          <a:xfrm>
            <a:off x="1371600" y="3061256"/>
            <a:ext cx="1159292" cy="338554"/>
          </a:xfrm>
          <a:prstGeom prst="rect">
            <a:avLst/>
          </a:prstGeom>
          <a:noFill/>
        </p:spPr>
        <p:txBody>
          <a:bodyPr wrap="square" rtlCol="0">
            <a:spAutoFit/>
          </a:bodyPr>
          <a:lstStyle/>
          <a:p>
            <a:r>
              <a:rPr lang="en-US" sz="1600" dirty="0" smtClean="0"/>
              <a:t>verification</a:t>
            </a:r>
            <a:endParaRPr lang="en-US" sz="1600" dirty="0"/>
          </a:p>
        </p:txBody>
      </p:sp>
      <p:sp>
        <p:nvSpPr>
          <p:cNvPr id="21" name="TextBox 20"/>
          <p:cNvSpPr txBox="1"/>
          <p:nvPr/>
        </p:nvSpPr>
        <p:spPr>
          <a:xfrm>
            <a:off x="1371600" y="3975656"/>
            <a:ext cx="1159292" cy="338554"/>
          </a:xfrm>
          <a:prstGeom prst="rect">
            <a:avLst/>
          </a:prstGeom>
          <a:noFill/>
        </p:spPr>
        <p:txBody>
          <a:bodyPr wrap="square" rtlCol="0">
            <a:spAutoFit/>
          </a:bodyPr>
          <a:lstStyle/>
          <a:p>
            <a:r>
              <a:rPr lang="en-US" sz="1600" dirty="0" smtClean="0"/>
              <a:t>verification</a:t>
            </a:r>
            <a:endParaRPr lang="en-US" sz="1600" dirty="0"/>
          </a:p>
        </p:txBody>
      </p:sp>
      <p:cxnSp>
        <p:nvCxnSpPr>
          <p:cNvPr id="23" name="Straight Arrow Connector 22"/>
          <p:cNvCxnSpPr>
            <a:stCxn id="9" idx="3"/>
            <a:endCxn id="8" idx="1"/>
          </p:cNvCxnSpPr>
          <p:nvPr/>
        </p:nvCxnSpPr>
        <p:spPr>
          <a:xfrm>
            <a:off x="3657600" y="1905000"/>
            <a:ext cx="762000" cy="103612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a:stCxn id="10" idx="3"/>
            <a:endCxn id="8" idx="1"/>
          </p:cNvCxnSpPr>
          <p:nvPr/>
        </p:nvCxnSpPr>
        <p:spPr>
          <a:xfrm>
            <a:off x="3657600" y="2667000"/>
            <a:ext cx="762000" cy="27412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a:stCxn id="11" idx="3"/>
            <a:endCxn id="8" idx="1"/>
          </p:cNvCxnSpPr>
          <p:nvPr/>
        </p:nvCxnSpPr>
        <p:spPr>
          <a:xfrm flipV="1">
            <a:off x="3657600" y="2941122"/>
            <a:ext cx="762000" cy="48787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a:stCxn id="12" idx="3"/>
            <a:endCxn id="8" idx="1"/>
          </p:cNvCxnSpPr>
          <p:nvPr/>
        </p:nvCxnSpPr>
        <p:spPr>
          <a:xfrm flipV="1">
            <a:off x="3657600" y="2941122"/>
            <a:ext cx="762000" cy="140227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8" name="Rounded Rectangle 37"/>
          <p:cNvSpPr/>
          <p:nvPr/>
        </p:nvSpPr>
        <p:spPr>
          <a:xfrm>
            <a:off x="7535932" y="2712522"/>
            <a:ext cx="13716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Integrated system</a:t>
            </a:r>
            <a:endParaRPr lang="en-US" dirty="0"/>
          </a:p>
        </p:txBody>
      </p:sp>
      <p:cxnSp>
        <p:nvCxnSpPr>
          <p:cNvPr id="40" name="Straight Arrow Connector 39"/>
          <p:cNvCxnSpPr>
            <a:stCxn id="8" idx="3"/>
            <a:endCxn id="38" idx="1"/>
          </p:cNvCxnSpPr>
          <p:nvPr/>
        </p:nvCxnSpPr>
        <p:spPr>
          <a:xfrm>
            <a:off x="6477000" y="2941122"/>
            <a:ext cx="1058932"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1" name="TextBox 40"/>
          <p:cNvSpPr txBox="1"/>
          <p:nvPr/>
        </p:nvSpPr>
        <p:spPr>
          <a:xfrm>
            <a:off x="6477000" y="2665412"/>
            <a:ext cx="1048685" cy="338554"/>
          </a:xfrm>
          <a:prstGeom prst="rect">
            <a:avLst/>
          </a:prstGeom>
          <a:noFill/>
        </p:spPr>
        <p:txBody>
          <a:bodyPr wrap="none" rtlCol="0">
            <a:spAutoFit/>
          </a:bodyPr>
          <a:lstStyle/>
          <a:p>
            <a:r>
              <a:rPr lang="en-US" sz="1600" dirty="0" smtClean="0"/>
              <a:t>validation</a:t>
            </a:r>
            <a:endParaRPr lang="en-US" sz="1600" dirty="0"/>
          </a:p>
        </p:txBody>
      </p:sp>
      <p:sp>
        <p:nvSpPr>
          <p:cNvPr id="55" name="TextBox 54"/>
          <p:cNvSpPr txBox="1"/>
          <p:nvPr/>
        </p:nvSpPr>
        <p:spPr>
          <a:xfrm>
            <a:off x="609600" y="4996934"/>
            <a:ext cx="8387874" cy="1200329"/>
          </a:xfrm>
          <a:prstGeom prst="rect">
            <a:avLst/>
          </a:prstGeom>
          <a:noFill/>
        </p:spPr>
        <p:txBody>
          <a:bodyPr wrap="none" rtlCol="0">
            <a:spAutoFit/>
          </a:bodyPr>
          <a:lstStyle/>
          <a:p>
            <a:r>
              <a:rPr lang="en-US" dirty="0" smtClean="0"/>
              <a:t>Verification techniques are applied before an element is released. When</a:t>
            </a:r>
          </a:p>
          <a:p>
            <a:r>
              <a:rPr lang="en-US" dirty="0" smtClean="0"/>
              <a:t>a specific set of elements has been verified they are integrated into a larger</a:t>
            </a:r>
          </a:p>
          <a:p>
            <a:r>
              <a:rPr lang="en-US" dirty="0" smtClean="0"/>
              <a:t>element. The functionality of the integrated system is validated before the system</a:t>
            </a:r>
          </a:p>
          <a:p>
            <a:r>
              <a:rPr lang="en-US" dirty="0" smtClean="0"/>
              <a:t>is made available for use.</a:t>
            </a:r>
            <a:endParaRPr lang="en-US" dirty="0"/>
          </a:p>
        </p:txBody>
      </p:sp>
      <p:sp>
        <p:nvSpPr>
          <p:cNvPr id="77" name="Rounded Rectangle 76"/>
          <p:cNvSpPr/>
          <p:nvPr/>
        </p:nvSpPr>
        <p:spPr>
          <a:xfrm>
            <a:off x="4876800" y="1906588"/>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
        <p:nvSpPr>
          <p:cNvPr id="78" name="Rounded Rectangle 77"/>
          <p:cNvSpPr/>
          <p:nvPr/>
        </p:nvSpPr>
        <p:spPr>
          <a:xfrm>
            <a:off x="4876800" y="2363788"/>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
        <p:nvSpPr>
          <p:cNvPr id="79" name="Rounded Rectangle 78"/>
          <p:cNvSpPr/>
          <p:nvPr/>
        </p:nvSpPr>
        <p:spPr>
          <a:xfrm>
            <a:off x="4876800" y="3518456"/>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
        <p:nvSpPr>
          <p:cNvPr id="80" name="Rounded Rectangle 79"/>
          <p:cNvSpPr/>
          <p:nvPr/>
        </p:nvSpPr>
        <p:spPr>
          <a:xfrm>
            <a:off x="4876800" y="3061256"/>
            <a:ext cx="1143000" cy="457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element</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“V-model”</a:t>
            </a:r>
            <a:endParaRPr lang="en-US" dirty="0"/>
          </a:p>
        </p:txBody>
      </p:sp>
      <p:sp>
        <p:nvSpPr>
          <p:cNvPr id="5" name="Text Box 1027"/>
          <p:cNvSpPr txBox="1">
            <a:spLocks noChangeArrowheads="1"/>
          </p:cNvSpPr>
          <p:nvPr/>
        </p:nvSpPr>
        <p:spPr bwMode="auto">
          <a:xfrm>
            <a:off x="0" y="1981222"/>
            <a:ext cx="1608460" cy="326845"/>
          </a:xfrm>
          <a:prstGeom prst="rect">
            <a:avLst/>
          </a:prstGeom>
          <a:noFill/>
          <a:ln w="12700">
            <a:noFill/>
            <a:miter lim="800000"/>
            <a:headEnd type="none" w="sm" len="sm"/>
            <a:tailEnd type="none" w="sm" len="sm"/>
          </a:ln>
        </p:spPr>
        <p:txBody>
          <a:bodyPr wrap="none">
            <a:spAutoFit/>
          </a:bodyPr>
          <a:lstStyle/>
          <a:p>
            <a:r>
              <a:rPr lang="en-US"/>
              <a:t>Requirements</a:t>
            </a:r>
          </a:p>
        </p:txBody>
      </p:sp>
      <p:sp>
        <p:nvSpPr>
          <p:cNvPr id="6" name="Line 1029"/>
          <p:cNvSpPr>
            <a:spLocks noChangeShapeType="1"/>
          </p:cNvSpPr>
          <p:nvPr/>
        </p:nvSpPr>
        <p:spPr bwMode="auto">
          <a:xfrm flipH="1">
            <a:off x="4653474" y="1417638"/>
            <a:ext cx="4033326" cy="4037193"/>
          </a:xfrm>
          <a:prstGeom prst="line">
            <a:avLst/>
          </a:prstGeom>
          <a:noFill/>
          <a:ln w="38100">
            <a:solidFill>
              <a:schemeClr val="tx1"/>
            </a:solidFill>
            <a:round/>
            <a:headEnd type="arrow" w="med" len="med"/>
            <a:tailEnd type="arrow" w="med" len="med"/>
          </a:ln>
        </p:spPr>
        <p:txBody>
          <a:bodyPr wrap="none" anchor="ctr"/>
          <a:lstStyle/>
          <a:p>
            <a:endParaRPr lang="en-US"/>
          </a:p>
        </p:txBody>
      </p:sp>
      <p:sp>
        <p:nvSpPr>
          <p:cNvPr id="7" name="Line 1028"/>
          <p:cNvSpPr>
            <a:spLocks noChangeShapeType="1"/>
          </p:cNvSpPr>
          <p:nvPr/>
        </p:nvSpPr>
        <p:spPr bwMode="auto">
          <a:xfrm>
            <a:off x="550106" y="1471853"/>
            <a:ext cx="4103368" cy="3982977"/>
          </a:xfrm>
          <a:prstGeom prst="line">
            <a:avLst/>
          </a:prstGeom>
          <a:noFill/>
          <a:ln w="38100">
            <a:solidFill>
              <a:schemeClr val="tx1"/>
            </a:solidFill>
            <a:round/>
            <a:headEnd type="arrow" w="med" len="med"/>
            <a:tailEnd type="arrow" w="med" len="med"/>
          </a:ln>
        </p:spPr>
        <p:txBody>
          <a:bodyPr wrap="none" anchor="ctr"/>
          <a:lstStyle/>
          <a:p>
            <a:endParaRPr lang="en-US"/>
          </a:p>
        </p:txBody>
      </p:sp>
      <p:sp>
        <p:nvSpPr>
          <p:cNvPr id="10" name="Text Box 1032"/>
          <p:cNvSpPr txBox="1">
            <a:spLocks noChangeArrowheads="1"/>
          </p:cNvSpPr>
          <p:nvPr/>
        </p:nvSpPr>
        <p:spPr bwMode="auto">
          <a:xfrm>
            <a:off x="3124200" y="4877546"/>
            <a:ext cx="914849" cy="326845"/>
          </a:xfrm>
          <a:prstGeom prst="rect">
            <a:avLst/>
          </a:prstGeom>
          <a:noFill/>
          <a:ln w="12700">
            <a:noFill/>
            <a:miter lim="800000"/>
            <a:headEnd type="none" w="sm" len="sm"/>
            <a:tailEnd type="none" w="sm" len="sm"/>
          </a:ln>
        </p:spPr>
        <p:txBody>
          <a:bodyPr wrap="none">
            <a:spAutoFit/>
          </a:bodyPr>
          <a:lstStyle/>
          <a:p>
            <a:r>
              <a:rPr lang="en-US" dirty="0"/>
              <a:t>Coding</a:t>
            </a:r>
          </a:p>
        </p:txBody>
      </p:sp>
      <p:sp>
        <p:nvSpPr>
          <p:cNvPr id="11" name="Text Box 1033"/>
          <p:cNvSpPr txBox="1">
            <a:spLocks noChangeArrowheads="1"/>
          </p:cNvSpPr>
          <p:nvPr/>
        </p:nvSpPr>
        <p:spPr bwMode="auto">
          <a:xfrm>
            <a:off x="7843704" y="2427626"/>
            <a:ext cx="843096" cy="326845"/>
          </a:xfrm>
          <a:prstGeom prst="rect">
            <a:avLst/>
          </a:prstGeom>
          <a:noFill/>
          <a:ln w="12700">
            <a:noFill/>
            <a:miter lim="800000"/>
            <a:headEnd type="none" w="sm" len="sm"/>
            <a:tailEnd type="none" w="sm" len="sm"/>
          </a:ln>
        </p:spPr>
        <p:txBody>
          <a:bodyPr wrap="none">
            <a:spAutoFit/>
          </a:bodyPr>
          <a:lstStyle/>
          <a:p>
            <a:r>
              <a:rPr lang="en-US" dirty="0"/>
              <a:t>review</a:t>
            </a:r>
          </a:p>
        </p:txBody>
      </p:sp>
      <p:sp>
        <p:nvSpPr>
          <p:cNvPr id="14" name="Text Box 1037"/>
          <p:cNvSpPr txBox="1">
            <a:spLocks noChangeArrowheads="1"/>
          </p:cNvSpPr>
          <p:nvPr/>
        </p:nvSpPr>
        <p:spPr bwMode="auto">
          <a:xfrm>
            <a:off x="685800" y="2591049"/>
            <a:ext cx="1058355" cy="326845"/>
          </a:xfrm>
          <a:prstGeom prst="rect">
            <a:avLst/>
          </a:prstGeom>
          <a:noFill/>
          <a:ln w="12700">
            <a:noFill/>
            <a:miter lim="800000"/>
            <a:headEnd type="none" w="sm" len="sm"/>
            <a:tailEnd type="none" w="sm" len="sm"/>
          </a:ln>
        </p:spPr>
        <p:txBody>
          <a:bodyPr wrap="none">
            <a:spAutoFit/>
          </a:bodyPr>
          <a:lstStyle/>
          <a:p>
            <a:r>
              <a:rPr lang="en-US" dirty="0"/>
              <a:t>Analysis</a:t>
            </a:r>
          </a:p>
        </p:txBody>
      </p:sp>
      <p:sp>
        <p:nvSpPr>
          <p:cNvPr id="18" name="Text Box 1042"/>
          <p:cNvSpPr txBox="1">
            <a:spLocks noChangeArrowheads="1"/>
          </p:cNvSpPr>
          <p:nvPr/>
        </p:nvSpPr>
        <p:spPr bwMode="auto">
          <a:xfrm>
            <a:off x="550106" y="3418064"/>
            <a:ext cx="2278154" cy="326845"/>
          </a:xfrm>
          <a:prstGeom prst="rect">
            <a:avLst/>
          </a:prstGeom>
          <a:noFill/>
          <a:ln w="12700">
            <a:noFill/>
            <a:miter lim="800000"/>
            <a:headEnd type="none" w="sm" len="sm"/>
            <a:tailEnd type="none" w="sm" len="sm"/>
          </a:ln>
        </p:spPr>
        <p:txBody>
          <a:bodyPr wrap="none">
            <a:spAutoFit/>
          </a:bodyPr>
          <a:lstStyle/>
          <a:p>
            <a:r>
              <a:rPr lang="en-US" dirty="0"/>
              <a:t>Architectural Design</a:t>
            </a:r>
          </a:p>
        </p:txBody>
      </p:sp>
      <p:sp>
        <p:nvSpPr>
          <p:cNvPr id="22" name="Text Box 1047"/>
          <p:cNvSpPr txBox="1">
            <a:spLocks noChangeArrowheads="1"/>
          </p:cNvSpPr>
          <p:nvPr/>
        </p:nvSpPr>
        <p:spPr bwMode="auto">
          <a:xfrm>
            <a:off x="1620419" y="4125520"/>
            <a:ext cx="1787843" cy="326845"/>
          </a:xfrm>
          <a:prstGeom prst="rect">
            <a:avLst/>
          </a:prstGeom>
          <a:noFill/>
          <a:ln w="12700">
            <a:noFill/>
            <a:miter lim="800000"/>
            <a:headEnd type="none" w="sm" len="sm"/>
            <a:tailEnd type="none" w="sm" len="sm"/>
          </a:ln>
        </p:spPr>
        <p:txBody>
          <a:bodyPr wrap="none">
            <a:spAutoFit/>
          </a:bodyPr>
          <a:lstStyle/>
          <a:p>
            <a:r>
              <a:rPr lang="en-US" dirty="0"/>
              <a:t>Detailed Design</a:t>
            </a:r>
          </a:p>
        </p:txBody>
      </p:sp>
      <p:sp>
        <p:nvSpPr>
          <p:cNvPr id="23" name="Text Box 1048"/>
          <p:cNvSpPr txBox="1">
            <a:spLocks noChangeArrowheads="1"/>
          </p:cNvSpPr>
          <p:nvPr/>
        </p:nvSpPr>
        <p:spPr bwMode="auto">
          <a:xfrm>
            <a:off x="7039263" y="3086268"/>
            <a:ext cx="1423099" cy="707456"/>
          </a:xfrm>
          <a:prstGeom prst="rect">
            <a:avLst/>
          </a:prstGeom>
          <a:noFill/>
          <a:ln w="12700">
            <a:noFill/>
            <a:miter lim="800000"/>
            <a:headEnd type="none" w="sm" len="sm"/>
            <a:tailEnd type="none" w="sm" len="sm"/>
          </a:ln>
        </p:spPr>
        <p:txBody>
          <a:bodyPr wrap="none">
            <a:spAutoFit/>
          </a:bodyPr>
          <a:lstStyle/>
          <a:p>
            <a:r>
              <a:rPr lang="en-US" dirty="0"/>
              <a:t>Guided</a:t>
            </a:r>
          </a:p>
          <a:p>
            <a:pPr>
              <a:spcBef>
                <a:spcPct val="0"/>
              </a:spcBef>
            </a:pPr>
            <a:r>
              <a:rPr lang="en-US" dirty="0"/>
              <a:t> Inspection</a:t>
            </a:r>
          </a:p>
        </p:txBody>
      </p:sp>
      <p:sp>
        <p:nvSpPr>
          <p:cNvPr id="28" name="Text Box 1053"/>
          <p:cNvSpPr txBox="1">
            <a:spLocks noChangeArrowheads="1"/>
          </p:cNvSpPr>
          <p:nvPr/>
        </p:nvSpPr>
        <p:spPr bwMode="auto">
          <a:xfrm>
            <a:off x="5105400" y="4877546"/>
            <a:ext cx="595035" cy="646331"/>
          </a:xfrm>
          <a:prstGeom prst="rect">
            <a:avLst/>
          </a:prstGeom>
          <a:noFill/>
          <a:ln w="12700">
            <a:noFill/>
            <a:miter lim="800000"/>
            <a:headEnd type="none" w="sm" len="sm"/>
            <a:tailEnd type="none" w="sm" len="sm"/>
          </a:ln>
        </p:spPr>
        <p:txBody>
          <a:bodyPr wrap="none">
            <a:spAutoFit/>
          </a:bodyPr>
          <a:lstStyle/>
          <a:p>
            <a:pPr>
              <a:spcBef>
                <a:spcPct val="0"/>
              </a:spcBef>
            </a:pPr>
            <a:r>
              <a:rPr lang="en-US" dirty="0"/>
              <a:t>Unit</a:t>
            </a:r>
          </a:p>
          <a:p>
            <a:pPr>
              <a:spcBef>
                <a:spcPct val="0"/>
              </a:spcBef>
            </a:pPr>
            <a:r>
              <a:rPr lang="en-US" dirty="0"/>
              <a:t>    </a:t>
            </a:r>
          </a:p>
        </p:txBody>
      </p:sp>
      <p:sp>
        <p:nvSpPr>
          <p:cNvPr id="29" name="Text Box 1054"/>
          <p:cNvSpPr txBox="1">
            <a:spLocks noChangeArrowheads="1"/>
          </p:cNvSpPr>
          <p:nvPr/>
        </p:nvSpPr>
        <p:spPr bwMode="auto">
          <a:xfrm>
            <a:off x="8205233" y="1817799"/>
            <a:ext cx="938767" cy="326845"/>
          </a:xfrm>
          <a:prstGeom prst="rect">
            <a:avLst/>
          </a:prstGeom>
          <a:noFill/>
          <a:ln w="12700">
            <a:noFill/>
            <a:miter lim="800000"/>
            <a:headEnd type="none" w="sm" len="sm"/>
            <a:tailEnd type="none" w="sm" len="sm"/>
          </a:ln>
        </p:spPr>
        <p:txBody>
          <a:bodyPr wrap="none">
            <a:spAutoFit/>
          </a:bodyPr>
          <a:lstStyle/>
          <a:p>
            <a:r>
              <a:rPr lang="en-US" dirty="0"/>
              <a:t>System</a:t>
            </a:r>
          </a:p>
        </p:txBody>
      </p:sp>
      <p:sp>
        <p:nvSpPr>
          <p:cNvPr id="30" name="TextBox 29"/>
          <p:cNvSpPr txBox="1"/>
          <p:nvPr/>
        </p:nvSpPr>
        <p:spPr>
          <a:xfrm>
            <a:off x="5700435" y="4355068"/>
            <a:ext cx="1338828" cy="369332"/>
          </a:xfrm>
          <a:prstGeom prst="rect">
            <a:avLst/>
          </a:prstGeom>
          <a:noFill/>
        </p:spPr>
        <p:txBody>
          <a:bodyPr wrap="none" rtlCol="0">
            <a:spAutoFit/>
          </a:bodyPr>
          <a:lstStyle/>
          <a:p>
            <a:r>
              <a:rPr lang="en-US" dirty="0" smtClean="0"/>
              <a:t> Integration</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Parallel model</a:t>
            </a:r>
            <a:endParaRPr lang="en-US" dirty="0"/>
          </a:p>
        </p:txBody>
      </p:sp>
      <p:grpSp>
        <p:nvGrpSpPr>
          <p:cNvPr id="4" name="Group 1057"/>
          <p:cNvGrpSpPr>
            <a:grpSpLocks/>
          </p:cNvGrpSpPr>
          <p:nvPr/>
        </p:nvGrpSpPr>
        <p:grpSpPr bwMode="auto">
          <a:xfrm>
            <a:off x="0" y="1447800"/>
            <a:ext cx="8939213" cy="4333875"/>
            <a:chOff x="-102" y="960"/>
            <a:chExt cx="5980" cy="3063"/>
          </a:xfrm>
        </p:grpSpPr>
        <p:sp>
          <p:nvSpPr>
            <p:cNvPr id="5" name="Text Box 1027"/>
            <p:cNvSpPr txBox="1">
              <a:spLocks noChangeArrowheads="1"/>
            </p:cNvSpPr>
            <p:nvPr/>
          </p:nvSpPr>
          <p:spPr bwMode="auto">
            <a:xfrm>
              <a:off x="-102" y="1337"/>
              <a:ext cx="1076" cy="231"/>
            </a:xfrm>
            <a:prstGeom prst="rect">
              <a:avLst/>
            </a:prstGeom>
            <a:noFill/>
            <a:ln w="12700">
              <a:noFill/>
              <a:miter lim="800000"/>
              <a:headEnd type="none" w="sm" len="sm"/>
              <a:tailEnd type="none" w="sm" len="sm"/>
            </a:ln>
          </p:spPr>
          <p:txBody>
            <a:bodyPr wrap="none">
              <a:spAutoFit/>
            </a:bodyPr>
            <a:lstStyle/>
            <a:p>
              <a:r>
                <a:rPr lang="en-US"/>
                <a:t>Requirements</a:t>
              </a:r>
            </a:p>
          </p:txBody>
        </p:sp>
        <p:sp>
          <p:nvSpPr>
            <p:cNvPr id="6" name="Line 1029"/>
            <p:cNvSpPr>
              <a:spLocks noChangeShapeType="1"/>
            </p:cNvSpPr>
            <p:nvPr/>
          </p:nvSpPr>
          <p:spPr bwMode="auto">
            <a:xfrm>
              <a:off x="1680" y="960"/>
              <a:ext cx="3744" cy="2784"/>
            </a:xfrm>
            <a:prstGeom prst="line">
              <a:avLst/>
            </a:prstGeom>
            <a:noFill/>
            <a:ln w="38100">
              <a:solidFill>
                <a:schemeClr val="tx1"/>
              </a:solidFill>
              <a:round/>
              <a:headEnd type="arrow" w="med" len="med"/>
              <a:tailEnd type="arrow" w="med" len="med"/>
            </a:ln>
          </p:spPr>
          <p:txBody>
            <a:bodyPr wrap="none" anchor="ctr"/>
            <a:lstStyle/>
            <a:p>
              <a:endParaRPr lang="en-US"/>
            </a:p>
          </p:txBody>
        </p:sp>
        <p:sp>
          <p:nvSpPr>
            <p:cNvPr id="7" name="Line 1028"/>
            <p:cNvSpPr>
              <a:spLocks noChangeShapeType="1"/>
            </p:cNvSpPr>
            <p:nvPr/>
          </p:nvSpPr>
          <p:spPr bwMode="auto">
            <a:xfrm>
              <a:off x="432" y="1033"/>
              <a:ext cx="3744" cy="2784"/>
            </a:xfrm>
            <a:prstGeom prst="line">
              <a:avLst/>
            </a:prstGeom>
            <a:noFill/>
            <a:ln w="38100">
              <a:solidFill>
                <a:schemeClr val="tx1"/>
              </a:solidFill>
              <a:round/>
              <a:headEnd type="arrow" w="med" len="med"/>
              <a:tailEnd type="arrow" w="med" len="med"/>
            </a:ln>
          </p:spPr>
          <p:txBody>
            <a:bodyPr wrap="none" anchor="ctr"/>
            <a:lstStyle/>
            <a:p>
              <a:endParaRPr lang="en-US"/>
            </a:p>
          </p:txBody>
        </p:sp>
        <p:sp>
          <p:nvSpPr>
            <p:cNvPr id="8" name="Text Box 1030"/>
            <p:cNvSpPr txBox="1">
              <a:spLocks noChangeArrowheads="1"/>
            </p:cNvSpPr>
            <p:nvPr/>
          </p:nvSpPr>
          <p:spPr bwMode="auto">
            <a:xfrm>
              <a:off x="3494" y="3792"/>
              <a:ext cx="1020" cy="231"/>
            </a:xfrm>
            <a:prstGeom prst="rect">
              <a:avLst/>
            </a:prstGeom>
            <a:noFill/>
            <a:ln w="12700">
              <a:noFill/>
              <a:miter lim="800000"/>
              <a:headEnd type="none" w="sm" len="sm"/>
              <a:tailEnd type="none" w="sm" len="sm"/>
            </a:ln>
          </p:spPr>
          <p:txBody>
            <a:bodyPr wrap="none">
              <a:spAutoFit/>
            </a:bodyPr>
            <a:lstStyle/>
            <a:p>
              <a:r>
                <a:rPr lang="en-US"/>
                <a:t>Development</a:t>
              </a:r>
            </a:p>
          </p:txBody>
        </p:sp>
        <p:sp>
          <p:nvSpPr>
            <p:cNvPr id="9" name="Text Box 1031"/>
            <p:cNvSpPr txBox="1">
              <a:spLocks noChangeArrowheads="1"/>
            </p:cNvSpPr>
            <p:nvPr/>
          </p:nvSpPr>
          <p:spPr bwMode="auto">
            <a:xfrm>
              <a:off x="5097" y="3761"/>
              <a:ext cx="628" cy="231"/>
            </a:xfrm>
            <a:prstGeom prst="rect">
              <a:avLst/>
            </a:prstGeom>
            <a:noFill/>
            <a:ln w="12700">
              <a:noFill/>
              <a:miter lim="800000"/>
              <a:headEnd type="none" w="sm" len="sm"/>
              <a:tailEnd type="none" w="sm" len="sm"/>
            </a:ln>
          </p:spPr>
          <p:txBody>
            <a:bodyPr wrap="none">
              <a:spAutoFit/>
            </a:bodyPr>
            <a:lstStyle/>
            <a:p>
              <a:r>
                <a:rPr lang="en-US"/>
                <a:t>Testing</a:t>
              </a:r>
            </a:p>
          </p:txBody>
        </p:sp>
        <p:sp>
          <p:nvSpPr>
            <p:cNvPr id="10" name="Text Box 1032"/>
            <p:cNvSpPr txBox="1">
              <a:spLocks noChangeArrowheads="1"/>
            </p:cNvSpPr>
            <p:nvPr/>
          </p:nvSpPr>
          <p:spPr bwMode="auto">
            <a:xfrm>
              <a:off x="2804" y="3276"/>
              <a:ext cx="612" cy="231"/>
            </a:xfrm>
            <a:prstGeom prst="rect">
              <a:avLst/>
            </a:prstGeom>
            <a:noFill/>
            <a:ln w="12700">
              <a:noFill/>
              <a:miter lim="800000"/>
              <a:headEnd type="none" w="sm" len="sm"/>
              <a:tailEnd type="none" w="sm" len="sm"/>
            </a:ln>
          </p:spPr>
          <p:txBody>
            <a:bodyPr wrap="none">
              <a:spAutoFit/>
            </a:bodyPr>
            <a:lstStyle/>
            <a:p>
              <a:r>
                <a:rPr lang="en-US"/>
                <a:t>Coding</a:t>
              </a:r>
            </a:p>
          </p:txBody>
        </p:sp>
        <p:sp>
          <p:nvSpPr>
            <p:cNvPr id="11" name="Text Box 1033"/>
            <p:cNvSpPr txBox="1">
              <a:spLocks noChangeArrowheads="1"/>
            </p:cNvSpPr>
            <p:nvPr/>
          </p:nvSpPr>
          <p:spPr bwMode="auto">
            <a:xfrm>
              <a:off x="2447" y="1283"/>
              <a:ext cx="564" cy="231"/>
            </a:xfrm>
            <a:prstGeom prst="rect">
              <a:avLst/>
            </a:prstGeom>
            <a:noFill/>
            <a:ln w="12700">
              <a:noFill/>
              <a:miter lim="800000"/>
              <a:headEnd type="none" w="sm" len="sm"/>
              <a:tailEnd type="none" w="sm" len="sm"/>
            </a:ln>
          </p:spPr>
          <p:txBody>
            <a:bodyPr wrap="none">
              <a:spAutoFit/>
            </a:bodyPr>
            <a:lstStyle/>
            <a:p>
              <a:r>
                <a:rPr lang="en-US"/>
                <a:t>review</a:t>
              </a:r>
            </a:p>
          </p:txBody>
        </p:sp>
        <p:sp>
          <p:nvSpPr>
            <p:cNvPr id="12" name="Text Box 1034"/>
            <p:cNvSpPr txBox="1">
              <a:spLocks noChangeArrowheads="1"/>
            </p:cNvSpPr>
            <p:nvPr/>
          </p:nvSpPr>
          <p:spPr bwMode="auto">
            <a:xfrm>
              <a:off x="1256" y="1227"/>
              <a:ext cx="820" cy="231"/>
            </a:xfrm>
            <a:prstGeom prst="rect">
              <a:avLst/>
            </a:prstGeom>
            <a:noFill/>
            <a:ln w="12700">
              <a:noFill/>
              <a:miter lim="800000"/>
              <a:headEnd type="none" w="sm" len="sm"/>
              <a:tailEnd type="none" w="sm" len="sm"/>
            </a:ln>
          </p:spPr>
          <p:txBody>
            <a:bodyPr wrap="none">
              <a:spAutoFit/>
            </a:bodyPr>
            <a:lstStyle/>
            <a:p>
              <a:r>
                <a:rPr lang="en-US"/>
                <a:t>Use cases</a:t>
              </a:r>
            </a:p>
          </p:txBody>
        </p:sp>
        <p:sp>
          <p:nvSpPr>
            <p:cNvPr id="13" name="Line 1035"/>
            <p:cNvSpPr>
              <a:spLocks noChangeShapeType="1"/>
            </p:cNvSpPr>
            <p:nvPr/>
          </p:nvSpPr>
          <p:spPr bwMode="auto">
            <a:xfrm>
              <a:off x="1325" y="1499"/>
              <a:ext cx="864" cy="0"/>
            </a:xfrm>
            <a:prstGeom prst="line">
              <a:avLst/>
            </a:prstGeom>
            <a:noFill/>
            <a:ln w="12700">
              <a:solidFill>
                <a:schemeClr val="hlink"/>
              </a:solidFill>
              <a:round/>
              <a:headEnd type="none" w="sm" len="sm"/>
              <a:tailEnd type="arrow" w="med" len="med"/>
            </a:ln>
          </p:spPr>
          <p:txBody>
            <a:bodyPr wrap="none" anchor="ctr"/>
            <a:lstStyle/>
            <a:p>
              <a:endParaRPr lang="en-US"/>
            </a:p>
          </p:txBody>
        </p:sp>
        <p:sp>
          <p:nvSpPr>
            <p:cNvPr id="14" name="Text Box 1037"/>
            <p:cNvSpPr txBox="1">
              <a:spLocks noChangeArrowheads="1"/>
            </p:cNvSpPr>
            <p:nvPr/>
          </p:nvSpPr>
          <p:spPr bwMode="auto">
            <a:xfrm>
              <a:off x="612" y="1768"/>
              <a:ext cx="708" cy="231"/>
            </a:xfrm>
            <a:prstGeom prst="rect">
              <a:avLst/>
            </a:prstGeom>
            <a:noFill/>
            <a:ln w="12700">
              <a:noFill/>
              <a:miter lim="800000"/>
              <a:headEnd type="none" w="sm" len="sm"/>
              <a:tailEnd type="none" w="sm" len="sm"/>
            </a:ln>
          </p:spPr>
          <p:txBody>
            <a:bodyPr wrap="none">
              <a:spAutoFit/>
            </a:bodyPr>
            <a:lstStyle/>
            <a:p>
              <a:r>
                <a:rPr lang="en-US"/>
                <a:t>Analysis</a:t>
              </a:r>
            </a:p>
          </p:txBody>
        </p:sp>
        <p:sp>
          <p:nvSpPr>
            <p:cNvPr id="15" name="Text Box 1038"/>
            <p:cNvSpPr txBox="1">
              <a:spLocks noChangeArrowheads="1"/>
            </p:cNvSpPr>
            <p:nvPr/>
          </p:nvSpPr>
          <p:spPr bwMode="auto">
            <a:xfrm>
              <a:off x="3058" y="1606"/>
              <a:ext cx="952" cy="500"/>
            </a:xfrm>
            <a:prstGeom prst="rect">
              <a:avLst/>
            </a:prstGeom>
            <a:noFill/>
            <a:ln w="12700">
              <a:noFill/>
              <a:miter lim="800000"/>
              <a:headEnd type="none" w="sm" len="sm"/>
              <a:tailEnd type="none" w="sm" len="sm"/>
            </a:ln>
          </p:spPr>
          <p:txBody>
            <a:bodyPr wrap="none">
              <a:spAutoFit/>
            </a:bodyPr>
            <a:lstStyle/>
            <a:p>
              <a:pPr>
                <a:spcBef>
                  <a:spcPct val="0"/>
                </a:spcBef>
              </a:pPr>
              <a:r>
                <a:rPr lang="en-US"/>
                <a:t>Guided</a:t>
              </a:r>
            </a:p>
            <a:p>
              <a:pPr>
                <a:spcBef>
                  <a:spcPct val="0"/>
                </a:spcBef>
              </a:pPr>
              <a:r>
                <a:rPr lang="en-US"/>
                <a:t> Inspection</a:t>
              </a:r>
            </a:p>
          </p:txBody>
        </p:sp>
        <p:sp>
          <p:nvSpPr>
            <p:cNvPr id="16" name="Text Box 1039"/>
            <p:cNvSpPr txBox="1">
              <a:spLocks noChangeArrowheads="1"/>
            </p:cNvSpPr>
            <p:nvPr/>
          </p:nvSpPr>
          <p:spPr bwMode="auto">
            <a:xfrm>
              <a:off x="1886" y="1606"/>
              <a:ext cx="764" cy="500"/>
            </a:xfrm>
            <a:prstGeom prst="rect">
              <a:avLst/>
            </a:prstGeom>
            <a:noFill/>
            <a:ln w="12700">
              <a:noFill/>
              <a:miter lim="800000"/>
              <a:headEnd type="none" w="sm" len="sm"/>
              <a:tailEnd type="none" w="sm" len="sm"/>
            </a:ln>
          </p:spPr>
          <p:txBody>
            <a:bodyPr wrap="none">
              <a:spAutoFit/>
            </a:bodyPr>
            <a:lstStyle/>
            <a:p>
              <a:r>
                <a:rPr lang="en-US"/>
                <a:t>Analysis</a:t>
              </a:r>
            </a:p>
            <a:p>
              <a:pPr>
                <a:spcBef>
                  <a:spcPct val="0"/>
                </a:spcBef>
              </a:pPr>
              <a:r>
                <a:rPr lang="en-US"/>
                <a:t>models</a:t>
              </a:r>
            </a:p>
          </p:txBody>
        </p:sp>
        <p:sp>
          <p:nvSpPr>
            <p:cNvPr id="17" name="Line 1040"/>
            <p:cNvSpPr>
              <a:spLocks noChangeShapeType="1"/>
            </p:cNvSpPr>
            <p:nvPr/>
          </p:nvSpPr>
          <p:spPr bwMode="auto">
            <a:xfrm>
              <a:off x="1733" y="1876"/>
              <a:ext cx="1008" cy="0"/>
            </a:xfrm>
            <a:prstGeom prst="line">
              <a:avLst/>
            </a:prstGeom>
            <a:noFill/>
            <a:ln w="12700">
              <a:solidFill>
                <a:schemeClr val="hlink"/>
              </a:solidFill>
              <a:round/>
              <a:headEnd type="none" w="sm" len="sm"/>
              <a:tailEnd type="arrow" w="med" len="med"/>
            </a:ln>
          </p:spPr>
          <p:txBody>
            <a:bodyPr wrap="none" anchor="ctr"/>
            <a:lstStyle/>
            <a:p>
              <a:endParaRPr lang="en-US"/>
            </a:p>
          </p:txBody>
        </p:sp>
        <p:sp>
          <p:nvSpPr>
            <p:cNvPr id="18" name="Text Box 1042"/>
            <p:cNvSpPr txBox="1">
              <a:spLocks noChangeArrowheads="1"/>
            </p:cNvSpPr>
            <p:nvPr/>
          </p:nvSpPr>
          <p:spPr bwMode="auto">
            <a:xfrm>
              <a:off x="576" y="2233"/>
              <a:ext cx="1524" cy="231"/>
            </a:xfrm>
            <a:prstGeom prst="rect">
              <a:avLst/>
            </a:prstGeom>
            <a:noFill/>
            <a:ln w="12700">
              <a:noFill/>
              <a:miter lim="800000"/>
              <a:headEnd type="none" w="sm" len="sm"/>
              <a:tailEnd type="none" w="sm" len="sm"/>
            </a:ln>
          </p:spPr>
          <p:txBody>
            <a:bodyPr wrap="none">
              <a:spAutoFit/>
            </a:bodyPr>
            <a:lstStyle/>
            <a:p>
              <a:r>
                <a:rPr lang="en-US"/>
                <a:t>Architectural Design</a:t>
              </a:r>
            </a:p>
          </p:txBody>
        </p:sp>
        <p:sp>
          <p:nvSpPr>
            <p:cNvPr id="19" name="Text Box 1043"/>
            <p:cNvSpPr txBox="1">
              <a:spLocks noChangeArrowheads="1"/>
            </p:cNvSpPr>
            <p:nvPr/>
          </p:nvSpPr>
          <p:spPr bwMode="auto">
            <a:xfrm>
              <a:off x="3744" y="2137"/>
              <a:ext cx="532" cy="231"/>
            </a:xfrm>
            <a:prstGeom prst="rect">
              <a:avLst/>
            </a:prstGeom>
            <a:noFill/>
            <a:ln w="12700">
              <a:noFill/>
              <a:miter lim="800000"/>
              <a:headEnd type="none" w="sm" len="sm"/>
              <a:tailEnd type="none" w="sm" len="sm"/>
            </a:ln>
          </p:spPr>
          <p:txBody>
            <a:bodyPr wrap="none">
              <a:spAutoFit/>
            </a:bodyPr>
            <a:lstStyle/>
            <a:p>
              <a:r>
                <a:rPr lang="en-US"/>
                <a:t>ATAM</a:t>
              </a:r>
            </a:p>
          </p:txBody>
        </p:sp>
        <p:sp>
          <p:nvSpPr>
            <p:cNvPr id="20" name="Text Box 1044"/>
            <p:cNvSpPr txBox="1">
              <a:spLocks noChangeArrowheads="1"/>
            </p:cNvSpPr>
            <p:nvPr/>
          </p:nvSpPr>
          <p:spPr bwMode="auto">
            <a:xfrm>
              <a:off x="2352" y="2137"/>
              <a:ext cx="1142" cy="500"/>
            </a:xfrm>
            <a:prstGeom prst="rect">
              <a:avLst/>
            </a:prstGeom>
            <a:noFill/>
            <a:ln w="12700">
              <a:noFill/>
              <a:miter lim="800000"/>
              <a:headEnd type="none" w="sm" len="sm"/>
              <a:tailEnd type="none" w="sm" len="sm"/>
            </a:ln>
          </p:spPr>
          <p:txBody>
            <a:bodyPr wrap="none">
              <a:spAutoFit/>
            </a:bodyPr>
            <a:lstStyle/>
            <a:p>
              <a:r>
                <a:rPr lang="en-US"/>
                <a:t>Architecture</a:t>
              </a:r>
            </a:p>
            <a:p>
              <a:pPr>
                <a:spcBef>
                  <a:spcPct val="0"/>
                </a:spcBef>
              </a:pPr>
              <a:r>
                <a:rPr lang="en-US"/>
                <a:t>    description</a:t>
              </a:r>
            </a:p>
          </p:txBody>
        </p:sp>
        <p:sp>
          <p:nvSpPr>
            <p:cNvPr id="21" name="Line 1045"/>
            <p:cNvSpPr>
              <a:spLocks noChangeShapeType="1"/>
            </p:cNvSpPr>
            <p:nvPr/>
          </p:nvSpPr>
          <p:spPr bwMode="auto">
            <a:xfrm flipV="1">
              <a:off x="2396" y="2360"/>
              <a:ext cx="1059" cy="32"/>
            </a:xfrm>
            <a:prstGeom prst="line">
              <a:avLst/>
            </a:prstGeom>
            <a:noFill/>
            <a:ln w="12700">
              <a:solidFill>
                <a:schemeClr val="hlink"/>
              </a:solidFill>
              <a:round/>
              <a:headEnd type="none" w="sm" len="sm"/>
              <a:tailEnd type="arrow" w="med" len="med"/>
            </a:ln>
          </p:spPr>
          <p:txBody>
            <a:bodyPr wrap="none" anchor="ctr"/>
            <a:lstStyle/>
            <a:p>
              <a:endParaRPr lang="en-US"/>
            </a:p>
          </p:txBody>
        </p:sp>
        <p:sp>
          <p:nvSpPr>
            <p:cNvPr id="22" name="Text Box 1047"/>
            <p:cNvSpPr txBox="1">
              <a:spLocks noChangeArrowheads="1"/>
            </p:cNvSpPr>
            <p:nvPr/>
          </p:nvSpPr>
          <p:spPr bwMode="auto">
            <a:xfrm>
              <a:off x="1580" y="2737"/>
              <a:ext cx="1196" cy="231"/>
            </a:xfrm>
            <a:prstGeom prst="rect">
              <a:avLst/>
            </a:prstGeom>
            <a:noFill/>
            <a:ln w="12700">
              <a:noFill/>
              <a:miter lim="800000"/>
              <a:headEnd type="none" w="sm" len="sm"/>
              <a:tailEnd type="none" w="sm" len="sm"/>
            </a:ln>
          </p:spPr>
          <p:txBody>
            <a:bodyPr wrap="none">
              <a:spAutoFit/>
            </a:bodyPr>
            <a:lstStyle/>
            <a:p>
              <a:r>
                <a:rPr lang="en-US"/>
                <a:t>Detailed Design</a:t>
              </a:r>
            </a:p>
          </p:txBody>
        </p:sp>
        <p:sp>
          <p:nvSpPr>
            <p:cNvPr id="23" name="Text Box 1048"/>
            <p:cNvSpPr txBox="1">
              <a:spLocks noChangeArrowheads="1"/>
            </p:cNvSpPr>
            <p:nvPr/>
          </p:nvSpPr>
          <p:spPr bwMode="auto">
            <a:xfrm>
              <a:off x="4231" y="2468"/>
              <a:ext cx="952" cy="500"/>
            </a:xfrm>
            <a:prstGeom prst="rect">
              <a:avLst/>
            </a:prstGeom>
            <a:noFill/>
            <a:ln w="12700">
              <a:noFill/>
              <a:miter lim="800000"/>
              <a:headEnd type="none" w="sm" len="sm"/>
              <a:tailEnd type="none" w="sm" len="sm"/>
            </a:ln>
          </p:spPr>
          <p:txBody>
            <a:bodyPr wrap="none">
              <a:spAutoFit/>
            </a:bodyPr>
            <a:lstStyle/>
            <a:p>
              <a:r>
                <a:rPr lang="en-US"/>
                <a:t>Guided</a:t>
              </a:r>
            </a:p>
            <a:p>
              <a:pPr>
                <a:spcBef>
                  <a:spcPct val="0"/>
                </a:spcBef>
              </a:pPr>
              <a:r>
                <a:rPr lang="en-US"/>
                <a:t> Inspection</a:t>
              </a:r>
            </a:p>
          </p:txBody>
        </p:sp>
        <p:sp>
          <p:nvSpPr>
            <p:cNvPr id="24" name="Text Box 1049"/>
            <p:cNvSpPr txBox="1">
              <a:spLocks noChangeArrowheads="1"/>
            </p:cNvSpPr>
            <p:nvPr/>
          </p:nvSpPr>
          <p:spPr bwMode="auto">
            <a:xfrm>
              <a:off x="3058" y="2630"/>
              <a:ext cx="771" cy="500"/>
            </a:xfrm>
            <a:prstGeom prst="rect">
              <a:avLst/>
            </a:prstGeom>
            <a:noFill/>
            <a:ln w="12700">
              <a:noFill/>
              <a:miter lim="800000"/>
              <a:headEnd type="none" w="sm" len="sm"/>
              <a:tailEnd type="none" w="sm" len="sm"/>
            </a:ln>
          </p:spPr>
          <p:txBody>
            <a:bodyPr wrap="none">
              <a:spAutoFit/>
            </a:bodyPr>
            <a:lstStyle/>
            <a:p>
              <a:r>
                <a:rPr lang="en-US"/>
                <a:t>Design</a:t>
              </a:r>
            </a:p>
            <a:p>
              <a:pPr>
                <a:spcBef>
                  <a:spcPct val="0"/>
                </a:spcBef>
              </a:pPr>
              <a:r>
                <a:rPr lang="en-US"/>
                <a:t>  models</a:t>
              </a:r>
            </a:p>
          </p:txBody>
        </p:sp>
        <p:sp>
          <p:nvSpPr>
            <p:cNvPr id="25" name="Line 1050"/>
            <p:cNvSpPr>
              <a:spLocks noChangeShapeType="1"/>
            </p:cNvSpPr>
            <p:nvPr/>
          </p:nvSpPr>
          <p:spPr bwMode="auto">
            <a:xfrm flipV="1">
              <a:off x="3058" y="2845"/>
              <a:ext cx="1070" cy="32"/>
            </a:xfrm>
            <a:prstGeom prst="line">
              <a:avLst/>
            </a:prstGeom>
            <a:noFill/>
            <a:ln w="12700">
              <a:solidFill>
                <a:schemeClr val="hlink"/>
              </a:solidFill>
              <a:round/>
              <a:headEnd type="none" w="sm" len="sm"/>
              <a:tailEnd type="arrow" w="med" len="med"/>
            </a:ln>
          </p:spPr>
          <p:txBody>
            <a:bodyPr wrap="none" anchor="ctr"/>
            <a:lstStyle/>
            <a:p>
              <a:endParaRPr lang="en-US"/>
            </a:p>
          </p:txBody>
        </p:sp>
        <p:sp>
          <p:nvSpPr>
            <p:cNvPr id="26" name="Text Box 1051"/>
            <p:cNvSpPr txBox="1">
              <a:spLocks noChangeArrowheads="1"/>
            </p:cNvSpPr>
            <p:nvPr/>
          </p:nvSpPr>
          <p:spPr bwMode="auto">
            <a:xfrm>
              <a:off x="3619" y="3168"/>
              <a:ext cx="1180" cy="231"/>
            </a:xfrm>
            <a:prstGeom prst="rect">
              <a:avLst/>
            </a:prstGeom>
            <a:noFill/>
            <a:ln w="12700">
              <a:noFill/>
              <a:miter lim="800000"/>
              <a:headEnd type="none" w="sm" len="sm"/>
              <a:tailEnd type="none" w="sm" len="sm"/>
            </a:ln>
          </p:spPr>
          <p:txBody>
            <a:bodyPr wrap="none">
              <a:spAutoFit/>
            </a:bodyPr>
            <a:lstStyle/>
            <a:p>
              <a:r>
                <a:rPr lang="en-US"/>
                <a:t>Implementation</a:t>
              </a:r>
            </a:p>
          </p:txBody>
        </p:sp>
        <p:sp>
          <p:nvSpPr>
            <p:cNvPr id="27" name="Line 1052"/>
            <p:cNvSpPr>
              <a:spLocks noChangeShapeType="1"/>
            </p:cNvSpPr>
            <p:nvPr/>
          </p:nvSpPr>
          <p:spPr bwMode="auto">
            <a:xfrm>
              <a:off x="3744" y="3433"/>
              <a:ext cx="1008" cy="0"/>
            </a:xfrm>
            <a:prstGeom prst="line">
              <a:avLst/>
            </a:prstGeom>
            <a:noFill/>
            <a:ln w="12700">
              <a:solidFill>
                <a:schemeClr val="hlink"/>
              </a:solidFill>
              <a:round/>
              <a:headEnd type="none" w="sm" len="sm"/>
              <a:tailEnd type="arrow" w="med" len="med"/>
            </a:ln>
          </p:spPr>
          <p:txBody>
            <a:bodyPr wrap="none" anchor="ctr"/>
            <a:lstStyle/>
            <a:p>
              <a:endParaRPr lang="en-US"/>
            </a:p>
          </p:txBody>
        </p:sp>
        <p:sp>
          <p:nvSpPr>
            <p:cNvPr id="28" name="Text Box 1053"/>
            <p:cNvSpPr txBox="1">
              <a:spLocks noChangeArrowheads="1"/>
            </p:cNvSpPr>
            <p:nvPr/>
          </p:nvSpPr>
          <p:spPr bwMode="auto">
            <a:xfrm>
              <a:off x="4690" y="2953"/>
              <a:ext cx="1169" cy="500"/>
            </a:xfrm>
            <a:prstGeom prst="rect">
              <a:avLst/>
            </a:prstGeom>
            <a:noFill/>
            <a:ln w="12700">
              <a:noFill/>
              <a:miter lim="800000"/>
              <a:headEnd type="none" w="sm" len="sm"/>
              <a:tailEnd type="none" w="sm" len="sm"/>
            </a:ln>
          </p:spPr>
          <p:txBody>
            <a:bodyPr wrap="none">
              <a:spAutoFit/>
            </a:bodyPr>
            <a:lstStyle/>
            <a:p>
              <a:pPr>
                <a:spcBef>
                  <a:spcPct val="0"/>
                </a:spcBef>
              </a:pPr>
              <a:r>
                <a:rPr lang="en-US"/>
                <a:t>Unit</a:t>
              </a:r>
            </a:p>
            <a:p>
              <a:pPr>
                <a:spcBef>
                  <a:spcPct val="0"/>
                </a:spcBef>
              </a:pPr>
              <a:r>
                <a:rPr lang="en-US"/>
                <a:t>     Integration</a:t>
              </a:r>
            </a:p>
          </p:txBody>
        </p:sp>
        <p:sp>
          <p:nvSpPr>
            <p:cNvPr id="29" name="Text Box 1054"/>
            <p:cNvSpPr txBox="1">
              <a:spLocks noChangeArrowheads="1"/>
            </p:cNvSpPr>
            <p:nvPr/>
          </p:nvSpPr>
          <p:spPr bwMode="auto">
            <a:xfrm>
              <a:off x="5250" y="3384"/>
              <a:ext cx="628" cy="231"/>
            </a:xfrm>
            <a:prstGeom prst="rect">
              <a:avLst/>
            </a:prstGeom>
            <a:noFill/>
            <a:ln w="12700">
              <a:noFill/>
              <a:miter lim="800000"/>
              <a:headEnd type="none" w="sm" len="sm"/>
              <a:tailEnd type="none" w="sm" len="sm"/>
            </a:ln>
          </p:spPr>
          <p:txBody>
            <a:bodyPr wrap="none">
              <a:spAutoFit/>
            </a:bodyPr>
            <a:lstStyle/>
            <a:p>
              <a:r>
                <a:rPr lang="en-US"/>
                <a:t>System</a:t>
              </a:r>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smtClean="0"/>
              <a:t>Testing artifacts</a:t>
            </a:r>
          </a:p>
        </p:txBody>
      </p:sp>
      <p:sp>
        <p:nvSpPr>
          <p:cNvPr id="37891" name="Content Placeholder 2"/>
          <p:cNvSpPr>
            <a:spLocks noGrp="1"/>
          </p:cNvSpPr>
          <p:nvPr>
            <p:ph idx="1"/>
          </p:nvPr>
        </p:nvSpPr>
        <p:spPr/>
        <p:txBody>
          <a:bodyPr/>
          <a:lstStyle/>
          <a:p>
            <a:r>
              <a:rPr lang="en-US" sz="2400" smtClean="0"/>
              <a:t>Plans</a:t>
            </a:r>
          </a:p>
          <a:p>
            <a:pPr lvl="1"/>
            <a:r>
              <a:rPr lang="en-US" sz="2000" smtClean="0"/>
              <a:t>Usual levels – unit, etc</a:t>
            </a:r>
          </a:p>
          <a:p>
            <a:pPr lvl="1"/>
            <a:r>
              <a:rPr lang="en-US" sz="2000" smtClean="0"/>
              <a:t>How test is coordinated between core assets and products</a:t>
            </a:r>
          </a:p>
          <a:p>
            <a:r>
              <a:rPr lang="en-US" sz="2400" smtClean="0"/>
              <a:t>Test cases</a:t>
            </a:r>
          </a:p>
          <a:p>
            <a:pPr lvl="1"/>
            <a:r>
              <a:rPr lang="en-US" sz="2000" smtClean="0"/>
              <a:t>&lt;pre-conditions, inputs, expected results&gt;</a:t>
            </a:r>
          </a:p>
          <a:p>
            <a:pPr lvl="1"/>
            <a:r>
              <a:rPr lang="en-US" sz="2000" smtClean="0"/>
              <a:t>Data sets</a:t>
            </a:r>
          </a:p>
          <a:p>
            <a:r>
              <a:rPr lang="en-US" sz="2400" smtClean="0"/>
              <a:t>Infrastructure</a:t>
            </a:r>
          </a:p>
          <a:p>
            <a:pPr lvl="1"/>
            <a:r>
              <a:rPr lang="en-US" sz="2000" smtClean="0"/>
              <a:t>Must be able to execute the software in a controlled environment so that the outputs can be observed and compared to the expected results. </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US" smtClean="0"/>
              <a:t>IEEE Test Plan - 1</a:t>
            </a:r>
          </a:p>
        </p:txBody>
      </p:sp>
      <p:sp>
        <p:nvSpPr>
          <p:cNvPr id="38915" name="Content Placeholder 2"/>
          <p:cNvSpPr>
            <a:spLocks noGrp="1"/>
          </p:cNvSpPr>
          <p:nvPr>
            <p:ph idx="1"/>
          </p:nvPr>
        </p:nvSpPr>
        <p:spPr>
          <a:xfrm>
            <a:off x="304800" y="1219200"/>
            <a:ext cx="8407400" cy="4435475"/>
          </a:xfrm>
        </p:spPr>
        <p:txBody>
          <a:bodyPr/>
          <a:lstStyle/>
          <a:p>
            <a:pPr lvl="2">
              <a:spcBef>
                <a:spcPts val="300"/>
              </a:spcBef>
            </a:pPr>
            <a:r>
              <a:rPr lang="en-US" sz="1800" b="1" smtClean="0">
                <a:latin typeface="Garamond Book" pitchFamily="18" charset="0"/>
              </a:rPr>
              <a:t>Introduction</a:t>
            </a:r>
          </a:p>
          <a:p>
            <a:pPr lvl="2">
              <a:spcBef>
                <a:spcPts val="300"/>
              </a:spcBef>
            </a:pPr>
            <a:r>
              <a:rPr lang="en-US" sz="1800" b="1" smtClean="0">
                <a:latin typeface="Garamond Book" pitchFamily="18" charset="0"/>
              </a:rPr>
              <a:t>Test Items</a:t>
            </a:r>
          </a:p>
          <a:p>
            <a:pPr lvl="2">
              <a:spcBef>
                <a:spcPts val="300"/>
              </a:spcBef>
            </a:pPr>
            <a:r>
              <a:rPr lang="en-US" sz="1800" b="1" smtClean="0">
                <a:latin typeface="Garamond Book" pitchFamily="18" charset="0"/>
              </a:rPr>
              <a:t>Tested Features</a:t>
            </a:r>
          </a:p>
          <a:p>
            <a:pPr lvl="2">
              <a:spcBef>
                <a:spcPts val="300"/>
              </a:spcBef>
            </a:pPr>
            <a:r>
              <a:rPr lang="en-US" sz="1800" b="1" smtClean="0">
                <a:latin typeface="Garamond Book" pitchFamily="18" charset="0"/>
              </a:rPr>
              <a:t>Features Not Tested (per cycle)</a:t>
            </a:r>
          </a:p>
          <a:p>
            <a:pPr lvl="2">
              <a:spcBef>
                <a:spcPts val="300"/>
              </a:spcBef>
            </a:pPr>
            <a:r>
              <a:rPr lang="en-US" sz="1800" b="1" smtClean="0">
                <a:latin typeface="Garamond Book" pitchFamily="18" charset="0"/>
              </a:rPr>
              <a:t>Testing Strategy and Approach</a:t>
            </a:r>
          </a:p>
          <a:p>
            <a:pPr lvl="3">
              <a:spcBef>
                <a:spcPts val="200"/>
              </a:spcBef>
            </a:pPr>
            <a:r>
              <a:rPr lang="en-US" sz="1600" smtClean="0">
                <a:latin typeface="Garamond Book" pitchFamily="18" charset="0"/>
              </a:rPr>
              <a:t>Syntax</a:t>
            </a:r>
          </a:p>
          <a:p>
            <a:pPr lvl="3">
              <a:spcBef>
                <a:spcPts val="200"/>
              </a:spcBef>
            </a:pPr>
            <a:r>
              <a:rPr lang="en-US" sz="1600" smtClean="0">
                <a:latin typeface="Garamond Book" pitchFamily="18" charset="0"/>
              </a:rPr>
              <a:t>Description of Functionality</a:t>
            </a:r>
          </a:p>
          <a:p>
            <a:pPr lvl="3">
              <a:spcBef>
                <a:spcPts val="200"/>
              </a:spcBef>
            </a:pPr>
            <a:r>
              <a:rPr lang="en-US" sz="1600" smtClean="0">
                <a:latin typeface="Garamond Book" pitchFamily="18" charset="0"/>
              </a:rPr>
              <a:t>Arguments for tests</a:t>
            </a:r>
          </a:p>
          <a:p>
            <a:pPr lvl="3">
              <a:spcBef>
                <a:spcPts val="200"/>
              </a:spcBef>
            </a:pPr>
            <a:r>
              <a:rPr lang="en-US" sz="1600" smtClean="0">
                <a:latin typeface="Garamond Book" pitchFamily="18" charset="0"/>
              </a:rPr>
              <a:t>Expected Output</a:t>
            </a:r>
          </a:p>
          <a:p>
            <a:pPr lvl="3">
              <a:spcBef>
                <a:spcPts val="200"/>
              </a:spcBef>
            </a:pPr>
            <a:r>
              <a:rPr lang="en-US" sz="1600" smtClean="0">
                <a:latin typeface="Garamond Book" pitchFamily="18" charset="0"/>
              </a:rPr>
              <a:t>Specific Exclusions</a:t>
            </a:r>
          </a:p>
          <a:p>
            <a:pPr lvl="3">
              <a:spcBef>
                <a:spcPts val="200"/>
              </a:spcBef>
            </a:pPr>
            <a:r>
              <a:rPr lang="en-US" sz="1600" smtClean="0">
                <a:latin typeface="Garamond Book" pitchFamily="18" charset="0"/>
              </a:rPr>
              <a:t>Dependencies</a:t>
            </a:r>
          </a:p>
          <a:p>
            <a:pPr lvl="3">
              <a:spcBef>
                <a:spcPts val="200"/>
              </a:spcBef>
            </a:pPr>
            <a:r>
              <a:rPr lang="en-US" sz="1600" smtClean="0">
                <a:latin typeface="Garamond Book" pitchFamily="18" charset="0"/>
              </a:rPr>
              <a:t>Test Case Success/Failure Criteria</a:t>
            </a:r>
          </a:p>
          <a:p>
            <a:endParaRPr lang="en-US" smtClean="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US" smtClean="0"/>
              <a:t>IEEE Test Plan - 2</a:t>
            </a:r>
          </a:p>
        </p:txBody>
      </p:sp>
      <p:sp>
        <p:nvSpPr>
          <p:cNvPr id="39939" name="Content Placeholder 2"/>
          <p:cNvSpPr>
            <a:spLocks noGrp="1"/>
          </p:cNvSpPr>
          <p:nvPr>
            <p:ph idx="1"/>
          </p:nvPr>
        </p:nvSpPr>
        <p:spPr>
          <a:xfrm>
            <a:off x="381000" y="1219200"/>
            <a:ext cx="8407400" cy="4435475"/>
          </a:xfrm>
        </p:spPr>
        <p:txBody>
          <a:bodyPr/>
          <a:lstStyle/>
          <a:p>
            <a:pPr lvl="2">
              <a:spcBef>
                <a:spcPts val="300"/>
              </a:spcBef>
            </a:pPr>
            <a:r>
              <a:rPr lang="en-US" sz="1800" b="1" smtClean="0">
                <a:latin typeface="Garamond Book" pitchFamily="18" charset="0"/>
              </a:rPr>
              <a:t>Pass/Fail Criteria for the Complete Test Cycle</a:t>
            </a:r>
          </a:p>
          <a:p>
            <a:pPr lvl="2">
              <a:spcBef>
                <a:spcPts val="300"/>
              </a:spcBef>
            </a:pPr>
            <a:r>
              <a:rPr lang="en-US" sz="1800" b="1" smtClean="0">
                <a:latin typeface="Garamond Book" pitchFamily="18" charset="0"/>
              </a:rPr>
              <a:t>Entrance Criteria/Exit Criteria</a:t>
            </a:r>
          </a:p>
          <a:p>
            <a:pPr lvl="2">
              <a:spcBef>
                <a:spcPts val="300"/>
              </a:spcBef>
            </a:pPr>
            <a:r>
              <a:rPr lang="en-US" sz="1800" b="1" smtClean="0">
                <a:latin typeface="Garamond Book" pitchFamily="18" charset="0"/>
              </a:rPr>
              <a:t>Test Suspension Criteria and Resumption Requirements</a:t>
            </a:r>
          </a:p>
          <a:p>
            <a:pPr lvl="2">
              <a:spcBef>
                <a:spcPts val="300"/>
              </a:spcBef>
            </a:pPr>
            <a:r>
              <a:rPr lang="en-US" sz="1800" b="1" smtClean="0">
                <a:latin typeface="Garamond Book" pitchFamily="18" charset="0"/>
              </a:rPr>
              <a:t>Test Deliverables/Status Communications Vehicles</a:t>
            </a:r>
          </a:p>
          <a:p>
            <a:pPr lvl="2">
              <a:spcBef>
                <a:spcPts val="300"/>
              </a:spcBef>
            </a:pPr>
            <a:r>
              <a:rPr lang="en-US" sz="1800" b="1" smtClean="0">
                <a:latin typeface="Garamond Book" pitchFamily="18" charset="0"/>
              </a:rPr>
              <a:t>Testing Tasks</a:t>
            </a:r>
          </a:p>
          <a:p>
            <a:pPr lvl="2">
              <a:spcBef>
                <a:spcPts val="300"/>
              </a:spcBef>
            </a:pPr>
            <a:r>
              <a:rPr lang="en-US" sz="1800" b="1" smtClean="0">
                <a:latin typeface="Garamond Book" pitchFamily="18" charset="0"/>
              </a:rPr>
              <a:t>Hardware and Software Requirements</a:t>
            </a:r>
          </a:p>
          <a:p>
            <a:pPr lvl="2">
              <a:spcBef>
                <a:spcPts val="300"/>
              </a:spcBef>
            </a:pPr>
            <a:r>
              <a:rPr lang="en-US" sz="1800" b="1" smtClean="0">
                <a:latin typeface="Garamond Book" pitchFamily="18" charset="0"/>
              </a:rPr>
              <a:t>Problem Determination and Correction Responsibilities</a:t>
            </a:r>
          </a:p>
          <a:p>
            <a:pPr lvl="2">
              <a:spcBef>
                <a:spcPts val="300"/>
              </a:spcBef>
            </a:pPr>
            <a:r>
              <a:rPr lang="en-US" sz="1800" b="1" smtClean="0">
                <a:latin typeface="Garamond Book" pitchFamily="18" charset="0"/>
              </a:rPr>
              <a:t>Staffing and Training Needs/Assignments</a:t>
            </a:r>
          </a:p>
          <a:p>
            <a:pPr lvl="2">
              <a:spcBef>
                <a:spcPts val="300"/>
              </a:spcBef>
            </a:pPr>
            <a:r>
              <a:rPr lang="en-US" sz="1800" b="1" smtClean="0">
                <a:latin typeface="Garamond Book" pitchFamily="18" charset="0"/>
              </a:rPr>
              <a:t>Test Schedules</a:t>
            </a:r>
          </a:p>
          <a:p>
            <a:pPr lvl="2">
              <a:spcBef>
                <a:spcPts val="300"/>
              </a:spcBef>
            </a:pPr>
            <a:r>
              <a:rPr lang="en-US" sz="1800" b="1" smtClean="0">
                <a:latin typeface="Garamond Book" pitchFamily="18" charset="0"/>
              </a:rPr>
              <a:t>Risks and Contingencies</a:t>
            </a:r>
          </a:p>
          <a:p>
            <a:pPr lvl="2">
              <a:spcBef>
                <a:spcPts val="300"/>
              </a:spcBef>
            </a:pPr>
            <a:r>
              <a:rPr lang="en-US" sz="1800" b="1" smtClean="0">
                <a:latin typeface="Garamond Book" pitchFamily="18" charset="0"/>
              </a:rPr>
              <a:t>Approvals</a:t>
            </a:r>
            <a:endParaRPr lang="en-US" sz="1800" smtClean="0"/>
          </a:p>
          <a:p>
            <a:endParaRPr lang="en-US" smtClean="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Coverage</a:t>
            </a:r>
            <a:endParaRPr lang="en-US" dirty="0"/>
          </a:p>
        </p:txBody>
      </p:sp>
      <p:sp>
        <p:nvSpPr>
          <p:cNvPr id="3" name="Content Placeholder 2"/>
          <p:cNvSpPr>
            <a:spLocks noGrp="1"/>
          </p:cNvSpPr>
          <p:nvPr>
            <p:ph idx="1"/>
          </p:nvPr>
        </p:nvSpPr>
        <p:spPr/>
        <p:txBody>
          <a:bodyPr/>
          <a:lstStyle/>
          <a:p>
            <a:r>
              <a:rPr lang="en-US" sz="2400" dirty="0" smtClean="0"/>
              <a:t>A measure that can be used to compare validation (and verification) techniques.</a:t>
            </a:r>
          </a:p>
          <a:p>
            <a:r>
              <a:rPr lang="en-US" sz="2400" dirty="0" smtClean="0"/>
              <a:t>An item is “covered” when it has been touched by at least one test case.</a:t>
            </a:r>
          </a:p>
          <a:p>
            <a:r>
              <a:rPr lang="en-US" sz="2400" dirty="0" smtClean="0"/>
              <a:t>An inspection technique that uses a scenario as a test case will touch several artifacts including interfaces and implementation designs. Then the next scenario should be selected to touch other artifacts. The more disjoint the sets of “touched artifacts” are, the better the coverage per set of scenarios.  </a:t>
            </a:r>
            <a:endParaRPr lang="en-US"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1173</TotalTime>
  <Words>1383</Words>
  <Application>Microsoft Office PowerPoint</Application>
  <PresentationFormat>On-screen Show (4:3)</PresentationFormat>
  <Paragraphs>619</Paragraphs>
  <Slides>26</Slides>
  <Notes>1</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syse802Template</vt:lpstr>
      <vt:lpstr>CPSC 871</vt:lpstr>
      <vt:lpstr>Definitions</vt:lpstr>
      <vt:lpstr>Relationship</vt:lpstr>
      <vt:lpstr>The “V-model”</vt:lpstr>
      <vt:lpstr>Parallel model</vt:lpstr>
      <vt:lpstr>Testing artifacts</vt:lpstr>
      <vt:lpstr>IEEE Test Plan - 1</vt:lpstr>
      <vt:lpstr>IEEE Test Plan - 2</vt:lpstr>
      <vt:lpstr>Coverage</vt:lpstr>
      <vt:lpstr>Coverage - 2</vt:lpstr>
      <vt:lpstr>Designing for testability - 1</vt:lpstr>
      <vt:lpstr>Designing for testability - 2</vt:lpstr>
      <vt:lpstr>Using testability</vt:lpstr>
      <vt:lpstr>Mapping from scenario to design</vt:lpstr>
      <vt:lpstr>Architecture Tradeoff Analysis Method (ATAM)</vt:lpstr>
      <vt:lpstr>ADeS architecture simulation</vt:lpstr>
      <vt:lpstr>Operational profiles</vt:lpstr>
      <vt:lpstr>Variation representation</vt:lpstr>
      <vt:lpstr>System tests</vt:lpstr>
      <vt:lpstr>Combinatorial testing – Specific technique</vt:lpstr>
      <vt:lpstr>Orthogonal Array Testing System (OATS)</vt:lpstr>
      <vt:lpstr>Example test matrix</vt:lpstr>
      <vt:lpstr>Mapping</vt:lpstr>
      <vt:lpstr>Mapped array</vt:lpstr>
      <vt:lpstr>Validation</vt:lpstr>
      <vt:lpstr>Validation</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CPSC 871</dc:title>
  <dc:creator>McGregor</dc:creator>
  <cp:lastModifiedBy>McGregor</cp:lastModifiedBy>
  <cp:revision>5</cp:revision>
  <dcterms:created xsi:type="dcterms:W3CDTF">2011-10-06T00:08:22Z</dcterms:created>
  <dcterms:modified xsi:type="dcterms:W3CDTF">2012-02-20T13:25:10Z</dcterms:modified>
</cp:coreProperties>
</file>