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70" r:id="rId11"/>
    <p:sldId id="261" r:id="rId12"/>
    <p:sldId id="265" r:id="rId13"/>
    <p:sldId id="264" r:id="rId14"/>
    <p:sldId id="263" r:id="rId15"/>
    <p:sldId id="267" r:id="rId16"/>
    <p:sldId id="268" r:id="rId17"/>
    <p:sldId id="26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7 Session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 UML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– deployment diagram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diagram shows two components on one computing box. One of those components aggregates 3 other components.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93089"/>
            <a:ext cx="3810000" cy="376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Java2UML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UML gives a higher level view of a program</a:t>
            </a:r>
          </a:p>
          <a:p>
            <a:r>
              <a:rPr lang="en-US" dirty="0" smtClean="0"/>
              <a:t>To understand a Java program the Java2UML function automatically creates a UML class diagram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project, then click on UML Class Diagram from Java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name to the model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 diagram primitives are in the outline view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7162800" y="3962400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the elements in the outline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and drop the first entry in the outline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‘n drop each element in the outline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trip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UML model is created including several diagrams.</a:t>
            </a:r>
          </a:p>
          <a:p>
            <a:r>
              <a:rPr lang="en-US" dirty="0" smtClean="0"/>
              <a:t>Code is generated from the model with some custom programming</a:t>
            </a:r>
          </a:p>
          <a:p>
            <a:r>
              <a:rPr lang="en-US" dirty="0" smtClean="0"/>
              <a:t>Java2UML will take code to </a:t>
            </a:r>
            <a:r>
              <a:rPr lang="en-US" dirty="0" err="1" smtClean="0"/>
              <a:t>uml</a:t>
            </a:r>
            <a:endParaRPr lang="en-US" dirty="0" smtClean="0"/>
          </a:p>
          <a:p>
            <a:r>
              <a:rPr lang="en-US" dirty="0" smtClean="0"/>
              <a:t>UML model is reviewed and modified</a:t>
            </a:r>
          </a:p>
          <a:p>
            <a:r>
              <a:rPr lang="en-US" dirty="0" smtClean="0"/>
              <a:t>Repeat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along and create the class diagram as I did.</a:t>
            </a:r>
          </a:p>
          <a:p>
            <a:r>
              <a:rPr lang="en-US" dirty="0" smtClean="0"/>
              <a:t>In the third session of this module you will use the debugger to track down a defect in the </a:t>
            </a:r>
            <a:r>
              <a:rPr lang="en-US" dirty="0" err="1" smtClean="0"/>
              <a:t>Brickles</a:t>
            </a:r>
            <a:r>
              <a:rPr lang="en-US" dirty="0" smtClean="0"/>
              <a:t> code.</a:t>
            </a:r>
          </a:p>
          <a:p>
            <a:r>
              <a:rPr lang="en-US" dirty="0" smtClean="0"/>
              <a:t>As a starting point to understanding that code create two sequence diagrams from the code.</a:t>
            </a:r>
          </a:p>
          <a:p>
            <a:r>
              <a:rPr lang="en-US" dirty="0" smtClean="0"/>
              <a:t>Use the Papyrus UML to draw these. Take screen shots and submit.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029075" cy="5029200"/>
          </a:xfrm>
        </p:spPr>
        <p:txBody>
          <a:bodyPr/>
          <a:lstStyle/>
          <a:p>
            <a:r>
              <a:rPr lang="en-US" sz="2000" dirty="0" err="1" smtClean="0"/>
              <a:t>GameBoardImpl</a:t>
            </a:r>
            <a:r>
              <a:rPr lang="en-US" sz="2000" dirty="0" smtClean="0"/>
              <a:t> is an implementation of the interface </a:t>
            </a:r>
            <a:r>
              <a:rPr lang="en-US" sz="2000" dirty="0" err="1" smtClean="0"/>
              <a:t>GameBoardInterface</a:t>
            </a:r>
            <a:r>
              <a:rPr lang="en-US" sz="2000" dirty="0" smtClean="0"/>
              <a:t>. The line marked (2) indicates “realization” of an interface. An interface is a specification of behavior but it does not provide any implementation like a class would.</a:t>
            </a:r>
          </a:p>
          <a:p>
            <a:r>
              <a:rPr lang="en-US" sz="2000" dirty="0" err="1" smtClean="0"/>
              <a:t>GameBoardImpl</a:t>
            </a:r>
            <a:r>
              <a:rPr lang="en-US" sz="2000" dirty="0" smtClean="0"/>
              <a:t> provides behavior (code) for each method in the interface.</a:t>
            </a:r>
            <a:endParaRPr lang="en-US" sz="2000" dirty="0" smtClean="0"/>
          </a:p>
          <a:p>
            <a:r>
              <a:rPr lang="en-US" sz="2000" dirty="0" smtClean="0"/>
              <a:t>The clear diamonds indicate aggregation </a:t>
            </a:r>
            <a:r>
              <a:rPr lang="en-US" sz="2000" dirty="0" smtClean="0"/>
              <a:t>(1)</a:t>
            </a:r>
            <a:endParaRPr lang="en-US" sz="2000" dirty="0" smtClean="0"/>
          </a:p>
          <a:p>
            <a:r>
              <a:rPr lang="en-US" sz="2000" dirty="0" smtClean="0"/>
              <a:t>Instances of </a:t>
            </a:r>
            <a:r>
              <a:rPr lang="en-US" sz="2000" dirty="0" smtClean="0"/>
              <a:t>these </a:t>
            </a:r>
            <a:r>
              <a:rPr lang="en-US" sz="2000" dirty="0" smtClean="0"/>
              <a:t>classes are contained in the </a:t>
            </a:r>
            <a:r>
              <a:rPr lang="en-US" sz="2000" dirty="0" err="1" smtClean="0"/>
              <a:t>GameBoardImpl</a:t>
            </a:r>
            <a:endParaRPr lang="en-US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800350"/>
            <a:ext cx="48101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72197" y="4953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72197" y="3886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8991" y="4583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2555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33725"/>
          </a:xfrm>
        </p:spPr>
        <p:txBody>
          <a:bodyPr/>
          <a:lstStyle/>
          <a:p>
            <a:r>
              <a:rPr lang="en-US" dirty="0" smtClean="0"/>
              <a:t>Generalization takes three classes as seen below and creates a more abstract class</a:t>
            </a:r>
          </a:p>
          <a:p>
            <a:r>
              <a:rPr lang="en-US" dirty="0" smtClean="0"/>
              <a:t>Each of the </a:t>
            </a:r>
            <a:r>
              <a:rPr lang="en-US" dirty="0" smtClean="0"/>
              <a:t>special (generalized) </a:t>
            </a:r>
            <a:r>
              <a:rPr lang="en-US" dirty="0" smtClean="0"/>
              <a:t>classes has the same specification as the </a:t>
            </a:r>
            <a:r>
              <a:rPr lang="en-US" dirty="0" smtClean="0"/>
              <a:t>generalization but with some variation maybe in behavior or mayb</a:t>
            </a:r>
            <a:r>
              <a:rPr lang="en-US" dirty="0" smtClean="0"/>
              <a:t>e just in how the behavior is implemented.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4733925"/>
            <a:ext cx="3762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Generalization/inheritance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classification scheme usin</a:t>
            </a:r>
            <a:r>
              <a:rPr lang="en-US" dirty="0" smtClean="0"/>
              <a:t>g an inheritance </a:t>
            </a:r>
            <a:r>
              <a:rPr lang="en-US" dirty="0" smtClean="0"/>
              <a:t>hierarchy</a:t>
            </a:r>
          </a:p>
          <a:p>
            <a:r>
              <a:rPr lang="en-US" dirty="0" smtClean="0"/>
              <a:t>The subclasses are special cases of the base class</a:t>
            </a:r>
          </a:p>
          <a:p>
            <a:r>
              <a:rPr lang="en-US" dirty="0" smtClean="0"/>
              <a:t>Enables substitution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3829050"/>
            <a:ext cx="21145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304167"/>
            <a:ext cx="3657600" cy="455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Generalization/inheritance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086600" cy="4525963"/>
          </a:xfrm>
        </p:spPr>
        <p:txBody>
          <a:bodyPr/>
          <a:lstStyle/>
          <a:p>
            <a:r>
              <a:rPr lang="en-US" sz="2800" dirty="0" err="1" smtClean="0"/>
              <a:t>MovableSprite</a:t>
            </a:r>
            <a:r>
              <a:rPr lang="en-US" sz="2800" dirty="0" smtClean="0"/>
              <a:t> gives the main behaviors of the moving </a:t>
            </a:r>
            <a:r>
              <a:rPr lang="en-US" sz="2800" dirty="0" smtClean="0"/>
              <a:t>sprites</a:t>
            </a:r>
          </a:p>
          <a:p>
            <a:r>
              <a:rPr lang="en-US" sz="2800" dirty="0" smtClean="0"/>
              <a:t>An alternative would be to have a </a:t>
            </a:r>
            <a:r>
              <a:rPr lang="en-US" sz="2800" dirty="0" err="1" smtClean="0"/>
              <a:t>Movability</a:t>
            </a:r>
            <a:r>
              <a:rPr lang="en-US" sz="2800" dirty="0" smtClean="0"/>
              <a:t> class, an instance of which that is aggregated into  those Sprites that must move.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674" y="3048000"/>
            <a:ext cx="5933326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thread of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An alternative would be to make each </a:t>
            </a:r>
            <a:r>
              <a:rPr lang="en-US" dirty="0" err="1" smtClean="0"/>
              <a:t>MoveableSprite</a:t>
            </a:r>
            <a:r>
              <a:rPr lang="en-US" dirty="0" smtClean="0"/>
              <a:t> have its own thread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main </a:t>
            </a:r>
            <a:r>
              <a:rPr lang="en-US" dirty="0" smtClean="0"/>
              <a:t>anim</a:t>
            </a:r>
            <a:r>
              <a:rPr lang="en-US" dirty="0" smtClean="0"/>
              <a:t>ation loop.</a:t>
            </a:r>
          </a:p>
          <a:p>
            <a:r>
              <a:rPr lang="en-US" dirty="0" smtClean="0"/>
              <a:t>Each rectangle represents an object from a class. Much like</a:t>
            </a:r>
          </a:p>
          <a:p>
            <a:r>
              <a:rPr lang="en-US" dirty="0" smtClean="0"/>
              <a:t>t</a:t>
            </a:r>
            <a:r>
              <a:rPr lang="en-US" dirty="0" smtClean="0"/>
              <a:t>he sequence</a:t>
            </a:r>
          </a:p>
          <a:p>
            <a:r>
              <a:rPr lang="en-US" dirty="0" smtClean="0"/>
              <a:t>d</a:t>
            </a:r>
            <a:r>
              <a:rPr lang="en-US" dirty="0" smtClean="0"/>
              <a:t>iagram but more </a:t>
            </a:r>
          </a:p>
          <a:p>
            <a:r>
              <a:rPr lang="en-US" dirty="0" smtClean="0"/>
              <a:t>c</a:t>
            </a:r>
            <a:r>
              <a:rPr lang="en-US" dirty="0" smtClean="0"/>
              <a:t>omplex behavior</a:t>
            </a:r>
          </a:p>
          <a:p>
            <a:r>
              <a:rPr lang="en-US" dirty="0" smtClean="0"/>
              <a:t>i</a:t>
            </a:r>
            <a:r>
              <a:rPr lang="en-US" dirty="0" smtClean="0"/>
              <a:t>s represented.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161" y="2743201"/>
            <a:ext cx="52338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 for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Handling a collision can be an exceptional event since it happens a very small </a:t>
            </a:r>
            <a:r>
              <a:rPr lang="en-US" dirty="0" smtClean="0"/>
              <a:t>percentage </a:t>
            </a:r>
            <a:r>
              <a:rPr lang="en-US" dirty="0" smtClean="0"/>
              <a:t>of the time.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2723" y="2971800"/>
            <a:ext cx="563127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 is a configuration of data.</a:t>
            </a:r>
          </a:p>
          <a:p>
            <a:r>
              <a:rPr lang="en-US" dirty="0" smtClean="0"/>
              <a:t>A transition is a change in some data values that are sufficiently different that the program changes behavior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2" y="3810000"/>
            <a:ext cx="6548438" cy="29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1472</TotalTime>
  <Words>501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syse802Template</vt:lpstr>
      <vt:lpstr>CPSC 871</vt:lpstr>
      <vt:lpstr>Types of association</vt:lpstr>
      <vt:lpstr>Generalization</vt:lpstr>
      <vt:lpstr>Generalization/inheritance</vt:lpstr>
      <vt:lpstr>Generalization/inheritance</vt:lpstr>
      <vt:lpstr>Sequence diagram</vt:lpstr>
      <vt:lpstr>Activity diagram</vt:lpstr>
      <vt:lpstr>Activity diagram for exception</vt:lpstr>
      <vt:lpstr>State machine</vt:lpstr>
      <vt:lpstr>UML – deployment diagram </vt:lpstr>
      <vt:lpstr>Java2UML</vt:lpstr>
      <vt:lpstr>Click on project, then click on UML Class Diagram from Java </vt:lpstr>
      <vt:lpstr>Give name to the model</vt:lpstr>
      <vt:lpstr>The class diagram primitives are in the outline view</vt:lpstr>
      <vt:lpstr>Expand the elements in the outline</vt:lpstr>
      <vt:lpstr>Drag and drop the first entry in the outline</vt:lpstr>
      <vt:lpstr>Drag ‘n drop each element in the outline</vt:lpstr>
      <vt:lpstr>Round trip engineering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McGregor</cp:lastModifiedBy>
  <cp:revision>14</cp:revision>
  <dcterms:created xsi:type="dcterms:W3CDTF">2012-02-24T20:21:43Z</dcterms:created>
  <dcterms:modified xsi:type="dcterms:W3CDTF">2012-02-28T19:11:42Z</dcterms:modified>
</cp:coreProperties>
</file>