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60" r:id="rId2"/>
    <p:sldId id="261" r:id="rId3"/>
    <p:sldId id="262" r:id="rId4"/>
    <p:sldId id="263" r:id="rId5"/>
    <p:sldId id="268" r:id="rId6"/>
    <p:sldId id="267" r:id="rId7"/>
    <p:sldId id="265" r:id="rId8"/>
    <p:sldId id="266" r:id="rId9"/>
    <p:sldId id="269" r:id="rId10"/>
    <p:sldId id="264" r:id="rId1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59" d="100"/>
          <a:sy n="59" d="100"/>
        </p:scale>
        <p:origin x="-82"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134990526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10/19/2015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10/19/2015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10/19/2015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10/19/2015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10/19/2015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10/19/2015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10/19/2015</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10/19/2015</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10/19/2015</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10/19/2015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10/19/2015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s.clemson.edu/~johnmc/courses/cpsc871/resources/debug.zi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ourceforge.net/projects/eclipsetutorial/files/1.%20Total%20Beginne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7 Session 3</a:t>
            </a:r>
          </a:p>
          <a:p>
            <a:r>
              <a:rPr lang="en-US" dirty="0" smtClean="0">
                <a:solidFill>
                  <a:schemeClr val="tx1"/>
                </a:solidFill>
              </a:rPr>
              <a:t>Debugging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Debugging sequence</a:t>
            </a:r>
            <a:endParaRPr lang="en-US" dirty="0"/>
          </a:p>
        </p:txBody>
      </p:sp>
      <p:sp>
        <p:nvSpPr>
          <p:cNvPr id="3" name="Content Placeholder 2"/>
          <p:cNvSpPr>
            <a:spLocks noGrp="1"/>
          </p:cNvSpPr>
          <p:nvPr>
            <p:ph idx="1"/>
          </p:nvPr>
        </p:nvSpPr>
        <p:spPr/>
        <p:txBody>
          <a:bodyPr/>
          <a:lstStyle/>
          <a:p>
            <a:r>
              <a:rPr lang="en-US" dirty="0" smtClean="0"/>
              <a:t>Go to </a:t>
            </a:r>
            <a:r>
              <a:rPr lang="en-US" sz="2000" dirty="0" smtClean="0">
                <a:hlinkClick r:id="rId2"/>
              </a:rPr>
              <a:t>www.cs.clemson.edu/~johnmc/courses/cpsc871/resources/debug.zip</a:t>
            </a:r>
            <a:endParaRPr lang="en-US" sz="2000" dirty="0" smtClean="0"/>
          </a:p>
          <a:p>
            <a:r>
              <a:rPr lang="en-US" sz="2000" dirty="0" smtClean="0"/>
              <a:t>This is a wink tutorial on using the Eclipse debugger.</a:t>
            </a:r>
          </a:p>
          <a:p>
            <a:r>
              <a:rPr lang="en-US" sz="2000" dirty="0" smtClean="0"/>
              <a:t>Now use that on the </a:t>
            </a:r>
            <a:r>
              <a:rPr lang="en-US" sz="2000" dirty="0" err="1" smtClean="0"/>
              <a:t>BricklesProject</a:t>
            </a:r>
            <a:endParaRPr lang="en-US" sz="2000" dirty="0" smtClean="0"/>
          </a:p>
          <a:p>
            <a:r>
              <a:rPr lang="en-US" sz="2000" dirty="0" smtClean="0"/>
              <a:t>If you move the paddle so that a puck hits it and bounces off and hits the brick wall, the game terminates abnormally.</a:t>
            </a:r>
          </a:p>
          <a:p>
            <a:r>
              <a:rPr lang="en-US" sz="2000" dirty="0" smtClean="0"/>
              <a:t>Use the debugger to find the problem.</a:t>
            </a:r>
          </a:p>
          <a:p>
            <a:r>
              <a:rPr lang="en-US" sz="2000" dirty="0" smtClean="0"/>
              <a:t>You do not need to fix the problem but form an hypothesis about what is wrong and write that up</a:t>
            </a:r>
          </a:p>
          <a:p>
            <a:r>
              <a:rPr lang="en-US" sz="2000" dirty="0" smtClean="0"/>
              <a:t>Do a couple of screen shots to show what you do. Submit the hypothesis and the screen shots</a:t>
            </a:r>
            <a:r>
              <a:rPr lang="en-US" sz="2000" dirty="0" smtClean="0"/>
              <a:t>.</a:t>
            </a:r>
          </a:p>
          <a:p>
            <a:r>
              <a:rPr lang="en-US" sz="2000" dirty="0" smtClean="0"/>
              <a:t>Submit by 11:59pm Oct 26</a:t>
            </a:r>
            <a:r>
              <a:rPr lang="en-US" sz="2000" baseline="30000" dirty="0" smtClean="0"/>
              <a:t>th</a:t>
            </a:r>
            <a:r>
              <a:rPr lang="en-US" sz="2000" dirty="0" smtClean="0"/>
              <a:t> </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bit of history</a:t>
            </a:r>
            <a:endParaRPr lang="en-US" dirty="0"/>
          </a:p>
        </p:txBody>
      </p:sp>
      <p:sp>
        <p:nvSpPr>
          <p:cNvPr id="3" name="Content Placeholder 2"/>
          <p:cNvSpPr>
            <a:spLocks noGrp="1"/>
          </p:cNvSpPr>
          <p:nvPr>
            <p:ph idx="1"/>
          </p:nvPr>
        </p:nvSpPr>
        <p:spPr/>
        <p:txBody>
          <a:bodyPr/>
          <a:lstStyle/>
          <a:p>
            <a:r>
              <a:rPr lang="en-US" dirty="0" smtClean="0"/>
              <a:t>The act of tracking down the source of a failure is referred to as “debugging”</a:t>
            </a:r>
          </a:p>
          <a:p>
            <a:r>
              <a:rPr lang="en-US" dirty="0" smtClean="0"/>
              <a:t>This comes from one of the first computers which, when it was acting incorrectly, was found to have an insect underneath one of the vacuum tubes.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Eclipse</a:t>
            </a:r>
            <a:endParaRPr lang="en-US" dirty="0"/>
          </a:p>
        </p:txBody>
      </p:sp>
      <p:sp>
        <p:nvSpPr>
          <p:cNvPr id="3" name="Content Placeholder 2"/>
          <p:cNvSpPr>
            <a:spLocks noGrp="1"/>
          </p:cNvSpPr>
          <p:nvPr>
            <p:ph idx="1"/>
          </p:nvPr>
        </p:nvSpPr>
        <p:spPr/>
        <p:txBody>
          <a:bodyPr/>
          <a:lstStyle/>
          <a:p>
            <a:r>
              <a:rPr lang="en-US" dirty="0" smtClean="0"/>
              <a:t>Eclipse, the structure underlying OSATE, is the best Java development environment.</a:t>
            </a:r>
          </a:p>
          <a:p>
            <a:r>
              <a:rPr lang="en-US" dirty="0" smtClean="0"/>
              <a:t>It has a set of tools that makes a developer very productive.</a:t>
            </a:r>
          </a:p>
          <a:p>
            <a:r>
              <a:rPr lang="en-US" dirty="0" smtClean="0"/>
              <a:t>Here is a link to a small set of tutorials for beginners at java programming</a:t>
            </a:r>
          </a:p>
          <a:p>
            <a:pPr lvl="1"/>
            <a:r>
              <a:rPr lang="en-US" dirty="0" smtClean="0">
                <a:hlinkClick r:id="rId2"/>
              </a:rPr>
              <a:t>http://sourceforge.net/projects/eclipsetutorial/files/1.%20Total%20Beginners/</a:t>
            </a:r>
            <a:endParaRPr lang="en-US" dirty="0" smtClean="0"/>
          </a:p>
          <a:p>
            <a:r>
              <a:rPr lang="en-US" dirty="0" smtClean="0"/>
              <a:t>You don’t have to become a programmer just get the main idea from the tutorial.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Perspective</a:t>
            </a:r>
            <a:endParaRPr lang="en-US" dirty="0"/>
          </a:p>
        </p:txBody>
      </p:sp>
      <p:pic>
        <p:nvPicPr>
          <p:cNvPr id="1027" name="Picture 3"/>
          <p:cNvPicPr>
            <a:picLocks noGrp="1" noChangeAspect="1" noChangeArrowheads="1"/>
          </p:cNvPicPr>
          <p:nvPr>
            <p:ph idx="1"/>
          </p:nvPr>
        </p:nvPicPr>
        <p:blipFill>
          <a:blip r:embed="rId2"/>
          <a:srcRect/>
          <a:stretch>
            <a:fillRect/>
          </a:stretch>
        </p:blipFill>
        <p:spPr bwMode="auto">
          <a:xfrm>
            <a:off x="997946" y="1600200"/>
            <a:ext cx="7148108"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Debugging method</a:t>
            </a:r>
            <a:endParaRPr lang="en-US" dirty="0"/>
          </a:p>
        </p:txBody>
      </p:sp>
      <p:sp>
        <p:nvSpPr>
          <p:cNvPr id="3" name="Content Placeholder 2"/>
          <p:cNvSpPr>
            <a:spLocks noGrp="1"/>
          </p:cNvSpPr>
          <p:nvPr>
            <p:ph idx="1"/>
          </p:nvPr>
        </p:nvSpPr>
        <p:spPr/>
        <p:txBody>
          <a:bodyPr/>
          <a:lstStyle/>
          <a:p>
            <a:r>
              <a:rPr lang="en-US" dirty="0" smtClean="0"/>
              <a:t>Assuming the program has been executed for some data set and incorrect results have been found.</a:t>
            </a:r>
          </a:p>
          <a:p>
            <a:r>
              <a:rPr lang="en-US" dirty="0" smtClean="0"/>
              <a:t>If we are not familiar with the program then the first step in debugging is to scan either a cartoon of the architecture or a package diagram for the code to get a very high-level picture of the program structure.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Debugging method - 2</a:t>
            </a:r>
            <a:endParaRPr lang="en-US" dirty="0"/>
          </a:p>
        </p:txBody>
      </p:sp>
      <p:sp>
        <p:nvSpPr>
          <p:cNvPr id="3" name="Content Placeholder 2"/>
          <p:cNvSpPr>
            <a:spLocks noGrp="1"/>
          </p:cNvSpPr>
          <p:nvPr>
            <p:ph idx="1"/>
          </p:nvPr>
        </p:nvSpPr>
        <p:spPr/>
        <p:txBody>
          <a:bodyPr/>
          <a:lstStyle/>
          <a:p>
            <a:r>
              <a:rPr lang="en-US" dirty="0" smtClean="0"/>
              <a:t>To debug a program we typically make hypotheses about the cause of a failure based on the available evidence. </a:t>
            </a:r>
            <a:r>
              <a:rPr lang="en-US" i="1" dirty="0" smtClean="0"/>
              <a:t>“I see that this value is incorrect and it is computed in this module so somewhere in there is the defect.”</a:t>
            </a:r>
          </a:p>
          <a:p>
            <a:r>
              <a:rPr lang="en-US" dirty="0" smtClean="0"/>
              <a:t>We then design experiments to confirm or refute our hypotheses. </a:t>
            </a:r>
            <a:r>
              <a:rPr lang="en-US" i="1" dirty="0" smtClean="0"/>
              <a:t>“If I set a breakpoint just before control passes into this module all variables should have correct values”  </a:t>
            </a:r>
            <a:endParaRPr lang="en-US"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Debugging strategies</a:t>
            </a:r>
            <a:endParaRPr lang="en-US" dirty="0"/>
          </a:p>
        </p:txBody>
      </p:sp>
      <p:sp>
        <p:nvSpPr>
          <p:cNvPr id="3" name="Content Placeholder 2"/>
          <p:cNvSpPr>
            <a:spLocks noGrp="1"/>
          </p:cNvSpPr>
          <p:nvPr>
            <p:ph idx="1"/>
          </p:nvPr>
        </p:nvSpPr>
        <p:spPr/>
        <p:txBody>
          <a:bodyPr/>
          <a:lstStyle/>
          <a:p>
            <a:pPr>
              <a:buNone/>
            </a:pPr>
            <a:r>
              <a:rPr lang="en-US" sz="2400" dirty="0" smtClean="0"/>
              <a:t>We then use strategies to guide our search:</a:t>
            </a:r>
          </a:p>
          <a:p>
            <a:r>
              <a:rPr lang="en-US" sz="2400" dirty="0" smtClean="0"/>
              <a:t>Pincher move – start at points you believe are far from the point of trouble and before and after it in the program. Run the program and observe the results. At the first breakpoint everything should be correct and at the second breakpoint there should be evidence of a failure (incorrect values, program halts before it reaches the point). Now move the two breakpoints closer to each other. Continue until there is a single statement between or the error occurs before the first breakpoint or after the second.</a:t>
            </a:r>
          </a:p>
          <a:p>
            <a:r>
              <a:rPr lang="en-US" sz="2400" dirty="0" smtClean="0"/>
              <a:t>One step at a time – Use the step over debugger control and step through the program checking data values that initially signaled the failure. Continue until a value is incorrect.</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Debugging strategies - 2</a:t>
            </a:r>
            <a:endParaRPr lang="en-US" dirty="0"/>
          </a:p>
        </p:txBody>
      </p:sp>
      <p:sp>
        <p:nvSpPr>
          <p:cNvPr id="3" name="Content Placeholder 2"/>
          <p:cNvSpPr>
            <a:spLocks noGrp="1"/>
          </p:cNvSpPr>
          <p:nvPr>
            <p:ph idx="1"/>
          </p:nvPr>
        </p:nvSpPr>
        <p:spPr/>
        <p:txBody>
          <a:bodyPr/>
          <a:lstStyle/>
          <a:p>
            <a:r>
              <a:rPr lang="en-US" dirty="0" smtClean="0"/>
              <a:t>Use pincher when you are unsure exactly where the failure occurs.</a:t>
            </a:r>
          </a:p>
          <a:p>
            <a:r>
              <a:rPr lang="en-US" dirty="0" smtClean="0"/>
              <a:t>Use the step over method when you are more certain.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Debugging – happy ending</a:t>
            </a:r>
            <a:endParaRPr lang="en-US" dirty="0"/>
          </a:p>
        </p:txBody>
      </p:sp>
      <p:sp>
        <p:nvSpPr>
          <p:cNvPr id="3" name="Content Placeholder 2"/>
          <p:cNvSpPr>
            <a:spLocks noGrp="1"/>
          </p:cNvSpPr>
          <p:nvPr>
            <p:ph idx="1"/>
          </p:nvPr>
        </p:nvSpPr>
        <p:spPr/>
        <p:txBody>
          <a:bodyPr/>
          <a:lstStyle/>
          <a:p>
            <a:r>
              <a:rPr lang="en-US" dirty="0" smtClean="0"/>
              <a:t>Our search finds the fault, it is  corrected, and the program now executes correctly.</a:t>
            </a:r>
          </a:p>
          <a:p>
            <a:r>
              <a:rPr lang="en-US" dirty="0" smtClean="0"/>
              <a:t>Using the Eclipse debugger is a fast, efficient way to test many different values over a varying range of program statements.</a:t>
            </a:r>
          </a:p>
          <a:p>
            <a:r>
              <a:rPr lang="en-US" dirty="0" smtClean="0"/>
              <a:t>Don’t forget to try more than one data set before declaring victory.</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5945</TotalTime>
  <Words>592</Words>
  <Application>Microsoft Office PowerPoint</Application>
  <PresentationFormat>On-screen Show (4:3)</PresentationFormat>
  <Paragraphs>44</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syse802Template</vt:lpstr>
      <vt:lpstr>CPSC 871</vt:lpstr>
      <vt:lpstr>A bit of history</vt:lpstr>
      <vt:lpstr>Eclipse</vt:lpstr>
      <vt:lpstr>Java Perspective</vt:lpstr>
      <vt:lpstr>Debugging method</vt:lpstr>
      <vt:lpstr>Debugging method - 2</vt:lpstr>
      <vt:lpstr>Debugging strategies</vt:lpstr>
      <vt:lpstr>Debugging strategies - 2</vt:lpstr>
      <vt:lpstr>Debugging – happy ending</vt:lpstr>
      <vt:lpstr>Debugging sequence</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871</dc:title>
  <dc:creator>McGregor</dc:creator>
  <cp:lastModifiedBy>Windows User</cp:lastModifiedBy>
  <cp:revision>10</cp:revision>
  <dcterms:created xsi:type="dcterms:W3CDTF">2012-02-26T20:43:15Z</dcterms:created>
  <dcterms:modified xsi:type="dcterms:W3CDTF">2015-10-20T12:48:23Z</dcterms:modified>
</cp:coreProperties>
</file>