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60" r:id="rId2"/>
    <p:sldId id="283" r:id="rId3"/>
    <p:sldId id="284" r:id="rId4"/>
    <p:sldId id="282" r:id="rId5"/>
    <p:sldId id="261" r:id="rId6"/>
    <p:sldId id="264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8" r:id="rId18"/>
    <p:sldId id="285" r:id="rId19"/>
    <p:sldId id="286" r:id="rId20"/>
    <p:sldId id="274" r:id="rId21"/>
    <p:sldId id="275" r:id="rId22"/>
    <p:sldId id="276" r:id="rId23"/>
    <p:sldId id="287" r:id="rId24"/>
    <p:sldId id="263" r:id="rId25"/>
    <p:sldId id="277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3" d="100"/>
          <a:sy n="43" d="100"/>
        </p:scale>
        <p:origin x="-62" y="-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3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Testing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 piece of software involves:</a:t>
            </a:r>
          </a:p>
          <a:p>
            <a:pPr lvl="1"/>
            <a:r>
              <a:rPr lang="en-US" dirty="0" smtClean="0"/>
              <a:t>Software that executes the software being tested</a:t>
            </a:r>
          </a:p>
          <a:p>
            <a:pPr lvl="1"/>
            <a:r>
              <a:rPr lang="en-US" dirty="0" smtClean="0"/>
              <a:t>Software being tested</a:t>
            </a:r>
          </a:p>
          <a:p>
            <a:pPr lvl="1"/>
            <a:r>
              <a:rPr lang="en-US" dirty="0" smtClean="0"/>
              <a:t>Software that specifies a particular scenario</a:t>
            </a:r>
          </a:p>
          <a:p>
            <a:r>
              <a:rPr lang="en-US" dirty="0" smtClean="0"/>
              <a:t>In the next session we will consider </a:t>
            </a:r>
            <a:r>
              <a:rPr lang="en-US" dirty="0" err="1" smtClean="0"/>
              <a:t>Junit</a:t>
            </a:r>
            <a:r>
              <a:rPr lang="en-US" dirty="0" smtClean="0"/>
              <a:t> a software framework that executes tests. In this session we will focus on test cases.</a:t>
            </a:r>
          </a:p>
          <a:p>
            <a:r>
              <a:rPr lang="en-US" dirty="0" smtClean="0"/>
              <a:t>A test case is a triple:</a:t>
            </a:r>
          </a:p>
          <a:p>
            <a:pPr>
              <a:buNone/>
            </a:pPr>
            <a:r>
              <a:rPr lang="en-US" dirty="0" smtClean="0"/>
              <a:t>	&lt;pre-conditions, input data, expected results&gt;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Black-box 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Here is pseudo-code for a method: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int</a:t>
            </a:r>
            <a:r>
              <a:rPr lang="en-US" sz="2800" dirty="0" smtClean="0"/>
              <a:t> average(</a:t>
            </a:r>
            <a:r>
              <a:rPr lang="en-US" sz="2800" dirty="0" err="1" smtClean="0"/>
              <a:t>int</a:t>
            </a:r>
            <a:r>
              <a:rPr lang="en-US" sz="2800" dirty="0" smtClean="0"/>
              <a:t> number, array </a:t>
            </a:r>
            <a:r>
              <a:rPr lang="en-US" sz="2800" dirty="0" err="1" smtClean="0"/>
              <a:t>list_of_numbers</a:t>
            </a:r>
            <a:r>
              <a:rPr lang="en-US" sz="2800" dirty="0" smtClean="0"/>
              <a:t>){</a:t>
            </a:r>
          </a:p>
          <a:p>
            <a:pPr>
              <a:buNone/>
            </a:pPr>
            <a:r>
              <a:rPr lang="en-US" sz="2800" dirty="0" smtClean="0"/>
              <a:t>	}</a:t>
            </a:r>
          </a:p>
          <a:p>
            <a:pPr>
              <a:buNone/>
            </a:pPr>
            <a:r>
              <a:rPr lang="en-US" sz="2800" dirty="0" smtClean="0"/>
              <a:t>The implementation would go between the {}.</a:t>
            </a:r>
          </a:p>
          <a:p>
            <a:pPr>
              <a:buNone/>
            </a:pPr>
            <a:r>
              <a:rPr lang="en-US" sz="2800" dirty="0" smtClean="0"/>
              <a:t>When a tester creates test cases without an implementation it is referred to as specification-based or “black-box” testing.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Black-box Test Case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For </a:t>
            </a:r>
          </a:p>
          <a:p>
            <a:pPr lvl="1"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average(</a:t>
            </a:r>
            <a:r>
              <a:rPr lang="en-US" sz="2000" dirty="0" err="1" smtClean="0"/>
              <a:t>int</a:t>
            </a:r>
            <a:r>
              <a:rPr lang="en-US" sz="2000" dirty="0" smtClean="0"/>
              <a:t> number, array </a:t>
            </a:r>
            <a:r>
              <a:rPr lang="en-US" sz="2000" dirty="0" err="1" smtClean="0"/>
              <a:t>list_of_numbers</a:t>
            </a:r>
            <a:r>
              <a:rPr lang="en-US" sz="2000" dirty="0" smtClean="0"/>
              <a:t>){ </a:t>
            </a:r>
          </a:p>
          <a:p>
            <a:r>
              <a:rPr lang="en-US" sz="2000" dirty="0" smtClean="0"/>
              <a:t>A test case would include</a:t>
            </a:r>
          </a:p>
          <a:p>
            <a:pPr>
              <a:buNone/>
            </a:pPr>
            <a:r>
              <a:rPr lang="en-US" sz="2000" dirty="0" smtClean="0"/>
              <a:t>	pre-conditions – there is no state for an algorithms so no pre-conditions</a:t>
            </a:r>
          </a:p>
          <a:p>
            <a:pPr>
              <a:buNone/>
            </a:pPr>
            <a:r>
              <a:rPr lang="en-US" sz="2000" dirty="0" smtClean="0"/>
              <a:t>	the number of numbers to be averaged</a:t>
            </a:r>
          </a:p>
          <a:p>
            <a:pPr>
              <a:buNone/>
            </a:pPr>
            <a:r>
              <a:rPr lang="en-US" sz="2000" dirty="0" smtClean="0"/>
              <a:t>	a list of numbers to be averaged</a:t>
            </a:r>
          </a:p>
          <a:p>
            <a:r>
              <a:rPr lang="en-US" sz="2000" dirty="0" smtClean="0"/>
              <a:t>Consider what could go wrong</a:t>
            </a:r>
          </a:p>
          <a:p>
            <a:pPr lvl="1"/>
            <a:r>
              <a:rPr lang="en-US" sz="2000" dirty="0" smtClean="0"/>
              <a:t>Number might not match the number of numbers</a:t>
            </a:r>
          </a:p>
          <a:p>
            <a:pPr lvl="1"/>
            <a:r>
              <a:rPr lang="en-US" sz="2000" dirty="0" smtClean="0"/>
              <a:t>Number might be entered as a negative </a:t>
            </a:r>
          </a:p>
          <a:p>
            <a:pPr lvl="1"/>
            <a:r>
              <a:rPr lang="en-US" sz="2000" dirty="0" smtClean="0"/>
              <a:t>There might not be any numbers in the list</a:t>
            </a:r>
          </a:p>
          <a:p>
            <a:r>
              <a:rPr lang="en-US" sz="2000" dirty="0" smtClean="0"/>
              <a:t>We also want some tests that will succeed so there should be some test cases in which we expect correct action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Black-box Test Case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</a:t>
            </a:r>
          </a:p>
          <a:p>
            <a:pPr lvl="1"/>
            <a:r>
              <a:rPr lang="en-US" dirty="0" smtClean="0"/>
              <a:t>&lt;null, 6 (1,2,3,4,5,6), 3.5&gt;</a:t>
            </a:r>
          </a:p>
          <a:p>
            <a:pPr lvl="1"/>
            <a:r>
              <a:rPr lang="en-US" dirty="0" smtClean="0"/>
              <a:t>&lt;null, 3 (10, 20, 30), 20&gt;</a:t>
            </a:r>
          </a:p>
          <a:p>
            <a:pPr lvl="1"/>
            <a:r>
              <a:rPr lang="en-US" dirty="0" smtClean="0"/>
              <a:t>&lt;null, -3 (10, 20, 30), error&gt;</a:t>
            </a:r>
          </a:p>
          <a:p>
            <a:pPr lvl="1"/>
            <a:r>
              <a:rPr lang="en-US" dirty="0" smtClean="0"/>
              <a:t>&lt;null, 4 (10, 20, 30), error)</a:t>
            </a:r>
          </a:p>
          <a:p>
            <a:pPr lvl="1"/>
            <a:r>
              <a:rPr lang="en-US" dirty="0" smtClean="0"/>
              <a:t>&lt;null, 3 (), error)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first test case fails – any idea why?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White-box Test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average(</a:t>
            </a:r>
            <a:r>
              <a:rPr lang="en-US" sz="2400" dirty="0" err="1" smtClean="0"/>
              <a:t>int</a:t>
            </a:r>
            <a:r>
              <a:rPr lang="en-US" sz="2400" dirty="0" smtClean="0"/>
              <a:t> number, array </a:t>
            </a:r>
            <a:r>
              <a:rPr lang="en-US" sz="2400" dirty="0" err="1" smtClean="0"/>
              <a:t>list_of_numbers</a:t>
            </a:r>
            <a:r>
              <a:rPr lang="en-US" sz="2400" dirty="0" smtClean="0"/>
              <a:t>){</a:t>
            </a:r>
          </a:p>
          <a:p>
            <a:pPr>
              <a:buNone/>
            </a:pPr>
            <a:r>
              <a:rPr lang="en-US" sz="2400" dirty="0" smtClean="0"/>
              <a:t>			sum = 0;			</a:t>
            </a:r>
          </a:p>
          <a:p>
            <a:pPr>
              <a:buNone/>
            </a:pPr>
            <a:r>
              <a:rPr lang="en-US" sz="2400" dirty="0" smtClean="0"/>
              <a:t>			for </a:t>
            </a:r>
            <a:r>
              <a:rPr lang="en-US" sz="2400" dirty="0" err="1" smtClean="0"/>
              <a:t>i</a:t>
            </a:r>
            <a:r>
              <a:rPr lang="en-US" sz="2400" dirty="0" smtClean="0"/>
              <a:t>=1,number do{</a:t>
            </a:r>
          </a:p>
          <a:p>
            <a:pPr>
              <a:buNone/>
            </a:pPr>
            <a:r>
              <a:rPr lang="en-US" sz="2400" dirty="0" smtClean="0"/>
              <a:t>				sum = sum + </a:t>
            </a:r>
            <a:r>
              <a:rPr lang="en-US" sz="2400" dirty="0" err="1" smtClean="0"/>
              <a:t>next_number_in_list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}</a:t>
            </a:r>
          </a:p>
          <a:p>
            <a:pPr>
              <a:buNone/>
            </a:pPr>
            <a:r>
              <a:rPr lang="en-US" sz="2400" dirty="0" smtClean="0"/>
              <a:t>			if (number &gt; 0) return sum/number</a:t>
            </a:r>
          </a:p>
          <a:p>
            <a:pPr>
              <a:buNone/>
            </a:pPr>
            <a:r>
              <a:rPr lang="en-US" sz="2400" dirty="0" smtClean="0"/>
              <a:t>}</a:t>
            </a:r>
          </a:p>
          <a:p>
            <a:pPr>
              <a:buNone/>
            </a:pPr>
            <a:r>
              <a:rPr lang="en-US" sz="2400" dirty="0" smtClean="0"/>
              <a:t>Structural (or white-box) testing defines test cases based on the structure of the code.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White-box Test Case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</a:t>
            </a:r>
          </a:p>
          <a:p>
            <a:pPr lvl="1"/>
            <a:r>
              <a:rPr lang="en-US" dirty="0" smtClean="0"/>
              <a:t>&lt;null, 6 (1,2,3,4,5,6), 3.5&gt;</a:t>
            </a:r>
          </a:p>
          <a:p>
            <a:pPr lvl="1"/>
            <a:r>
              <a:rPr lang="en-US" dirty="0" smtClean="0"/>
              <a:t>&lt;null, -3 (10, 20, 30), error&gt;</a:t>
            </a:r>
          </a:p>
          <a:p>
            <a:r>
              <a:rPr lang="en-US" dirty="0" smtClean="0"/>
              <a:t>But these are test cases from the previous set of tests</a:t>
            </a:r>
          </a:p>
          <a:p>
            <a:r>
              <a:rPr lang="en-US" dirty="0" smtClean="0"/>
              <a:t>The test case definition does not look any different whether it is black-box or white-box.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keep defining test cases as long as there are possible faults that have not been directly exercised.</a:t>
            </a:r>
          </a:p>
          <a:p>
            <a:r>
              <a:rPr lang="en-US" dirty="0" smtClean="0"/>
              <a:t>In black-box testing the coverage measures are based on the parameter types and the return type.</a:t>
            </a:r>
          </a:p>
          <a:p>
            <a:r>
              <a:rPr lang="en-US" dirty="0" smtClean="0"/>
              <a:t>In fact the very first test case we defined in the black-box test suite violates the return type for the method average.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Specification-based tests help us find out if the software can do all it is supposed to do.</a:t>
            </a:r>
          </a:p>
          <a:p>
            <a:r>
              <a:rPr lang="en-US" dirty="0" smtClean="0"/>
              <a:t>Implementation-based tests help us find out if the software does anything it is not supposed to.</a:t>
            </a:r>
          </a:p>
          <a:p>
            <a:r>
              <a:rPr lang="en-US" dirty="0" smtClean="0"/>
              <a:t>To do a thorough job we need both types of coverage.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graph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5243"/>
            <a:ext cx="9144000" cy="4023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047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graph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http://www.cs.utexas.edu/~pingali/CS380C/2013/lectures/CFG.pdf</a:t>
            </a:r>
          </a:p>
        </p:txBody>
      </p:sp>
    </p:spTree>
    <p:extLst>
      <p:ext uri="{BB962C8B-B14F-4D97-AF65-F5344CB8AC3E}">
        <p14:creationId xmlns:p14="http://schemas.microsoft.com/office/powerpoint/2010/main" val="3980693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18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bigger fault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Actually there is a bigger fault model than we first laid out.</a:t>
            </a:r>
          </a:p>
          <a:p>
            <a:r>
              <a:rPr lang="en-US" dirty="0" smtClean="0"/>
              <a:t>There is an underlying fault model that addresses the “routine” aspects of any program.</a:t>
            </a:r>
          </a:p>
          <a:p>
            <a:r>
              <a:rPr lang="en-US" dirty="0" smtClean="0"/>
              <a:t>For example,  the result of calculating an average (using division) may result in a real number but the return is specified as an </a:t>
            </a:r>
            <a:r>
              <a:rPr lang="en-US" dirty="0" err="1" smtClean="0"/>
              <a:t>int</a:t>
            </a:r>
            <a:r>
              <a:rPr lang="en-US" dirty="0" smtClean="0"/>
              <a:t> (integer).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bigger fault model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mismatches</a:t>
            </a:r>
          </a:p>
          <a:p>
            <a:r>
              <a:rPr lang="en-US" dirty="0" smtClean="0"/>
              <a:t>Incorrect conditions on iteration statements (while, for, do, etc.) or branching statements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fault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something is implemented affects what is the fault model we use.</a:t>
            </a:r>
          </a:p>
          <a:p>
            <a:r>
              <a:rPr lang="en-US" sz="2400" dirty="0" smtClean="0"/>
              <a:t>Java, for example, would find the mismatch about return type and computation at compilation time. It is not a testing issue.</a:t>
            </a:r>
          </a:p>
          <a:p>
            <a:r>
              <a:rPr lang="en-US" sz="2400" dirty="0" smtClean="0"/>
              <a:t>Different language tools will find different kinds of defects and eliminate them before testing.</a:t>
            </a:r>
          </a:p>
          <a:p>
            <a:r>
              <a:rPr lang="en-US" sz="2400" dirty="0" smtClean="0"/>
              <a:t>So an abstract fault model has to be filtered by the implementation technology.</a:t>
            </a:r>
          </a:p>
          <a:p>
            <a:r>
              <a:rPr lang="en-US" sz="2400" dirty="0" smtClean="0"/>
              <a:t>Strongly typed languages such as Java and C++ will find more faults earlier than C or other non/loosely typed languages.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Defect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http://citeseerx.ist.psu.edu/viewdoc/download?doi=10.1.1.41.7873&amp;rep=rep1&amp;type=pdf</a:t>
            </a:r>
          </a:p>
        </p:txBody>
      </p:sp>
    </p:spTree>
    <p:extLst>
      <p:ext uri="{BB962C8B-B14F-4D97-AF65-F5344CB8AC3E}">
        <p14:creationId xmlns:p14="http://schemas.microsoft.com/office/powerpoint/2010/main" val="1865990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test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Compute the coverage achieved from a set of tests</a:t>
            </a:r>
          </a:p>
          <a:p>
            <a:r>
              <a:rPr lang="en-US" sz="2400" dirty="0" smtClean="0"/>
              <a:t>Short-term – which faults in the fault model are being found in the implementation by testing</a:t>
            </a:r>
          </a:p>
          <a:p>
            <a:r>
              <a:rPr lang="en-US" sz="2400" dirty="0" smtClean="0"/>
              <a:t>Long-term – metrics gathered after the fact such as defects not found during testing but found by customers after delivery</a:t>
            </a:r>
          </a:p>
          <a:p>
            <a:r>
              <a:rPr lang="en-US" sz="2400" dirty="0" smtClean="0"/>
              <a:t>Long-term – categories of defects that are being produced in the development process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Tests are conducted at a number of points in the software development life cycle</a:t>
            </a:r>
          </a:p>
          <a:p>
            <a:r>
              <a:rPr lang="en-US" sz="2400" dirty="0" smtClean="0"/>
              <a:t>Each time a developer finishes an iteration on a unit of software (class, module, component) unit tests are conducted.</a:t>
            </a:r>
          </a:p>
          <a:p>
            <a:r>
              <a:rPr lang="en-US" sz="2400" dirty="0" smtClean="0"/>
              <a:t>The unit tests are based on both the specification and implementation of the unit.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two or more pieces of software are joined together, particularly if they were created by two different teams, integration tests are conducted.</a:t>
            </a:r>
          </a:p>
          <a:p>
            <a:r>
              <a:rPr lang="en-US" dirty="0" smtClean="0"/>
              <a:t>These tests are created by focusing on the interactions (method calls) between the two pieces.</a:t>
            </a:r>
          </a:p>
          <a:p>
            <a:r>
              <a:rPr lang="en-US" dirty="0" smtClean="0"/>
              <a:t>Coverage is measured against the set of all possible interactions in the implementation.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System testing takes a somewhat different perspective – what was the program intended to do?</a:t>
            </a:r>
          </a:p>
          <a:p>
            <a:r>
              <a:rPr lang="en-US" sz="2400" dirty="0" smtClean="0"/>
              <a:t>The test cases for this approach come from the requirements.</a:t>
            </a:r>
          </a:p>
          <a:p>
            <a:r>
              <a:rPr lang="en-US" sz="2400" dirty="0" smtClean="0"/>
              <a:t>Coverage – test cases per requirements</a:t>
            </a:r>
          </a:p>
          <a:p>
            <a:r>
              <a:rPr lang="en-US" sz="2400" dirty="0" smtClean="0"/>
              <a:t>By “system” here I mean the software but system test might also be taken to mean hardware and software if the software runs on specialized hardware.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quality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test cases must include coverage of non-functional requirements such as latency (how long it takes to accomplish a certain task)</a:t>
            </a:r>
          </a:p>
          <a:p>
            <a:r>
              <a:rPr lang="en-US" dirty="0" smtClean="0"/>
              <a:t>The test harnesses for this and  other specific items such as the interactions of the user interface.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760" y="12504"/>
            <a:ext cx="5496440" cy="684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97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can not be tested into a product</a:t>
            </a:r>
          </a:p>
          <a:p>
            <a:endParaRPr lang="en-US" dirty="0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0" y="2382837"/>
            <a:ext cx="8939213" cy="4333875"/>
            <a:chOff x="0" y="1447800"/>
            <a:chExt cx="8939213" cy="4333875"/>
          </a:xfrm>
        </p:grpSpPr>
        <p:sp>
          <p:nvSpPr>
            <p:cNvPr id="5" name="Text Box 1027"/>
            <p:cNvSpPr txBox="1">
              <a:spLocks noChangeArrowheads="1"/>
            </p:cNvSpPr>
            <p:nvPr/>
          </p:nvSpPr>
          <p:spPr bwMode="auto">
            <a:xfrm>
              <a:off x="0" y="1981200"/>
              <a:ext cx="160813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Requirements</a:t>
              </a:r>
            </a:p>
          </p:txBody>
        </p:sp>
        <p:sp>
          <p:nvSpPr>
            <p:cNvPr id="6" name="Line 1029"/>
            <p:cNvSpPr>
              <a:spLocks noChangeShapeType="1"/>
            </p:cNvSpPr>
            <p:nvPr/>
          </p:nvSpPr>
          <p:spPr bwMode="auto">
            <a:xfrm>
              <a:off x="2663825" y="1447800"/>
              <a:ext cx="5595938" cy="3938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028"/>
            <p:cNvSpPr>
              <a:spLocks noChangeShapeType="1"/>
            </p:cNvSpPr>
            <p:nvPr/>
          </p:nvSpPr>
          <p:spPr bwMode="auto">
            <a:xfrm>
              <a:off x="798513" y="1550988"/>
              <a:ext cx="5595937" cy="3938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030"/>
            <p:cNvSpPr txBox="1">
              <a:spLocks noChangeArrowheads="1"/>
            </p:cNvSpPr>
            <p:nvPr/>
          </p:nvSpPr>
          <p:spPr bwMode="auto">
            <a:xfrm>
              <a:off x="5375275" y="5454650"/>
              <a:ext cx="152558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Development</a:t>
              </a:r>
            </a:p>
          </p:txBody>
        </p:sp>
        <p:sp>
          <p:nvSpPr>
            <p:cNvPr id="9" name="Text Box 1031"/>
            <p:cNvSpPr txBox="1">
              <a:spLocks noChangeArrowheads="1"/>
            </p:cNvSpPr>
            <p:nvPr/>
          </p:nvSpPr>
          <p:spPr bwMode="auto">
            <a:xfrm>
              <a:off x="7772400" y="5410200"/>
              <a:ext cx="9382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Testing</a:t>
              </a:r>
            </a:p>
          </p:txBody>
        </p:sp>
        <p:sp>
          <p:nvSpPr>
            <p:cNvPr id="10" name="Text Box 1032"/>
            <p:cNvSpPr txBox="1">
              <a:spLocks noChangeArrowheads="1"/>
            </p:cNvSpPr>
            <p:nvPr/>
          </p:nvSpPr>
          <p:spPr bwMode="auto">
            <a:xfrm>
              <a:off x="4343400" y="4724400"/>
              <a:ext cx="915988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Coding</a:t>
              </a:r>
            </a:p>
          </p:txBody>
        </p:sp>
        <p:sp>
          <p:nvSpPr>
            <p:cNvPr id="11" name="Text Box 1033"/>
            <p:cNvSpPr txBox="1">
              <a:spLocks noChangeArrowheads="1"/>
            </p:cNvSpPr>
            <p:nvPr/>
          </p:nvSpPr>
          <p:spPr bwMode="auto">
            <a:xfrm>
              <a:off x="3810000" y="1905000"/>
              <a:ext cx="1028700" cy="4000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Review</a:t>
              </a:r>
            </a:p>
          </p:txBody>
        </p:sp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2030413" y="1825625"/>
              <a:ext cx="1225550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Use cases</a:t>
              </a:r>
            </a:p>
          </p:txBody>
        </p:sp>
        <p:sp>
          <p:nvSpPr>
            <p:cNvPr id="13" name="Line 1035"/>
            <p:cNvSpPr>
              <a:spLocks noChangeShapeType="1"/>
            </p:cNvSpPr>
            <p:nvPr/>
          </p:nvSpPr>
          <p:spPr bwMode="auto">
            <a:xfrm>
              <a:off x="2133600" y="2209800"/>
              <a:ext cx="12906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037"/>
            <p:cNvSpPr txBox="1">
              <a:spLocks noChangeArrowheads="1"/>
            </p:cNvSpPr>
            <p:nvPr/>
          </p:nvSpPr>
          <p:spPr bwMode="auto">
            <a:xfrm>
              <a:off x="1066800" y="2590800"/>
              <a:ext cx="105886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Analysis</a:t>
              </a:r>
            </a:p>
          </p:txBody>
        </p:sp>
        <p:sp>
          <p:nvSpPr>
            <p:cNvPr id="15" name="Text Box 1038"/>
            <p:cNvSpPr txBox="1">
              <a:spLocks noChangeArrowheads="1"/>
            </p:cNvSpPr>
            <p:nvPr/>
          </p:nvSpPr>
          <p:spPr bwMode="auto">
            <a:xfrm>
              <a:off x="4724400" y="2362200"/>
              <a:ext cx="1422400" cy="706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Guided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Inspection</a:t>
              </a:r>
            </a:p>
          </p:txBody>
        </p:sp>
        <p:sp>
          <p:nvSpPr>
            <p:cNvPr id="16" name="Text Box 1039"/>
            <p:cNvSpPr txBox="1">
              <a:spLocks noChangeArrowheads="1"/>
            </p:cNvSpPr>
            <p:nvPr/>
          </p:nvSpPr>
          <p:spPr bwMode="auto">
            <a:xfrm>
              <a:off x="2971800" y="2362200"/>
              <a:ext cx="1141413" cy="706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Analysis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models</a:t>
              </a:r>
            </a:p>
          </p:txBody>
        </p:sp>
        <p:sp>
          <p:nvSpPr>
            <p:cNvPr id="17" name="Line 1040"/>
            <p:cNvSpPr>
              <a:spLocks noChangeShapeType="1"/>
            </p:cNvSpPr>
            <p:nvPr/>
          </p:nvSpPr>
          <p:spPr bwMode="auto">
            <a:xfrm>
              <a:off x="2743200" y="2743200"/>
              <a:ext cx="15065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042"/>
            <p:cNvSpPr txBox="1">
              <a:spLocks noChangeArrowheads="1"/>
            </p:cNvSpPr>
            <p:nvPr/>
          </p:nvSpPr>
          <p:spPr bwMode="auto">
            <a:xfrm>
              <a:off x="1012825" y="3249613"/>
              <a:ext cx="2278063" cy="3254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Architectural Design</a:t>
              </a:r>
            </a:p>
          </p:txBody>
        </p:sp>
        <p:sp>
          <p:nvSpPr>
            <p:cNvPr id="19" name="Text Box 1043"/>
            <p:cNvSpPr txBox="1">
              <a:spLocks noChangeArrowheads="1"/>
            </p:cNvSpPr>
            <p:nvPr/>
          </p:nvSpPr>
          <p:spPr bwMode="auto">
            <a:xfrm>
              <a:off x="5749925" y="3113088"/>
              <a:ext cx="793750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ATAM</a:t>
              </a:r>
            </a:p>
          </p:txBody>
        </p:sp>
        <p:sp>
          <p:nvSpPr>
            <p:cNvPr id="20" name="Text Box 1044"/>
            <p:cNvSpPr txBox="1">
              <a:spLocks noChangeArrowheads="1"/>
            </p:cNvSpPr>
            <p:nvPr/>
          </p:nvSpPr>
          <p:spPr bwMode="auto">
            <a:xfrm>
              <a:off x="3668713" y="3113088"/>
              <a:ext cx="1706562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Architecture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  description</a:t>
              </a:r>
            </a:p>
          </p:txBody>
        </p:sp>
        <p:sp>
          <p:nvSpPr>
            <p:cNvPr id="21" name="Line 1045"/>
            <p:cNvSpPr>
              <a:spLocks noChangeShapeType="1"/>
            </p:cNvSpPr>
            <p:nvPr/>
          </p:nvSpPr>
          <p:spPr bwMode="auto">
            <a:xfrm flipV="1">
              <a:off x="3733800" y="3429000"/>
              <a:ext cx="1582738" cy="4445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1047"/>
            <p:cNvSpPr txBox="1">
              <a:spLocks noChangeArrowheads="1"/>
            </p:cNvSpPr>
            <p:nvPr/>
          </p:nvSpPr>
          <p:spPr bwMode="auto">
            <a:xfrm>
              <a:off x="2514600" y="3962400"/>
              <a:ext cx="1787525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Detailed Design</a:t>
              </a:r>
            </a:p>
          </p:txBody>
        </p:sp>
        <p:sp>
          <p:nvSpPr>
            <p:cNvPr id="23" name="Text Box 1048"/>
            <p:cNvSpPr txBox="1">
              <a:spLocks noChangeArrowheads="1"/>
            </p:cNvSpPr>
            <p:nvPr/>
          </p:nvSpPr>
          <p:spPr bwMode="auto">
            <a:xfrm>
              <a:off x="6477000" y="3581400"/>
              <a:ext cx="1423988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Guided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Inspection</a:t>
              </a:r>
            </a:p>
          </p:txBody>
        </p:sp>
        <p:sp>
          <p:nvSpPr>
            <p:cNvPr id="24" name="Text Box 1049"/>
            <p:cNvSpPr txBox="1">
              <a:spLocks noChangeArrowheads="1"/>
            </p:cNvSpPr>
            <p:nvPr/>
          </p:nvSpPr>
          <p:spPr bwMode="auto">
            <a:xfrm>
              <a:off x="4724400" y="3810000"/>
              <a:ext cx="1152525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Design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models</a:t>
              </a:r>
            </a:p>
          </p:txBody>
        </p:sp>
        <p:sp>
          <p:nvSpPr>
            <p:cNvPr id="25" name="Line 1050"/>
            <p:cNvSpPr>
              <a:spLocks noChangeShapeType="1"/>
            </p:cNvSpPr>
            <p:nvPr/>
          </p:nvSpPr>
          <p:spPr bwMode="auto">
            <a:xfrm flipV="1">
              <a:off x="4724400" y="4114800"/>
              <a:ext cx="1598613" cy="4603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1051"/>
            <p:cNvSpPr txBox="1">
              <a:spLocks noChangeArrowheads="1"/>
            </p:cNvSpPr>
            <p:nvPr/>
          </p:nvSpPr>
          <p:spPr bwMode="auto">
            <a:xfrm>
              <a:off x="5562600" y="4572000"/>
              <a:ext cx="17637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Implementation</a:t>
              </a:r>
            </a:p>
          </p:txBody>
        </p:sp>
        <p:sp>
          <p:nvSpPr>
            <p:cNvPr id="27" name="Line 1052"/>
            <p:cNvSpPr>
              <a:spLocks noChangeShapeType="1"/>
            </p:cNvSpPr>
            <p:nvPr/>
          </p:nvSpPr>
          <p:spPr bwMode="auto">
            <a:xfrm>
              <a:off x="5749925" y="4946650"/>
              <a:ext cx="1506538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1053"/>
            <p:cNvSpPr txBox="1">
              <a:spLocks noChangeArrowheads="1"/>
            </p:cNvSpPr>
            <p:nvPr/>
          </p:nvSpPr>
          <p:spPr bwMode="auto">
            <a:xfrm>
              <a:off x="7162800" y="4267200"/>
              <a:ext cx="1747838" cy="708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/>
                <a:t>Unit/Feature</a:t>
              </a:r>
            </a:p>
            <a:p>
              <a:pPr>
                <a:spcBef>
                  <a:spcPct val="0"/>
                </a:spcBef>
              </a:pPr>
              <a:r>
                <a:rPr lang="en-US"/>
                <a:t>     Integration</a:t>
              </a:r>
            </a:p>
          </p:txBody>
        </p:sp>
        <p:sp>
          <p:nvSpPr>
            <p:cNvPr id="29" name="Text Box 1054"/>
            <p:cNvSpPr txBox="1">
              <a:spLocks noChangeArrowheads="1"/>
            </p:cNvSpPr>
            <p:nvPr/>
          </p:nvSpPr>
          <p:spPr bwMode="auto">
            <a:xfrm>
              <a:off x="8001000" y="4876800"/>
              <a:ext cx="938213" cy="3270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/>
                <a:t>System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a search for faults which are manifest as defects in an implementation.</a:t>
            </a:r>
          </a:p>
          <a:p>
            <a:r>
              <a:rPr lang="en-US" dirty="0" smtClean="0"/>
              <a:t>A “successful” test is one that finds a defect and causes an observable failure.</a:t>
            </a:r>
          </a:p>
          <a:p>
            <a:r>
              <a:rPr lang="en-US" dirty="0" smtClean="0"/>
              <a:t>In this unit we will talk a bit about how we guide the search to be the most successful.</a:t>
            </a:r>
          </a:p>
          <a:p>
            <a:r>
              <a:rPr lang="en-US" dirty="0" smtClean="0"/>
              <a:t>Read the following:</a:t>
            </a:r>
          </a:p>
          <a:p>
            <a:pPr lvl="1"/>
            <a:r>
              <a:rPr lang="en-US" sz="2000" dirty="0" smtClean="0"/>
              <a:t>http://www.computer.org/portal/web/swebok/html/contentsch5#ch5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being successful depends on how easily defects can be found.</a:t>
            </a:r>
          </a:p>
          <a:p>
            <a:r>
              <a:rPr lang="en-US" dirty="0" smtClean="0"/>
              <a:t>Software should be designed to be controllable and observable.</a:t>
            </a:r>
          </a:p>
          <a:p>
            <a:r>
              <a:rPr lang="en-US" dirty="0" smtClean="0"/>
              <a:t>Our testing software must be able to control the software under test to put it in a specific state so the test result can be observed and evaluated.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fault is a defect that can cause a failure.</a:t>
            </a:r>
          </a:p>
          <a:p>
            <a:r>
              <a:rPr lang="en-US" dirty="0" smtClean="0"/>
              <a:t>There may be multiple defects that are all in place because of a single fault.</a:t>
            </a:r>
          </a:p>
          <a:p>
            <a:r>
              <a:rPr lang="en-US" dirty="0" smtClean="0"/>
              <a:t>A fault model  is a catalog of the faults that are possible for a given technology.</a:t>
            </a:r>
          </a:p>
          <a:p>
            <a:r>
              <a:rPr lang="en-US" dirty="0" smtClean="0"/>
              <a:t>For example, consider the state machine pattern that structures a system as a set of states and the means of moving from one state to another.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application of that pattern can become faulty if the implementer:</a:t>
            </a:r>
          </a:p>
          <a:p>
            <a:pPr lvl="1"/>
            <a:r>
              <a:rPr lang="en-US" sz="2000" dirty="0" smtClean="0"/>
              <a:t>Type 1: alters the tail state of a transition (a transfer fault);</a:t>
            </a:r>
          </a:p>
          <a:p>
            <a:pPr lvl="1"/>
            <a:r>
              <a:rPr lang="en-US" sz="2000" dirty="0" smtClean="0"/>
              <a:t>Type 2: alters the output of a transition (an output fault);</a:t>
            </a:r>
          </a:p>
          <a:p>
            <a:pPr lvl="1"/>
            <a:r>
              <a:rPr lang="en-US" sz="2000" dirty="0" smtClean="0"/>
              <a:t>Type 3: adds an extra transition; and</a:t>
            </a:r>
          </a:p>
          <a:p>
            <a:pPr lvl="1"/>
            <a:r>
              <a:rPr lang="en-US" sz="2000" dirty="0" smtClean="0"/>
              <a:t>Type 4: adds an extra state.</a:t>
            </a:r>
          </a:p>
          <a:p>
            <a:pPr lvl="1"/>
            <a:r>
              <a:rPr lang="en-US" sz="2000" dirty="0" smtClean="0"/>
              <a:t>Type 5: removes a transition</a:t>
            </a:r>
          </a:p>
          <a:p>
            <a:pPr lvl="1"/>
            <a:r>
              <a:rPr lang="en-US" sz="2000" dirty="0" smtClean="0"/>
              <a:t>Type 6: removes a state</a:t>
            </a:r>
          </a:p>
          <a:p>
            <a:pPr lvl="1"/>
            <a:r>
              <a:rPr lang="en-US" sz="2000" dirty="0" smtClean="0"/>
              <a:t>Type 7: alters guard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models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one who tests is using a fault model.</a:t>
            </a:r>
          </a:p>
          <a:p>
            <a:r>
              <a:rPr lang="en-US" dirty="0" smtClean="0"/>
              <a:t>It may be an implicit model or they may write it down and provide to others.</a:t>
            </a:r>
          </a:p>
          <a:p>
            <a:r>
              <a:rPr lang="en-US" dirty="0" smtClean="0"/>
              <a:t>The idea is to capture experience. Where have you been successful finding faults?</a:t>
            </a:r>
          </a:p>
          <a:p>
            <a:r>
              <a:rPr lang="en-US" dirty="0" smtClean="0"/>
              <a:t>For example, people make little mistakes about a numeric value so we usually test for the expected value +/- a small amount.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2485</TotalTime>
  <Words>1210</Words>
  <Application>Microsoft Office PowerPoint</Application>
  <PresentationFormat>On-screen Show (4:3)</PresentationFormat>
  <Paragraphs>162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syse802Template</vt:lpstr>
      <vt:lpstr>CPSC 871</vt:lpstr>
      <vt:lpstr>PowerPoint Presentation</vt:lpstr>
      <vt:lpstr>PowerPoint Presentation</vt:lpstr>
      <vt:lpstr>End-to-end quality</vt:lpstr>
      <vt:lpstr>Test theory</vt:lpstr>
      <vt:lpstr>Testability</vt:lpstr>
      <vt:lpstr>Fault models</vt:lpstr>
      <vt:lpstr>Fault models - 2</vt:lpstr>
      <vt:lpstr>Fault models - 3</vt:lpstr>
      <vt:lpstr>Test case</vt:lpstr>
      <vt:lpstr> Black-box Test Case</vt:lpstr>
      <vt:lpstr>Black-box Test Case - 2</vt:lpstr>
      <vt:lpstr>Black-box Test Case - 3</vt:lpstr>
      <vt:lpstr>White-box Test Case</vt:lpstr>
      <vt:lpstr>White-box Test Case - 2</vt:lpstr>
      <vt:lpstr>Coverage</vt:lpstr>
      <vt:lpstr>Coverage - 2</vt:lpstr>
      <vt:lpstr>Control flow graph</vt:lpstr>
      <vt:lpstr>Control flow graph details</vt:lpstr>
      <vt:lpstr>A bigger fault model</vt:lpstr>
      <vt:lpstr>A bigger fault model - 2</vt:lpstr>
      <vt:lpstr>Relative fault model</vt:lpstr>
      <vt:lpstr>Orthogonal Defect Classification</vt:lpstr>
      <vt:lpstr>Measuring test effectiveness</vt:lpstr>
      <vt:lpstr>Timing of tests</vt:lpstr>
      <vt:lpstr>Integration</vt:lpstr>
      <vt:lpstr>System testing</vt:lpstr>
      <vt:lpstr>Testing quality attributes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26</cp:revision>
  <dcterms:created xsi:type="dcterms:W3CDTF">2012-03-03T00:34:06Z</dcterms:created>
  <dcterms:modified xsi:type="dcterms:W3CDTF">2015-10-19T21:30:33Z</dcterms:modified>
</cp:coreProperties>
</file>