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60" r:id="rId2"/>
    <p:sldId id="284" r:id="rId3"/>
    <p:sldId id="273" r:id="rId4"/>
    <p:sldId id="263" r:id="rId5"/>
    <p:sldId id="265" r:id="rId6"/>
    <p:sldId id="274" r:id="rId7"/>
    <p:sldId id="264" r:id="rId8"/>
    <p:sldId id="266" r:id="rId9"/>
    <p:sldId id="267" r:id="rId10"/>
    <p:sldId id="268" r:id="rId11"/>
    <p:sldId id="269" r:id="rId12"/>
    <p:sldId id="270" r:id="rId13"/>
    <p:sldId id="261" r:id="rId14"/>
    <p:sldId id="271" r:id="rId15"/>
    <p:sldId id="276" r:id="rId16"/>
    <p:sldId id="279" r:id="rId17"/>
    <p:sldId id="277" r:id="rId18"/>
    <p:sldId id="278" r:id="rId19"/>
    <p:sldId id="280" r:id="rId20"/>
    <p:sldId id="281" r:id="rId21"/>
    <p:sldId id="275" r:id="rId22"/>
    <p:sldId id="282" r:id="rId23"/>
    <p:sldId id="283" r:id="rId24"/>
    <p:sldId id="262" r:id="rId2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4" d="100"/>
          <a:sy n="44" d="100"/>
        </p:scale>
        <p:origin x="-1320"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2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4425272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11/5/2013</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11/5/2013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11/5/2013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11/5/2013</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11/5/2013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11/5/2013</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11/5/2013</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11/5/2013</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11/5/2013</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11/5/2013</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11/5/2013</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files.ctia.org/pdf/CTIA_Bluetooth_CC_PMD_Rev_3.1.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ibm.com/ibm/devops/us/e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technet.microsoft.com/en-us/library/bb742421.aspx" TargetMode="External"/><Relationship Id="rId2" Type="http://schemas.openxmlformats.org/officeDocument/2006/relationships/hyperlink" Target="http://www.coverity.com/library/pdf/Coverity-Meeting-DO-178B-Requirements.pdf" TargetMode="External"/><Relationship Id="rId1" Type="http://schemas.openxmlformats.org/officeDocument/2006/relationships/slideLayout" Target="../slideLayouts/slideLayout2.xml"/><Relationship Id="rId4" Type="http://schemas.openxmlformats.org/officeDocument/2006/relationships/hyperlink" Target="http://emphaticsolutions.com/2009/09/06/the-rules-of-software-deployment.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a:t>
            </a:r>
            <a:r>
              <a:rPr lang="en-US" dirty="0" smtClean="0"/>
              <a:t>871</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MCS1</a:t>
            </a:r>
          </a:p>
          <a:p>
            <a:r>
              <a:rPr lang="en-US" dirty="0" smtClean="0">
                <a:solidFill>
                  <a:schemeClr val="tx1"/>
                </a:solidFill>
              </a:rPr>
              <a:t>Conformance and Certification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Configuration Management Process Activities</a:t>
            </a:r>
          </a:p>
        </p:txBody>
      </p:sp>
      <p:sp>
        <p:nvSpPr>
          <p:cNvPr id="3" name="Content Placeholder 2"/>
          <p:cNvSpPr>
            <a:spLocks noGrp="1"/>
          </p:cNvSpPr>
          <p:nvPr>
            <p:ph idx="1"/>
          </p:nvPr>
        </p:nvSpPr>
        <p:spPr/>
        <p:txBody>
          <a:bodyPr/>
          <a:lstStyle/>
          <a:p>
            <a:r>
              <a:rPr lang="en-US" dirty="0"/>
              <a:t>Change </a:t>
            </a:r>
            <a:r>
              <a:rPr lang="en-US" dirty="0" smtClean="0"/>
              <a:t>Review</a:t>
            </a:r>
          </a:p>
          <a:p>
            <a:r>
              <a:rPr lang="en-US" dirty="0"/>
              <a:t>Configuration Status </a:t>
            </a:r>
            <a:r>
              <a:rPr lang="en-US" dirty="0" smtClean="0"/>
              <a:t>Accounting</a:t>
            </a:r>
          </a:p>
          <a:p>
            <a:endParaRPr lang="en-US" dirty="0"/>
          </a:p>
          <a:p>
            <a:r>
              <a:rPr lang="en-US" dirty="0" smtClean="0"/>
              <a:t>Must assure that the build contains the correct units</a:t>
            </a:r>
          </a:p>
          <a:p>
            <a:r>
              <a:rPr lang="en-US" dirty="0" smtClean="0"/>
              <a:t>Must assure that deployment packages must contain the correct units</a:t>
            </a:r>
            <a:endParaRPr lang="en-US" dirty="0"/>
          </a:p>
        </p:txBody>
      </p:sp>
    </p:spTree>
    <p:extLst>
      <p:ext uri="{BB962C8B-B14F-4D97-AF65-F5344CB8AC3E}">
        <p14:creationId xmlns:p14="http://schemas.microsoft.com/office/powerpoint/2010/main" val="652368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Design Standards</a:t>
            </a:r>
          </a:p>
        </p:txBody>
      </p:sp>
      <p:sp>
        <p:nvSpPr>
          <p:cNvPr id="3" name="Content Placeholder 2"/>
          <p:cNvSpPr>
            <a:spLocks noGrp="1"/>
          </p:cNvSpPr>
          <p:nvPr>
            <p:ph idx="1"/>
          </p:nvPr>
        </p:nvSpPr>
        <p:spPr/>
        <p:txBody>
          <a:bodyPr/>
          <a:lstStyle/>
          <a:p>
            <a:r>
              <a:rPr lang="en-US" dirty="0"/>
              <a:t>Naming conventions to be used</a:t>
            </a:r>
            <a:r>
              <a:rPr lang="en-US" dirty="0" smtClean="0"/>
              <a:t>.</a:t>
            </a:r>
          </a:p>
          <a:p>
            <a:r>
              <a:rPr lang="en-US" dirty="0"/>
              <a:t>Constraints on design, for example, exclusion of </a:t>
            </a:r>
            <a:r>
              <a:rPr lang="en-US" dirty="0" smtClean="0"/>
              <a:t>recursion</a:t>
            </a:r>
          </a:p>
          <a:p>
            <a:r>
              <a:rPr lang="en-US" dirty="0"/>
              <a:t>Complexity restrictions, for example, maximum level of nested calls</a:t>
            </a:r>
          </a:p>
        </p:txBody>
      </p:sp>
    </p:spTree>
    <p:extLst>
      <p:ext uri="{BB962C8B-B14F-4D97-AF65-F5344CB8AC3E}">
        <p14:creationId xmlns:p14="http://schemas.microsoft.com/office/powerpoint/2010/main" val="2364628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Code Standards</a:t>
            </a:r>
          </a:p>
        </p:txBody>
      </p:sp>
      <p:sp>
        <p:nvSpPr>
          <p:cNvPr id="3" name="Content Placeholder 2"/>
          <p:cNvSpPr>
            <a:spLocks noGrp="1"/>
          </p:cNvSpPr>
          <p:nvPr>
            <p:ph idx="1"/>
          </p:nvPr>
        </p:nvSpPr>
        <p:spPr/>
        <p:txBody>
          <a:bodyPr/>
          <a:lstStyle/>
          <a:p>
            <a:r>
              <a:rPr lang="en-US" dirty="0"/>
              <a:t>Programming language(s) to be used and/or defined subset(s</a:t>
            </a:r>
            <a:r>
              <a:rPr lang="en-US" dirty="0" smtClean="0"/>
              <a:t>).</a:t>
            </a:r>
          </a:p>
          <a:p>
            <a:r>
              <a:rPr lang="en-US" dirty="0"/>
              <a:t>Naming conventions for components, subprograms, variables, and constants</a:t>
            </a:r>
            <a:r>
              <a:rPr lang="en-US" dirty="0" smtClean="0"/>
              <a:t>.</a:t>
            </a:r>
          </a:p>
          <a:p>
            <a:r>
              <a:rPr lang="en-US" dirty="0"/>
              <a:t>Conditions and constraints imposed on permitted coding conventions, such as the degree of coupling </a:t>
            </a:r>
            <a:r>
              <a:rPr lang="en-US" dirty="0" smtClean="0"/>
              <a:t>between software </a:t>
            </a:r>
            <a:r>
              <a:rPr lang="en-US" dirty="0"/>
              <a:t>components </a:t>
            </a:r>
          </a:p>
        </p:txBody>
      </p:sp>
    </p:spTree>
    <p:extLst>
      <p:ext uri="{BB962C8B-B14F-4D97-AF65-F5344CB8AC3E}">
        <p14:creationId xmlns:p14="http://schemas.microsoft.com/office/powerpoint/2010/main" val="1876791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of conformance testing</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files.ctia.org/pdf/CTIA_Bluetooth_CC_PMD_Rev_3.1.pdf</a:t>
            </a:r>
            <a:endParaRPr lang="en-US" dirty="0" smtClean="0"/>
          </a:p>
          <a:p>
            <a:r>
              <a:rPr lang="en-US" dirty="0" smtClean="0"/>
              <a:t>Testing the conformance to the Bluetooth standard</a:t>
            </a:r>
          </a:p>
          <a:p>
            <a:r>
              <a:rPr lang="en-US" dirty="0" smtClean="0"/>
              <a:t>Many standards come complete with a test suite that evaluates conformance</a:t>
            </a:r>
          </a:p>
          <a:p>
            <a:r>
              <a:rPr lang="en-US" dirty="0" smtClean="0"/>
              <a:t>Not a substitute for product testing</a:t>
            </a:r>
            <a:endParaRPr lang="en-US" dirty="0"/>
          </a:p>
        </p:txBody>
      </p:sp>
    </p:spTree>
    <p:extLst>
      <p:ext uri="{BB962C8B-B14F-4D97-AF65-F5344CB8AC3E}">
        <p14:creationId xmlns:p14="http://schemas.microsoft.com/office/powerpoint/2010/main" val="3528172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labs</a:t>
            </a:r>
            <a:endParaRPr lang="en-US" dirty="0"/>
          </a:p>
        </p:txBody>
      </p:sp>
      <p:sp>
        <p:nvSpPr>
          <p:cNvPr id="3" name="Content Placeholder 2"/>
          <p:cNvSpPr>
            <a:spLocks noGrp="1"/>
          </p:cNvSpPr>
          <p:nvPr>
            <p:ph idx="1"/>
          </p:nvPr>
        </p:nvSpPr>
        <p:spPr/>
        <p:txBody>
          <a:bodyPr/>
          <a:lstStyle/>
          <a:p>
            <a:r>
              <a:rPr lang="en-US" dirty="0" smtClean="0"/>
              <a:t>Labs become certified to test conformance</a:t>
            </a:r>
          </a:p>
          <a:p>
            <a:r>
              <a:rPr lang="en-US" dirty="0" smtClean="0"/>
              <a:t>They must meet criteria</a:t>
            </a:r>
          </a:p>
          <a:p>
            <a:r>
              <a:rPr lang="en-US" dirty="0" smtClean="0"/>
              <a:t>They may have to pay a fee to the standard owner</a:t>
            </a:r>
          </a:p>
          <a:p>
            <a:endParaRPr lang="en-US" dirty="0"/>
          </a:p>
        </p:txBody>
      </p:sp>
    </p:spTree>
    <p:extLst>
      <p:ext uri="{BB962C8B-B14F-4D97-AF65-F5344CB8AC3E}">
        <p14:creationId xmlns:p14="http://schemas.microsoft.com/office/powerpoint/2010/main" val="3522998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deployment</a:t>
            </a:r>
            <a:endParaRPr lang="en-US" dirty="0"/>
          </a:p>
        </p:txBody>
      </p:sp>
      <p:sp>
        <p:nvSpPr>
          <p:cNvPr id="3" name="Content Placeholder 2"/>
          <p:cNvSpPr>
            <a:spLocks noGrp="1"/>
          </p:cNvSpPr>
          <p:nvPr>
            <p:ph idx="1"/>
          </p:nvPr>
        </p:nvSpPr>
        <p:spPr/>
        <p:txBody>
          <a:bodyPr/>
          <a:lstStyle/>
          <a:p>
            <a:r>
              <a:rPr lang="en-US" dirty="0" smtClean="0"/>
              <a:t>Enterprise programs – big, handles lots of data, embodies the firm’s business</a:t>
            </a:r>
          </a:p>
          <a:p>
            <a:r>
              <a:rPr lang="en-US" dirty="0" smtClean="0"/>
              <a:t>Local programs – small, change quickly, embody a set of rules</a:t>
            </a:r>
          </a:p>
          <a:p>
            <a:pPr marL="0" indent="0">
              <a:buNone/>
            </a:pPr>
            <a:endParaRPr lang="en-US" dirty="0"/>
          </a:p>
          <a:p>
            <a:r>
              <a:rPr lang="en-US" dirty="0" smtClean="0"/>
              <a:t>Create a complete package, often tools such as Ant are used to automate package creation from a tested script</a:t>
            </a:r>
          </a:p>
          <a:p>
            <a:r>
              <a:rPr lang="en-US" dirty="0" smtClean="0"/>
              <a:t>Many platforms usually mean multiple scripts</a:t>
            </a:r>
          </a:p>
        </p:txBody>
      </p:sp>
    </p:spTree>
    <p:extLst>
      <p:ext uri="{BB962C8B-B14F-4D97-AF65-F5344CB8AC3E}">
        <p14:creationId xmlns:p14="http://schemas.microsoft.com/office/powerpoint/2010/main" val="1191254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Deployment do’s &amp; don’ts</a:t>
            </a:r>
            <a:endParaRPr lang="en-US" dirty="0"/>
          </a:p>
        </p:txBody>
      </p:sp>
      <p:sp>
        <p:nvSpPr>
          <p:cNvPr id="3" name="Content Placeholder 2"/>
          <p:cNvSpPr>
            <a:spLocks noGrp="1"/>
          </p:cNvSpPr>
          <p:nvPr>
            <p:ph idx="1"/>
          </p:nvPr>
        </p:nvSpPr>
        <p:spPr/>
        <p:txBody>
          <a:bodyPr/>
          <a:lstStyle/>
          <a:p>
            <a:r>
              <a:rPr lang="en-US" sz="2400" dirty="0"/>
              <a:t>Have a common language for each type of </a:t>
            </a:r>
            <a:r>
              <a:rPr lang="en-US" sz="2400" dirty="0" smtClean="0"/>
              <a:t>release</a:t>
            </a:r>
          </a:p>
          <a:p>
            <a:r>
              <a:rPr lang="en-US" sz="2400" dirty="0"/>
              <a:t>All release activity is documented in an issue tracking </a:t>
            </a:r>
            <a:r>
              <a:rPr lang="en-US" sz="2400" dirty="0" smtClean="0"/>
              <a:t>system</a:t>
            </a:r>
          </a:p>
          <a:p>
            <a:r>
              <a:rPr lang="en-US" sz="2400" dirty="0"/>
              <a:t>Absolutely everything must be in version </a:t>
            </a:r>
            <a:r>
              <a:rPr lang="en-US" sz="2400" dirty="0" smtClean="0"/>
              <a:t>control</a:t>
            </a:r>
          </a:p>
          <a:p>
            <a:r>
              <a:rPr lang="en-US" sz="2400" dirty="0"/>
              <a:t>Each environment has a single, well-defined </a:t>
            </a:r>
            <a:r>
              <a:rPr lang="en-US" sz="2400" dirty="0" smtClean="0"/>
              <a:t>responsibility</a:t>
            </a:r>
          </a:p>
          <a:p>
            <a:r>
              <a:rPr lang="en-US" sz="2400" dirty="0"/>
              <a:t>A software version is represented by an SCM </a:t>
            </a:r>
            <a:r>
              <a:rPr lang="en-US" sz="2400" dirty="0" smtClean="0"/>
              <a:t>tag</a:t>
            </a:r>
          </a:p>
          <a:p>
            <a:r>
              <a:rPr lang="en-US" sz="2400" dirty="0"/>
              <a:t>Every step of the release process is scripted and can be run by anyone with sufficient </a:t>
            </a:r>
            <a:r>
              <a:rPr lang="en-US" sz="2400" dirty="0" smtClean="0"/>
              <a:t>privileges</a:t>
            </a:r>
          </a:p>
          <a:p>
            <a:r>
              <a:rPr lang="en-US" sz="2400" dirty="0"/>
              <a:t>Plan for </a:t>
            </a:r>
            <a:r>
              <a:rPr lang="en-US" sz="2400" dirty="0" smtClean="0"/>
              <a:t>failure</a:t>
            </a:r>
          </a:p>
          <a:p>
            <a:r>
              <a:rPr lang="en-US" sz="2400" dirty="0"/>
              <a:t>Don’t treat servers like your laptop; nuke and pave!</a:t>
            </a:r>
            <a:endParaRPr lang="en-US" sz="2400" dirty="0" smtClean="0"/>
          </a:p>
          <a:p>
            <a:endParaRPr lang="en-US" dirty="0"/>
          </a:p>
        </p:txBody>
      </p:sp>
    </p:spTree>
    <p:extLst>
      <p:ext uri="{BB962C8B-B14F-4D97-AF65-F5344CB8AC3E}">
        <p14:creationId xmlns:p14="http://schemas.microsoft.com/office/powerpoint/2010/main" val="1350440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Deployment</a:t>
            </a:r>
            <a:endParaRPr lang="en-US" dirty="0"/>
          </a:p>
        </p:txBody>
      </p:sp>
      <p:sp>
        <p:nvSpPr>
          <p:cNvPr id="3" name="Content Placeholder 2"/>
          <p:cNvSpPr>
            <a:spLocks noGrp="1"/>
          </p:cNvSpPr>
          <p:nvPr>
            <p:ph idx="1"/>
          </p:nvPr>
        </p:nvSpPr>
        <p:spPr/>
        <p:txBody>
          <a:bodyPr/>
          <a:lstStyle/>
          <a:p>
            <a:r>
              <a:rPr lang="en-US" dirty="0"/>
              <a:t>Types of deployment</a:t>
            </a:r>
          </a:p>
          <a:p>
            <a:pPr lvl="1"/>
            <a:r>
              <a:rPr lang="en-US" dirty="0" smtClean="0"/>
              <a:t>Media-based – a set of discs that contain an application that validates the platform and installs</a:t>
            </a:r>
            <a:endParaRPr lang="en-US" dirty="0"/>
          </a:p>
          <a:p>
            <a:pPr lvl="1"/>
            <a:r>
              <a:rPr lang="en-US" dirty="0" smtClean="0"/>
              <a:t>Web-based – software is downloaded and a file is unzipped </a:t>
            </a:r>
            <a:endParaRPr lang="en-US" dirty="0"/>
          </a:p>
          <a:p>
            <a:pPr lvl="1"/>
            <a:r>
              <a:rPr lang="en-US" dirty="0"/>
              <a:t>Local </a:t>
            </a:r>
            <a:r>
              <a:rPr lang="en-US" dirty="0" smtClean="0"/>
              <a:t>service – Windows has a local service</a:t>
            </a:r>
            <a:endParaRPr lang="en-US" dirty="0"/>
          </a:p>
          <a:p>
            <a:pPr lvl="1"/>
            <a:r>
              <a:rPr lang="en-US" dirty="0"/>
              <a:t>Remote </a:t>
            </a:r>
            <a:r>
              <a:rPr lang="en-US" dirty="0" smtClean="0"/>
              <a:t>service – a remote service controls the deployment</a:t>
            </a:r>
            <a:endParaRPr lang="en-US" dirty="0"/>
          </a:p>
          <a:p>
            <a:endParaRPr lang="en-US" dirty="0"/>
          </a:p>
        </p:txBody>
      </p:sp>
    </p:spTree>
    <p:extLst>
      <p:ext uri="{BB962C8B-B14F-4D97-AF65-F5344CB8AC3E}">
        <p14:creationId xmlns:p14="http://schemas.microsoft.com/office/powerpoint/2010/main" val="402045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actions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2064818"/>
              </p:ext>
            </p:extLst>
          </p:nvPr>
        </p:nvGraphicFramePr>
        <p:xfrm>
          <a:off x="457200" y="1600200"/>
          <a:ext cx="8229600" cy="502920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lang="en-US" dirty="0"/>
                    </a:p>
                  </a:txBody>
                  <a:tcPr/>
                </a:tc>
                <a:tc>
                  <a:txBody>
                    <a:bodyPr/>
                    <a:lstStyle/>
                    <a:p>
                      <a:r>
                        <a:rPr lang="en-US" dirty="0" smtClean="0"/>
                        <a:t>Publish to users</a:t>
                      </a:r>
                      <a:endParaRPr lang="en-US" dirty="0"/>
                    </a:p>
                  </a:txBody>
                  <a:tcPr/>
                </a:tc>
                <a:tc>
                  <a:txBody>
                    <a:bodyPr/>
                    <a:lstStyle/>
                    <a:p>
                      <a:r>
                        <a:rPr lang="en-US" dirty="0" smtClean="0"/>
                        <a:t>Assign to users</a:t>
                      </a:r>
                      <a:endParaRPr lang="en-US" dirty="0"/>
                    </a:p>
                  </a:txBody>
                  <a:tcPr/>
                </a:tc>
                <a:tc>
                  <a:txBody>
                    <a:bodyPr/>
                    <a:lstStyle/>
                    <a:p>
                      <a:r>
                        <a:rPr lang="en-US" dirty="0" smtClean="0"/>
                        <a:t>Assign to computers</a:t>
                      </a:r>
                      <a:endParaRPr lang="en-US" dirty="0"/>
                    </a:p>
                  </a:txBody>
                  <a:tcPr/>
                </a:tc>
              </a:tr>
              <a:tr h="370840">
                <a:tc>
                  <a:txBody>
                    <a:bodyPr/>
                    <a:lstStyle/>
                    <a:p>
                      <a:r>
                        <a:rPr lang="en-US" sz="1200" dirty="0" smtClean="0"/>
                        <a:t>After the administrator deploys the software, it is available for installation:</a:t>
                      </a:r>
                      <a:endParaRPr lang="en-US" sz="1200" dirty="0"/>
                    </a:p>
                  </a:txBody>
                  <a:tcPr/>
                </a:tc>
                <a:tc>
                  <a:txBody>
                    <a:bodyPr/>
                    <a:lstStyle/>
                    <a:p>
                      <a:r>
                        <a:rPr lang="en-US" sz="1200" dirty="0" smtClean="0"/>
                        <a:t>If an application is deployed in a GPO that is already applied to the user from a previous logon, it is available for installation in the current logon session</a:t>
                      </a:r>
                      <a:endParaRPr lang="en-US" sz="1200" dirty="0"/>
                    </a:p>
                  </a:txBody>
                  <a:tcPr/>
                </a:tc>
                <a:tc>
                  <a:txBody>
                    <a:bodyPr/>
                    <a:lstStyle/>
                    <a:p>
                      <a:r>
                        <a:rPr lang="en-US" sz="1200" dirty="0" smtClean="0"/>
                        <a:t>If an application is deployed in a GPO that is already applied to the user from a previous logon, it is available for installation in the current logon session</a:t>
                      </a:r>
                      <a:endParaRPr lang="en-US" sz="1200" dirty="0"/>
                    </a:p>
                  </a:txBody>
                  <a:tcPr/>
                </a:tc>
                <a:tc>
                  <a:txBody>
                    <a:bodyPr/>
                    <a:lstStyle/>
                    <a:p>
                      <a:r>
                        <a:rPr lang="en-US" sz="1200" dirty="0" smtClean="0"/>
                        <a:t>The next time the computer starts (reboot).</a:t>
                      </a:r>
                      <a:endParaRPr lang="en-US" sz="1200" dirty="0"/>
                    </a:p>
                  </a:txBody>
                  <a:tcPr/>
                </a:tc>
              </a:tr>
              <a:tr h="370840">
                <a:tc>
                  <a:txBody>
                    <a:bodyPr/>
                    <a:lstStyle/>
                    <a:p>
                      <a:r>
                        <a:rPr lang="en-US" sz="1200" dirty="0" smtClean="0"/>
                        <a:t>Typically, users install the software from:</a:t>
                      </a:r>
                      <a:endParaRPr lang="en-US" sz="1200" dirty="0"/>
                    </a:p>
                  </a:txBody>
                  <a:tcPr/>
                </a:tc>
                <a:tc>
                  <a:txBody>
                    <a:bodyPr/>
                    <a:lstStyle/>
                    <a:p>
                      <a:r>
                        <a:rPr lang="en-US" sz="1200" dirty="0" smtClean="0"/>
                        <a:t>The Add/Remove Programs in Control Panel.</a:t>
                      </a:r>
                      <a:endParaRPr lang="en-US" sz="1200" dirty="0"/>
                    </a:p>
                  </a:txBody>
                  <a:tcPr/>
                </a:tc>
                <a:tc>
                  <a:txBody>
                    <a:bodyPr/>
                    <a:lstStyle/>
                    <a:p>
                      <a:r>
                        <a:rPr lang="en-US" sz="1200" dirty="0" smtClean="0"/>
                        <a:t>Start menu shortcut.</a:t>
                      </a:r>
                    </a:p>
                    <a:p>
                      <a:r>
                        <a:rPr lang="en-US" sz="1200" dirty="0" smtClean="0"/>
                        <a:t>Desktop shortcut.</a:t>
                      </a:r>
                    </a:p>
                    <a:p>
                      <a:r>
                        <a:rPr lang="en-US" sz="1200" dirty="0" smtClean="0"/>
                        <a:t>Add/Remove Programs in Control Panel.</a:t>
                      </a:r>
                      <a:endParaRPr lang="en-US" sz="1200" dirty="0"/>
                    </a:p>
                  </a:txBody>
                  <a:tcPr/>
                </a:tc>
                <a:tc>
                  <a:txBody>
                    <a:bodyPr/>
                    <a:lstStyle/>
                    <a:p>
                      <a:r>
                        <a:rPr lang="en-US" sz="1200" dirty="0" smtClean="0"/>
                        <a:t>The software is already installed.</a:t>
                      </a:r>
                      <a:endParaRPr lang="en-US" sz="1200" dirty="0"/>
                    </a:p>
                  </a:txBody>
                  <a:tcPr/>
                </a:tc>
              </a:tr>
              <a:tr h="370840">
                <a:tc>
                  <a:txBody>
                    <a:bodyPr/>
                    <a:lstStyle/>
                    <a:p>
                      <a:r>
                        <a:rPr lang="en-US" sz="1200" dirty="0" smtClean="0"/>
                        <a:t>If the software is not installed and the user opens a file associated with the software, will the application install?</a:t>
                      </a:r>
                      <a:endParaRPr lang="en-US" sz="1200" dirty="0"/>
                    </a:p>
                  </a:txBody>
                  <a:tcPr/>
                </a:tc>
                <a:tc>
                  <a:txBody>
                    <a:bodyPr/>
                    <a:lstStyle/>
                    <a:p>
                      <a:r>
                        <a:rPr lang="en-US" sz="1200" dirty="0" smtClean="0"/>
                        <a:t>yes</a:t>
                      </a:r>
                      <a:endParaRPr lang="en-US" sz="1200" dirty="0"/>
                    </a:p>
                  </a:txBody>
                  <a:tcPr/>
                </a:tc>
                <a:tc>
                  <a:txBody>
                    <a:bodyPr/>
                    <a:lstStyle/>
                    <a:p>
                      <a:r>
                        <a:rPr lang="en-US" sz="1200" dirty="0" smtClean="0"/>
                        <a:t>yes</a:t>
                      </a:r>
                      <a:endParaRPr lang="en-US" sz="1200" dirty="0"/>
                    </a:p>
                  </a:txBody>
                  <a:tcPr/>
                </a:tc>
                <a:tc>
                  <a:txBody>
                    <a:bodyPr/>
                    <a:lstStyle/>
                    <a:p>
                      <a:r>
                        <a:rPr lang="en-US" sz="1200" dirty="0" smtClean="0"/>
                        <a:t>The software is already installed.</a:t>
                      </a:r>
                      <a:endParaRPr lang="en-US" sz="1200" dirty="0"/>
                    </a:p>
                  </a:txBody>
                  <a:tcPr/>
                </a:tc>
              </a:tr>
              <a:tr h="370840">
                <a:tc>
                  <a:txBody>
                    <a:bodyPr/>
                    <a:lstStyle/>
                    <a:p>
                      <a:r>
                        <a:rPr lang="en-US" sz="1200" dirty="0" smtClean="0"/>
                        <a:t>Can the users remove the software using the Add/Remove Programs in Control Panel?</a:t>
                      </a:r>
                      <a:endParaRPr lang="en-US" sz="1200" dirty="0"/>
                    </a:p>
                  </a:txBody>
                  <a:tcPr/>
                </a:tc>
                <a:tc>
                  <a:txBody>
                    <a:bodyPr/>
                    <a:lstStyle/>
                    <a:p>
                      <a:r>
                        <a:rPr lang="en-US" sz="1200" dirty="0" smtClean="0"/>
                        <a:t>Yes. Users can re-install the application from the Add/Remove Programs in Control Panel.</a:t>
                      </a:r>
                      <a:endParaRPr lang="en-US" sz="1200" dirty="0"/>
                    </a:p>
                  </a:txBody>
                  <a:tcPr/>
                </a:tc>
                <a:tc>
                  <a:txBody>
                    <a:bodyPr/>
                    <a:lstStyle/>
                    <a:p>
                      <a:r>
                        <a:rPr lang="en-US" sz="1200" dirty="0" smtClean="0"/>
                        <a:t>Yes. The software will be re-advertised immediately. This means that the shortcuts will be present in the users' desktops and they can re-install the application by clicking on a shortcut, for example.</a:t>
                      </a:r>
                      <a:endParaRPr lang="en-US" sz="1200" dirty="0"/>
                    </a:p>
                  </a:txBody>
                  <a:tcPr/>
                </a:tc>
                <a:tc>
                  <a:txBody>
                    <a:bodyPr/>
                    <a:lstStyle/>
                    <a:p>
                      <a:r>
                        <a:rPr lang="en-US" sz="1200" dirty="0" smtClean="0"/>
                        <a:t>No. Only the local administrator can remove the software. A user can run a repair on the software.</a:t>
                      </a:r>
                      <a:endParaRPr lang="en-US" sz="1200" dirty="0"/>
                    </a:p>
                  </a:txBody>
                  <a:tcPr/>
                </a:tc>
              </a:tr>
            </a:tbl>
          </a:graphicData>
        </a:graphic>
      </p:graphicFrame>
    </p:spTree>
    <p:extLst>
      <p:ext uri="{BB962C8B-B14F-4D97-AF65-F5344CB8AC3E}">
        <p14:creationId xmlns:p14="http://schemas.microsoft.com/office/powerpoint/2010/main" val="635908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latest - </a:t>
            </a:r>
            <a:r>
              <a:rPr lang="en-US" dirty="0" err="1" smtClean="0"/>
              <a:t>DevOps</a:t>
            </a:r>
            <a:endParaRPr lang="en-US" dirty="0"/>
          </a:p>
        </p:txBody>
      </p:sp>
      <p:sp>
        <p:nvSpPr>
          <p:cNvPr id="3" name="Content Placeholder 2"/>
          <p:cNvSpPr>
            <a:spLocks noGrp="1"/>
          </p:cNvSpPr>
          <p:nvPr>
            <p:ph idx="1"/>
          </p:nvPr>
        </p:nvSpPr>
        <p:spPr/>
        <p:txBody>
          <a:bodyPr/>
          <a:lstStyle/>
          <a:p>
            <a:r>
              <a:rPr lang="en-US" dirty="0" smtClean="0"/>
              <a:t>An integration of development and operations teams</a:t>
            </a:r>
          </a:p>
          <a:p>
            <a:r>
              <a:rPr lang="en-US" dirty="0" smtClean="0"/>
              <a:t>Automation of deployment</a:t>
            </a:r>
          </a:p>
          <a:p>
            <a:r>
              <a:rPr lang="en-US" dirty="0" smtClean="0"/>
              <a:t>Automation of feedback at all points</a:t>
            </a:r>
          </a:p>
          <a:p>
            <a:r>
              <a:rPr lang="en-US" dirty="0" smtClean="0"/>
              <a:t>Paths of communication</a:t>
            </a:r>
          </a:p>
          <a:p>
            <a:endParaRPr lang="en-US" dirty="0" smtClean="0"/>
          </a:p>
          <a:p>
            <a:endParaRPr lang="en-US" dirty="0"/>
          </a:p>
        </p:txBody>
      </p:sp>
    </p:spTree>
    <p:extLst>
      <p:ext uri="{BB962C8B-B14F-4D97-AF65-F5344CB8AC3E}">
        <p14:creationId xmlns:p14="http://schemas.microsoft.com/office/powerpoint/2010/main" val="3915084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Please read for Thursday</a:t>
            </a:r>
            <a:endParaRPr lang="en-US" dirty="0"/>
          </a:p>
        </p:txBody>
      </p:sp>
      <p:sp>
        <p:nvSpPr>
          <p:cNvPr id="3" name="Content Placeholder 2"/>
          <p:cNvSpPr>
            <a:spLocks noGrp="1"/>
          </p:cNvSpPr>
          <p:nvPr>
            <p:ph idx="1"/>
          </p:nvPr>
        </p:nvSpPr>
        <p:spPr/>
        <p:txBody>
          <a:bodyPr/>
          <a:lstStyle/>
          <a:p>
            <a:r>
              <a:rPr lang="en-US" dirty="0"/>
              <a:t>http://ieeexplore.ieee.org/xpls/abs_all.jsp?arnumber=5562808&amp;tag=1</a:t>
            </a:r>
          </a:p>
        </p:txBody>
      </p:sp>
    </p:spTree>
    <p:extLst>
      <p:ext uri="{BB962C8B-B14F-4D97-AF65-F5344CB8AC3E}">
        <p14:creationId xmlns:p14="http://schemas.microsoft.com/office/powerpoint/2010/main" val="39384001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IBM’s perspective</a:t>
            </a:r>
            <a:endParaRPr lang="en-US" dirty="0"/>
          </a:p>
        </p:txBody>
      </p:sp>
      <p:sp>
        <p:nvSpPr>
          <p:cNvPr id="3" name="Content Placeholder 2"/>
          <p:cNvSpPr>
            <a:spLocks noGrp="1"/>
          </p:cNvSpPr>
          <p:nvPr>
            <p:ph idx="1"/>
          </p:nvPr>
        </p:nvSpPr>
        <p:spPr/>
        <p:txBody>
          <a:bodyPr/>
          <a:lstStyle/>
          <a:p>
            <a:r>
              <a:rPr lang="en-US" dirty="0">
                <a:hlinkClick r:id="rId2"/>
              </a:rPr>
              <a:t>http://www.ibm.com/ibm/devops/us/en</a:t>
            </a:r>
            <a:r>
              <a:rPr lang="en-US" dirty="0" smtClean="0">
                <a:hlinkClick r:id="rId2"/>
              </a:rPr>
              <a:t>/</a:t>
            </a:r>
            <a:endParaRPr lang="en-US" dirty="0" smtClean="0"/>
          </a:p>
          <a:p>
            <a:r>
              <a:rPr lang="en-US" dirty="0" smtClean="0"/>
              <a:t>Download and read the </a:t>
            </a:r>
            <a:r>
              <a:rPr lang="en-US" dirty="0" err="1" smtClean="0"/>
              <a:t>DevOps</a:t>
            </a:r>
            <a:r>
              <a:rPr lang="en-US" dirty="0" smtClean="0"/>
              <a:t> for Dummies book from this web site</a:t>
            </a:r>
          </a:p>
          <a:p>
            <a:r>
              <a:rPr lang="en-US" dirty="0" smtClean="0"/>
              <a:t>Culture, Process, and Tools</a:t>
            </a:r>
          </a:p>
          <a:p>
            <a:r>
              <a:rPr lang="en-US" dirty="0" smtClean="0"/>
              <a:t>Plan and measure</a:t>
            </a:r>
          </a:p>
          <a:p>
            <a:r>
              <a:rPr lang="en-US" dirty="0" smtClean="0"/>
              <a:t>Develop and test</a:t>
            </a:r>
          </a:p>
          <a:p>
            <a:r>
              <a:rPr lang="en-US" dirty="0" smtClean="0"/>
              <a:t>Release and deploy </a:t>
            </a:r>
          </a:p>
          <a:p>
            <a:r>
              <a:rPr lang="en-US" dirty="0" smtClean="0"/>
              <a:t>Monitor and optimize</a:t>
            </a:r>
            <a:endParaRPr lang="en-US" dirty="0"/>
          </a:p>
        </p:txBody>
      </p:sp>
    </p:spTree>
    <p:extLst>
      <p:ext uri="{BB962C8B-B14F-4D97-AF65-F5344CB8AC3E}">
        <p14:creationId xmlns:p14="http://schemas.microsoft.com/office/powerpoint/2010/main" val="4067378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LifeCycle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00" y="3021098"/>
            <a:ext cx="7191457" cy="2998702"/>
          </a:xfrm>
        </p:spPr>
      </p:pic>
    </p:spTree>
    <p:extLst>
      <p:ext uri="{BB962C8B-B14F-4D97-AF65-F5344CB8AC3E}">
        <p14:creationId xmlns:p14="http://schemas.microsoft.com/office/powerpoint/2010/main" val="2942894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3" name="Content Placeholder 2"/>
          <p:cNvSpPr>
            <a:spLocks noGrp="1"/>
          </p:cNvSpPr>
          <p:nvPr>
            <p:ph idx="1"/>
          </p:nvPr>
        </p:nvSpPr>
        <p:spPr/>
        <p:txBody>
          <a:bodyPr/>
          <a:lstStyle/>
          <a:p>
            <a:r>
              <a:rPr lang="en-US" sz="1800" dirty="0" smtClean="0"/>
              <a:t>This </a:t>
            </a:r>
            <a:r>
              <a:rPr lang="en-US" sz="1800" dirty="0"/>
              <a:t>company is an online healthcare information provider offering consumers information on improving health or treating an illness. Based in the United States, the company employs approximately 1,500 people. The company’s health information services systems consist of more than 200 applications</a:t>
            </a:r>
            <a:r>
              <a:rPr lang="en-US" sz="1800" dirty="0" smtClean="0"/>
              <a:t>.</a:t>
            </a:r>
            <a:endParaRPr lang="en-US" sz="1800" dirty="0"/>
          </a:p>
          <a:p>
            <a:r>
              <a:rPr lang="en-US" sz="1800" dirty="0"/>
              <a:t>Business </a:t>
            </a:r>
            <a:r>
              <a:rPr lang="en-US" sz="1800" dirty="0" smtClean="0"/>
              <a:t>need: To </a:t>
            </a:r>
            <a:r>
              <a:rPr lang="en-US" sz="1800" dirty="0"/>
              <a:t>quickly deliver an engaging customer experience with the most up-to-date information, this company needed a more efficient and reliable process to deploy new products and features.</a:t>
            </a:r>
          </a:p>
          <a:p>
            <a:endParaRPr lang="en-US" sz="1800" dirty="0"/>
          </a:p>
          <a:p>
            <a:r>
              <a:rPr lang="en-US" sz="1800" dirty="0" smtClean="0"/>
              <a:t>Solution: The </a:t>
            </a:r>
            <a:r>
              <a:rPr lang="en-US" sz="1800" dirty="0"/>
              <a:t>organization implemented IBM® </a:t>
            </a:r>
            <a:r>
              <a:rPr lang="en-US" sz="1800" dirty="0" err="1"/>
              <a:t>UrbanCode</a:t>
            </a:r>
            <a:r>
              <a:rPr lang="en-US" sz="1800" dirty="0"/>
              <a:t> Deploy software to automate and improve its application deployment processes.</a:t>
            </a:r>
          </a:p>
          <a:p>
            <a:endParaRPr lang="en-US" sz="1800" dirty="0"/>
          </a:p>
          <a:p>
            <a:r>
              <a:rPr lang="en-US" sz="1800" dirty="0" smtClean="0"/>
              <a:t>Benefits: The </a:t>
            </a:r>
            <a:r>
              <a:rPr lang="en-US" sz="1800" dirty="0"/>
              <a:t>company now achieves faster, continuous delivery of new functionality and value to customers. The solution helps reduce deployment risk and supports a more collaborative culture</a:t>
            </a:r>
            <a:r>
              <a:rPr lang="en-US" sz="1800" dirty="0" smtClean="0"/>
              <a:t>.</a:t>
            </a:r>
            <a:endParaRPr lang="en-US" sz="1800" dirty="0"/>
          </a:p>
        </p:txBody>
      </p:sp>
    </p:spTree>
    <p:extLst>
      <p:ext uri="{BB962C8B-B14F-4D97-AF65-F5344CB8AC3E}">
        <p14:creationId xmlns:p14="http://schemas.microsoft.com/office/powerpoint/2010/main" val="2570789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2</a:t>
            </a:r>
            <a:endParaRPr lang="en-US" dirty="0"/>
          </a:p>
        </p:txBody>
      </p:sp>
      <p:sp>
        <p:nvSpPr>
          <p:cNvPr id="3" name="Content Placeholder 2"/>
          <p:cNvSpPr>
            <a:spLocks noGrp="1"/>
          </p:cNvSpPr>
          <p:nvPr>
            <p:ph idx="1"/>
          </p:nvPr>
        </p:nvSpPr>
        <p:spPr/>
        <p:txBody>
          <a:bodyPr/>
          <a:lstStyle/>
          <a:p>
            <a:r>
              <a:rPr lang="en-US" sz="1800" dirty="0" smtClean="0"/>
              <a:t>Headquartered </a:t>
            </a:r>
            <a:r>
              <a:rPr lang="en-US" sz="1800" dirty="0"/>
              <a:t>in Chicago, Cars.com is a leading destination for online car shoppers, visited by more than 11 million users each month. The site offers credible and easy-to-understand information from consumers and experts that can help users formulate opinions on what to buy, where to buy and how much to pay for a car. The site includes comprehensive pricing information, side-by-side comparison tools, photo galleries, videos, editorial content and a large inventory of new and used vehicles. Founded in 1998, Cars.com is a division of Classified Ventures, LLC</a:t>
            </a:r>
            <a:r>
              <a:rPr lang="en-US" sz="1800" dirty="0" smtClean="0"/>
              <a:t>.</a:t>
            </a:r>
            <a:endParaRPr lang="en-US" sz="1800" dirty="0"/>
          </a:p>
          <a:p>
            <a:r>
              <a:rPr lang="en-US" sz="1800" dirty="0"/>
              <a:t>Business </a:t>
            </a:r>
            <a:r>
              <a:rPr lang="en-US" sz="1800" dirty="0" smtClean="0"/>
              <a:t>need: To </a:t>
            </a:r>
            <a:r>
              <a:rPr lang="en-US" sz="1800" dirty="0"/>
              <a:t>eliminate a backlog of projects and improve staff efficiency and morale, Cars.com wanted to overhaul its development processes, moving from waterfall methods to agile methodology</a:t>
            </a:r>
            <a:r>
              <a:rPr lang="en-US" sz="1800" dirty="0" smtClean="0"/>
              <a:t>.</a:t>
            </a:r>
            <a:endParaRPr lang="en-US" sz="1800" dirty="0"/>
          </a:p>
          <a:p>
            <a:r>
              <a:rPr lang="en-US" sz="1800" dirty="0" smtClean="0"/>
              <a:t>Solution: Working </a:t>
            </a:r>
            <a:r>
              <a:rPr lang="en-US" sz="1800" dirty="0"/>
              <a:t>with IBM and IBM Business Partner Ascendant Technology, LLC, Cars.com implemented IBM Rational Build Forge and IBM Rational Automation Framework software</a:t>
            </a:r>
            <a:r>
              <a:rPr lang="en-US" sz="1800" dirty="0" smtClean="0"/>
              <a:t>.</a:t>
            </a:r>
            <a:endParaRPr lang="en-US" sz="1800" dirty="0"/>
          </a:p>
          <a:p>
            <a:r>
              <a:rPr lang="en-US" sz="1800" dirty="0" smtClean="0"/>
              <a:t>Benefits: Using </a:t>
            </a:r>
            <a:r>
              <a:rPr lang="en-US" sz="1800" dirty="0"/>
              <a:t>the new platform, Cars.com company decreased the time to deploy releases by 77 percent. The company now averages 300 new product releases a year versus the 30 to 40 it deployed in the past</a:t>
            </a:r>
            <a:r>
              <a:rPr lang="en-US" sz="1800" dirty="0" smtClean="0"/>
              <a:t>.</a:t>
            </a:r>
            <a:endParaRPr lang="en-US" sz="1800" dirty="0"/>
          </a:p>
        </p:txBody>
      </p:sp>
    </p:spTree>
    <p:extLst>
      <p:ext uri="{BB962C8B-B14F-4D97-AF65-F5344CB8AC3E}">
        <p14:creationId xmlns:p14="http://schemas.microsoft.com/office/powerpoint/2010/main" val="32713725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www.coverity.com/library/pdf/Coverity-Meeting-DO-178B-Requirements.pdf</a:t>
            </a:r>
            <a:endParaRPr lang="en-US" dirty="0" smtClean="0"/>
          </a:p>
          <a:p>
            <a:r>
              <a:rPr lang="en-US" dirty="0">
                <a:hlinkClick r:id="rId3"/>
              </a:rPr>
              <a:t>http://</a:t>
            </a:r>
            <a:r>
              <a:rPr lang="en-US" dirty="0" smtClean="0">
                <a:hlinkClick r:id="rId3"/>
              </a:rPr>
              <a:t>technet.microsoft.com/en-us/library/bb742421.aspx</a:t>
            </a:r>
            <a:endParaRPr lang="en-US" dirty="0" smtClean="0"/>
          </a:p>
          <a:p>
            <a:r>
              <a:rPr lang="en-US">
                <a:hlinkClick r:id="rId4"/>
              </a:rPr>
              <a:t>http://</a:t>
            </a:r>
            <a:r>
              <a:rPr lang="en-US" smtClean="0">
                <a:hlinkClick r:id="rId4"/>
              </a:rPr>
              <a:t>emphaticsolutions.com/2009/09/06/the-rules-of-software-deployment.html</a:t>
            </a:r>
            <a:endParaRPr lang="en-US" smtClean="0"/>
          </a:p>
          <a:p>
            <a:endParaRPr lang="en-US" dirty="0" smtClean="0"/>
          </a:p>
          <a:p>
            <a:endParaRPr lang="en-US" dirty="0"/>
          </a:p>
        </p:txBody>
      </p:sp>
    </p:spTree>
    <p:extLst>
      <p:ext uri="{BB962C8B-B14F-4D97-AF65-F5344CB8AC3E}">
        <p14:creationId xmlns:p14="http://schemas.microsoft.com/office/powerpoint/2010/main" val="1357270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elements</a:t>
            </a:r>
            <a:endParaRPr lang="en-US" dirty="0"/>
          </a:p>
        </p:txBody>
      </p:sp>
      <p:sp>
        <p:nvSpPr>
          <p:cNvPr id="3" name="Content Placeholder 2"/>
          <p:cNvSpPr>
            <a:spLocks noGrp="1"/>
          </p:cNvSpPr>
          <p:nvPr>
            <p:ph sz="half" idx="1"/>
          </p:nvPr>
        </p:nvSpPr>
        <p:spPr/>
        <p:txBody>
          <a:bodyPr/>
          <a:lstStyle/>
          <a:p>
            <a:r>
              <a:rPr lang="en-US" dirty="0"/>
              <a:t>Software development </a:t>
            </a:r>
            <a:r>
              <a:rPr lang="en-US" dirty="0" smtClean="0"/>
              <a:t>process</a:t>
            </a:r>
          </a:p>
          <a:p>
            <a:endParaRPr lang="en-US" dirty="0" smtClean="0"/>
          </a:p>
          <a:p>
            <a:pPr lvl="1"/>
            <a:r>
              <a:rPr lang="en-US" dirty="0" smtClean="0"/>
              <a:t>Requirements </a:t>
            </a:r>
            <a:endParaRPr lang="en-US" dirty="0"/>
          </a:p>
          <a:p>
            <a:pPr lvl="1"/>
            <a:r>
              <a:rPr lang="en-US" dirty="0"/>
              <a:t>Design </a:t>
            </a:r>
          </a:p>
          <a:p>
            <a:pPr lvl="1"/>
            <a:r>
              <a:rPr lang="en-US" dirty="0"/>
              <a:t>Coding </a:t>
            </a:r>
          </a:p>
          <a:p>
            <a:pPr lvl="1"/>
            <a:r>
              <a:rPr lang="en-US" dirty="0"/>
              <a:t>Integration </a:t>
            </a:r>
          </a:p>
          <a:p>
            <a:endParaRPr lang="en-US" dirty="0"/>
          </a:p>
        </p:txBody>
      </p:sp>
      <p:sp>
        <p:nvSpPr>
          <p:cNvPr id="4" name="Content Placeholder 3"/>
          <p:cNvSpPr>
            <a:spLocks noGrp="1"/>
          </p:cNvSpPr>
          <p:nvPr>
            <p:ph sz="half" idx="2"/>
          </p:nvPr>
        </p:nvSpPr>
        <p:spPr/>
        <p:txBody>
          <a:bodyPr/>
          <a:lstStyle/>
          <a:p>
            <a:r>
              <a:rPr lang="en-US" dirty="0" smtClean="0"/>
              <a:t>Validation &amp; Verification</a:t>
            </a:r>
          </a:p>
          <a:p>
            <a:endParaRPr lang="en-US" dirty="0" smtClean="0"/>
          </a:p>
          <a:p>
            <a:endParaRPr lang="en-US" dirty="0" smtClean="0"/>
          </a:p>
          <a:p>
            <a:pPr lvl="1"/>
            <a:r>
              <a:rPr lang="en-US" dirty="0" smtClean="0"/>
              <a:t>Reviews</a:t>
            </a:r>
          </a:p>
          <a:p>
            <a:pPr lvl="1"/>
            <a:r>
              <a:rPr lang="en-US" dirty="0" smtClean="0"/>
              <a:t>Analyses</a:t>
            </a:r>
          </a:p>
          <a:p>
            <a:pPr lvl="1"/>
            <a:r>
              <a:rPr lang="en-US" dirty="0" smtClean="0"/>
              <a:t>Tests</a:t>
            </a:r>
            <a:endParaRPr lang="en-US" dirty="0"/>
          </a:p>
          <a:p>
            <a:endParaRPr lang="en-US" dirty="0"/>
          </a:p>
        </p:txBody>
      </p:sp>
    </p:spTree>
    <p:extLst>
      <p:ext uri="{BB962C8B-B14F-4D97-AF65-F5344CB8AC3E}">
        <p14:creationId xmlns:p14="http://schemas.microsoft.com/office/powerpoint/2010/main" val="4062349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basic set</a:t>
            </a:r>
            <a:endParaRPr lang="en-US" dirty="0"/>
          </a:p>
        </p:txBody>
      </p:sp>
      <p:sp>
        <p:nvSpPr>
          <p:cNvPr id="3" name="Content Placeholder 2"/>
          <p:cNvSpPr>
            <a:spLocks noGrp="1"/>
          </p:cNvSpPr>
          <p:nvPr>
            <p:ph idx="1"/>
          </p:nvPr>
        </p:nvSpPr>
        <p:spPr/>
        <p:txBody>
          <a:bodyPr/>
          <a:lstStyle/>
          <a:p>
            <a:r>
              <a:rPr lang="en-US" sz="2800" dirty="0" smtClean="0"/>
              <a:t>DO-178B (as well as A, C, D) are sets of guidelines for verifying software used in life critical systems in planes, trains, and automobiles as well as health care.</a:t>
            </a:r>
          </a:p>
          <a:p>
            <a:r>
              <a:rPr lang="en-US" sz="2800" dirty="0" smtClean="0"/>
              <a:t>Verification takes the form of an argument to “prove” that a product is safe.</a:t>
            </a:r>
          </a:p>
          <a:p>
            <a:r>
              <a:rPr lang="en-US" sz="2800" dirty="0" smtClean="0"/>
              <a:t>The argument is termed an “assurance case.”</a:t>
            </a:r>
          </a:p>
          <a:p>
            <a:endParaRPr lang="en-US" sz="2800" dirty="0" smtClean="0"/>
          </a:p>
        </p:txBody>
      </p:sp>
    </p:spTree>
    <p:extLst>
      <p:ext uri="{BB962C8B-B14F-4D97-AF65-F5344CB8AC3E}">
        <p14:creationId xmlns:p14="http://schemas.microsoft.com/office/powerpoint/2010/main" val="2998670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process</a:t>
            </a:r>
            <a:endParaRPr lang="en-US" dirty="0"/>
          </a:p>
        </p:txBody>
      </p:sp>
      <p:sp>
        <p:nvSpPr>
          <p:cNvPr id="3" name="Content Placeholder 2"/>
          <p:cNvSpPr>
            <a:spLocks noGrp="1"/>
          </p:cNvSpPr>
          <p:nvPr>
            <p:ph idx="1"/>
          </p:nvPr>
        </p:nvSpPr>
        <p:spPr/>
        <p:txBody>
          <a:bodyPr/>
          <a:lstStyle/>
          <a:p>
            <a:r>
              <a:rPr lang="en-US" dirty="0" smtClean="0"/>
              <a:t>Requirements – captures functional and non-functional </a:t>
            </a:r>
          </a:p>
          <a:p>
            <a:r>
              <a:rPr lang="en-US" dirty="0" smtClean="0"/>
              <a:t>Design – structures the system based on non-functional requirements</a:t>
            </a:r>
          </a:p>
          <a:p>
            <a:r>
              <a:rPr lang="en-US" dirty="0" smtClean="0"/>
              <a:t>Coding – design translated to executable statements</a:t>
            </a:r>
          </a:p>
          <a:p>
            <a:r>
              <a:rPr lang="en-US" dirty="0" smtClean="0"/>
              <a:t>Integration – components from multiple teams are brought together to form larger portions of the system</a:t>
            </a:r>
            <a:endParaRPr lang="en-US" dirty="0"/>
          </a:p>
        </p:txBody>
      </p:sp>
    </p:spTree>
    <p:extLst>
      <p:ext uri="{BB962C8B-B14F-4D97-AF65-F5344CB8AC3E}">
        <p14:creationId xmlns:p14="http://schemas.microsoft.com/office/powerpoint/2010/main" val="2580605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a:t>
            </a:r>
            <a:endParaRPr lang="en-US" dirty="0"/>
          </a:p>
        </p:txBody>
      </p:sp>
      <p:sp>
        <p:nvSpPr>
          <p:cNvPr id="3" name="Content Placeholder 2"/>
          <p:cNvSpPr>
            <a:spLocks noGrp="1"/>
          </p:cNvSpPr>
          <p:nvPr>
            <p:ph idx="1"/>
          </p:nvPr>
        </p:nvSpPr>
        <p:spPr/>
        <p:txBody>
          <a:bodyPr/>
          <a:lstStyle/>
          <a:p>
            <a:r>
              <a:rPr lang="en-US" dirty="0"/>
              <a:t>Software Verification Process Framework, consisting of three techniques to perform the validation of the </a:t>
            </a:r>
            <a:r>
              <a:rPr lang="en-US" dirty="0" smtClean="0"/>
              <a:t>process</a:t>
            </a:r>
            <a:r>
              <a:rPr lang="en-US" dirty="0"/>
              <a:t>:</a:t>
            </a:r>
          </a:p>
          <a:p>
            <a:pPr lvl="1"/>
            <a:r>
              <a:rPr lang="en-US" dirty="0"/>
              <a:t>Reviews: Provide a qualitative assessment of correctness</a:t>
            </a:r>
          </a:p>
          <a:p>
            <a:pPr lvl="1"/>
            <a:r>
              <a:rPr lang="en-US" dirty="0"/>
              <a:t>Analyses: Provide repeatable evidence of correctness</a:t>
            </a:r>
          </a:p>
          <a:p>
            <a:pPr lvl="1"/>
            <a:r>
              <a:rPr lang="en-US" dirty="0"/>
              <a:t>Tests: Dynamic execution of the product</a:t>
            </a:r>
          </a:p>
          <a:p>
            <a:endParaRPr lang="en-US" dirty="0"/>
          </a:p>
        </p:txBody>
      </p:sp>
    </p:spTree>
    <p:extLst>
      <p:ext uri="{BB962C8B-B14F-4D97-AF65-F5344CB8AC3E}">
        <p14:creationId xmlns:p14="http://schemas.microsoft.com/office/powerpoint/2010/main" val="448519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Reviews and Analyses of the Software Architecture</a:t>
            </a:r>
          </a:p>
        </p:txBody>
      </p:sp>
      <p:sp>
        <p:nvSpPr>
          <p:cNvPr id="3" name="Content Placeholder 2"/>
          <p:cNvSpPr>
            <a:spLocks noGrp="1"/>
          </p:cNvSpPr>
          <p:nvPr>
            <p:ph idx="1"/>
          </p:nvPr>
        </p:nvSpPr>
        <p:spPr/>
        <p:txBody>
          <a:bodyPr/>
          <a:lstStyle/>
          <a:p>
            <a:r>
              <a:rPr lang="en-US" dirty="0"/>
              <a:t>Compatibility with the high-level </a:t>
            </a:r>
            <a:r>
              <a:rPr lang="en-US" dirty="0" smtClean="0"/>
              <a:t>requirements</a:t>
            </a:r>
          </a:p>
          <a:p>
            <a:r>
              <a:rPr lang="en-US" dirty="0" smtClean="0"/>
              <a:t>Consistency</a:t>
            </a:r>
          </a:p>
          <a:p>
            <a:r>
              <a:rPr lang="en-US" dirty="0"/>
              <a:t>Compatibility with the target </a:t>
            </a:r>
            <a:r>
              <a:rPr lang="en-US" dirty="0" smtClean="0"/>
              <a:t>computer</a:t>
            </a:r>
          </a:p>
          <a:p>
            <a:r>
              <a:rPr lang="en-US" dirty="0" smtClean="0"/>
              <a:t>Verifiability</a:t>
            </a:r>
          </a:p>
          <a:p>
            <a:r>
              <a:rPr lang="en-US" dirty="0"/>
              <a:t>Conformance to </a:t>
            </a:r>
            <a:r>
              <a:rPr lang="en-US" dirty="0" smtClean="0"/>
              <a:t>standards</a:t>
            </a:r>
          </a:p>
          <a:p>
            <a:r>
              <a:rPr lang="en-US" dirty="0"/>
              <a:t>Partitioning integrity</a:t>
            </a:r>
          </a:p>
        </p:txBody>
      </p:sp>
    </p:spTree>
    <p:extLst>
      <p:ext uri="{BB962C8B-B14F-4D97-AF65-F5344CB8AC3E}">
        <p14:creationId xmlns:p14="http://schemas.microsoft.com/office/powerpoint/2010/main" val="640817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Reviews and Analyses of the Source Code</a:t>
            </a:r>
          </a:p>
        </p:txBody>
      </p:sp>
      <p:sp>
        <p:nvSpPr>
          <p:cNvPr id="3" name="Content Placeholder 2"/>
          <p:cNvSpPr>
            <a:spLocks noGrp="1"/>
          </p:cNvSpPr>
          <p:nvPr>
            <p:ph idx="1"/>
          </p:nvPr>
        </p:nvSpPr>
        <p:spPr/>
        <p:txBody>
          <a:bodyPr/>
          <a:lstStyle/>
          <a:p>
            <a:r>
              <a:rPr lang="en-US" dirty="0"/>
              <a:t>Compliance with the software </a:t>
            </a:r>
            <a:r>
              <a:rPr lang="en-US" dirty="0" smtClean="0"/>
              <a:t>architecture</a:t>
            </a:r>
          </a:p>
          <a:p>
            <a:r>
              <a:rPr lang="en-US" dirty="0"/>
              <a:t>Conformance to </a:t>
            </a:r>
            <a:r>
              <a:rPr lang="en-US" dirty="0" smtClean="0"/>
              <a:t>standards</a:t>
            </a:r>
          </a:p>
          <a:p>
            <a:r>
              <a:rPr lang="en-US" dirty="0"/>
              <a:t>Accuracy and </a:t>
            </a:r>
            <a:r>
              <a:rPr lang="en-US" dirty="0" smtClean="0"/>
              <a:t>consistency</a:t>
            </a:r>
          </a:p>
          <a:p>
            <a:r>
              <a:rPr lang="en-US" dirty="0" smtClean="0"/>
              <a:t>Think SONAR</a:t>
            </a:r>
          </a:p>
          <a:p>
            <a:endParaRPr lang="en-US" dirty="0"/>
          </a:p>
        </p:txBody>
      </p:sp>
    </p:spTree>
    <p:extLst>
      <p:ext uri="{BB962C8B-B14F-4D97-AF65-F5344CB8AC3E}">
        <p14:creationId xmlns:p14="http://schemas.microsoft.com/office/powerpoint/2010/main" val="741582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Requirements-Based Testing Methods</a:t>
            </a:r>
          </a:p>
        </p:txBody>
      </p:sp>
      <p:sp>
        <p:nvSpPr>
          <p:cNvPr id="3" name="Content Placeholder 2"/>
          <p:cNvSpPr>
            <a:spLocks noGrp="1"/>
          </p:cNvSpPr>
          <p:nvPr>
            <p:ph idx="1"/>
          </p:nvPr>
        </p:nvSpPr>
        <p:spPr/>
        <p:txBody>
          <a:bodyPr/>
          <a:lstStyle/>
          <a:p>
            <a:r>
              <a:rPr lang="en-US" dirty="0"/>
              <a:t>Requirements-based Software Integration </a:t>
            </a:r>
            <a:r>
              <a:rPr lang="en-US" dirty="0" smtClean="0"/>
              <a:t>Testing</a:t>
            </a:r>
          </a:p>
          <a:p>
            <a:r>
              <a:rPr lang="en-US" dirty="0"/>
              <a:t>Requirements-Based Low-Level </a:t>
            </a:r>
            <a:r>
              <a:rPr lang="en-US" dirty="0" smtClean="0"/>
              <a:t>Testing</a:t>
            </a:r>
          </a:p>
          <a:p>
            <a:r>
              <a:rPr lang="en-US" dirty="0"/>
              <a:t>Structural Coverage Analysis </a:t>
            </a:r>
            <a:r>
              <a:rPr lang="en-US" dirty="0" smtClean="0"/>
              <a:t>Resolution</a:t>
            </a:r>
          </a:p>
          <a:p>
            <a:r>
              <a:rPr lang="en-US" dirty="0"/>
              <a:t>Dead </a:t>
            </a:r>
            <a:r>
              <a:rPr lang="en-US" dirty="0" smtClean="0"/>
              <a:t>code</a:t>
            </a:r>
          </a:p>
          <a:p>
            <a:r>
              <a:rPr lang="en-US" dirty="0"/>
              <a:t>Deactivated </a:t>
            </a:r>
            <a:r>
              <a:rPr lang="en-US" dirty="0" smtClean="0"/>
              <a:t>code</a:t>
            </a:r>
          </a:p>
          <a:p>
            <a:endParaRPr lang="en-US" dirty="0"/>
          </a:p>
        </p:txBody>
      </p:sp>
    </p:spTree>
    <p:extLst>
      <p:ext uri="{BB962C8B-B14F-4D97-AF65-F5344CB8AC3E}">
        <p14:creationId xmlns:p14="http://schemas.microsoft.com/office/powerpoint/2010/main" val="2811649836"/>
      </p:ext>
    </p:extLst>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2296</TotalTime>
  <Words>1222</Words>
  <Application>Microsoft Office PowerPoint</Application>
  <PresentationFormat>On-screen Show (4:3)</PresentationFormat>
  <Paragraphs>150</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syse802Template</vt:lpstr>
      <vt:lpstr>CPSC 871</vt:lpstr>
      <vt:lpstr>Please read for Thursday</vt:lpstr>
      <vt:lpstr>Basic elements</vt:lpstr>
      <vt:lpstr>The basic set</vt:lpstr>
      <vt:lpstr>High-level process</vt:lpstr>
      <vt:lpstr>Verification</vt:lpstr>
      <vt:lpstr>Reviews and Analyses of the Software Architecture</vt:lpstr>
      <vt:lpstr>Reviews and Analyses of the Source Code</vt:lpstr>
      <vt:lpstr>Requirements-Based Testing Methods</vt:lpstr>
      <vt:lpstr>Software Configuration Management Process Activities</vt:lpstr>
      <vt:lpstr>Software Design Standards</vt:lpstr>
      <vt:lpstr>Software Code Standards</vt:lpstr>
      <vt:lpstr>An example of conformance testing</vt:lpstr>
      <vt:lpstr>Independent labs</vt:lpstr>
      <vt:lpstr>More on deployment</vt:lpstr>
      <vt:lpstr>Deployment do’s &amp; don’ts</vt:lpstr>
      <vt:lpstr>Deployment</vt:lpstr>
      <vt:lpstr>Administrative actions </vt:lpstr>
      <vt:lpstr>The latest - DevOps</vt:lpstr>
      <vt:lpstr>IBM’s perspective</vt:lpstr>
      <vt:lpstr>LifeCycle</vt:lpstr>
      <vt:lpstr>Case Study</vt:lpstr>
      <vt:lpstr>Case study 2</vt:lpstr>
      <vt:lpstr>PowerPoint Presentation</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Windows User</cp:lastModifiedBy>
  <cp:revision>38</cp:revision>
  <dcterms:created xsi:type="dcterms:W3CDTF">2012-04-02T18:12:10Z</dcterms:created>
  <dcterms:modified xsi:type="dcterms:W3CDTF">2013-11-05T14:57:04Z</dcterms:modified>
</cp:coreProperties>
</file>