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282" r:id="rId3"/>
    <p:sldId id="278" r:id="rId4"/>
    <p:sldId id="262" r:id="rId5"/>
    <p:sldId id="264" r:id="rId6"/>
    <p:sldId id="268" r:id="rId7"/>
    <p:sldId id="265" r:id="rId8"/>
    <p:sldId id="280" r:id="rId9"/>
    <p:sldId id="267" r:id="rId10"/>
    <p:sldId id="272" r:id="rId11"/>
    <p:sldId id="273" r:id="rId12"/>
    <p:sldId id="275" r:id="rId13"/>
    <p:sldId id="274" r:id="rId14"/>
    <p:sldId id="277" r:id="rId15"/>
    <p:sldId id="263" r:id="rId16"/>
    <p:sldId id="269" r:id="rId17"/>
    <p:sldId id="271" r:id="rId18"/>
    <p:sldId id="276" r:id="rId19"/>
    <p:sldId id="266" r:id="rId20"/>
    <p:sldId id="281" r:id="rId21"/>
    <p:sldId id="279" r:id="rId22"/>
    <p:sldId id="261" r:id="rId23"/>
    <p:sldId id="270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26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7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ts2012.org/Site/0P2RUC89/5B-3.pdf" TargetMode="External"/><Relationship Id="rId2" Type="http://schemas.openxmlformats.org/officeDocument/2006/relationships/hyperlink" Target="https://www.signup4.net/Upload/BOOZ14A/SAFE23E/Modified%20FEMplugin%20Show-and-tel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s-new.jpl.nasa.gov/dspace/bitstream/2014/43120/1/12-4068.pdf" TargetMode="External"/><Relationship Id="rId4" Type="http://schemas.openxmlformats.org/officeDocument/2006/relationships/hyperlink" Target="https://wiki.sei.cmu.edu/aadl/images/9/93/Requirements_annex_tutorial_07022013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MMS1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Maintenance &amp; a new trend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453"/>
            <a:ext cx="3886200" cy="65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08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http://trs-new.jpl.nasa.gov/dspace/bitstream/2014/43120/1/12-4068.pdf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341726" cy="4960175"/>
          </a:xfrm>
        </p:spPr>
      </p:pic>
    </p:spTree>
    <p:extLst>
      <p:ext uri="{BB962C8B-B14F-4D97-AF65-F5344CB8AC3E}">
        <p14:creationId xmlns:p14="http://schemas.microsoft.com/office/powerpoint/2010/main" val="331477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49725"/>
            <a:ext cx="6729127" cy="4995684"/>
          </a:xfrm>
        </p:spPr>
      </p:pic>
    </p:spTree>
    <p:extLst>
      <p:ext uri="{BB962C8B-B14F-4D97-AF65-F5344CB8AC3E}">
        <p14:creationId xmlns:p14="http://schemas.microsoft.com/office/powerpoint/2010/main" val="411261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780714" cy="2895600"/>
          </a:xfrm>
        </p:spPr>
      </p:pic>
    </p:spTree>
    <p:extLst>
      <p:ext uri="{BB962C8B-B14F-4D97-AF65-F5344CB8AC3E}">
        <p14:creationId xmlns:p14="http://schemas.microsoft.com/office/powerpoint/2010/main" val="202866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06612"/>
            <a:ext cx="7411624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51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repository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78325"/>
            <a:ext cx="7900417" cy="4267200"/>
          </a:xfrm>
        </p:spPr>
      </p:pic>
    </p:spTree>
    <p:extLst>
      <p:ext uri="{BB962C8B-B14F-4D97-AF65-F5344CB8AC3E}">
        <p14:creationId xmlns:p14="http://schemas.microsoft.com/office/powerpoint/2010/main" val="251805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repository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28158"/>
            <a:ext cx="6737167" cy="4987548"/>
          </a:xfrm>
        </p:spPr>
      </p:pic>
    </p:spTree>
    <p:extLst>
      <p:ext uri="{BB962C8B-B14F-4D97-AF65-F5344CB8AC3E}">
        <p14:creationId xmlns:p14="http://schemas.microsoft.com/office/powerpoint/2010/main" val="170959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Interchange among suppliers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76" y="1676400"/>
            <a:ext cx="6644062" cy="4856421"/>
          </a:xfrm>
        </p:spPr>
      </p:pic>
    </p:spTree>
    <p:extLst>
      <p:ext uri="{BB962C8B-B14F-4D97-AF65-F5344CB8AC3E}">
        <p14:creationId xmlns:p14="http://schemas.microsoft.com/office/powerpoint/2010/main" val="3961620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bus</a:t>
            </a:r>
            <a:endParaRPr lang="en-US" dirty="0"/>
          </a:p>
        </p:txBody>
      </p:sp>
      <p:pic>
        <p:nvPicPr>
          <p:cNvPr id="8196" name="Picture 4" descr="http://eclipse.org/proposals/eclipse-mddi/main_data/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01435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3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693755" cy="4732329"/>
          </a:xfrm>
        </p:spPr>
      </p:pic>
    </p:spTree>
    <p:extLst>
      <p:ext uri="{BB962C8B-B14F-4D97-AF65-F5344CB8AC3E}">
        <p14:creationId xmlns:p14="http://schemas.microsoft.com/office/powerpoint/2010/main" val="108688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Lehman’s Laws on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 </a:t>
            </a:r>
            <a:r>
              <a:rPr lang="en-US" sz="1600" dirty="0"/>
              <a:t>(1974) Continuing Change — E-type systems must be continually adapted or they become progressively less satisfactory.[3]</a:t>
            </a:r>
          </a:p>
          <a:p>
            <a:pPr marL="0" indent="0">
              <a:buNone/>
            </a:pPr>
            <a:r>
              <a:rPr lang="en-US" sz="1600" dirty="0"/>
              <a:t>    (1974) Increasing Complexity — As an E-type system evolves its complexity increases unless work is done to maintain or reduce it.[3]</a:t>
            </a:r>
          </a:p>
          <a:p>
            <a:pPr marL="0" indent="0">
              <a:buNone/>
            </a:pPr>
            <a:r>
              <a:rPr lang="en-US" sz="1600" dirty="0"/>
              <a:t>    (1974) Self Regulation — E-type system evolution process is self-regulating with distribution of product and process measures close to normal.[3]</a:t>
            </a:r>
          </a:p>
          <a:p>
            <a:pPr marL="0" indent="0">
              <a:buNone/>
            </a:pPr>
            <a:r>
              <a:rPr lang="en-US" sz="1600" dirty="0"/>
              <a:t>    (1978) Conservation of </a:t>
            </a:r>
            <a:r>
              <a:rPr lang="en-US" sz="1600" dirty="0" err="1"/>
              <a:t>Organisational</a:t>
            </a:r>
            <a:r>
              <a:rPr lang="en-US" sz="1600" dirty="0"/>
              <a:t> Stability (invariant work rate) - The average effective global activity rate in an evolving E-type system is invariant over product lifetime.[3]</a:t>
            </a:r>
          </a:p>
          <a:p>
            <a:pPr marL="0" indent="0">
              <a:buNone/>
            </a:pPr>
            <a:r>
              <a:rPr lang="en-US" sz="1600" dirty="0"/>
              <a:t>    (1978) Conservation of Familiarity — As an E-type system evolves all associated with it, developers, sales personnel, users, for example, must maintain mastery of its content and </a:t>
            </a:r>
            <a:r>
              <a:rPr lang="en-US" sz="1600" dirty="0" err="1"/>
              <a:t>behaviour</a:t>
            </a:r>
            <a:r>
              <a:rPr lang="en-US" sz="1600" dirty="0"/>
              <a:t> to achieve satisfactory evolution. Excessive growth diminishes that mastery. Hence the average incremental growth remains invariant as the system evolves.[3]</a:t>
            </a:r>
          </a:p>
          <a:p>
            <a:pPr marL="0" indent="0">
              <a:buNone/>
            </a:pPr>
            <a:r>
              <a:rPr lang="en-US" sz="1600" dirty="0"/>
              <a:t>    (1991) Continuing Growth — The functional content of E-type systems must be continually increased to maintain user satisfaction over their lifetime.</a:t>
            </a:r>
          </a:p>
          <a:p>
            <a:pPr marL="0" indent="0">
              <a:buNone/>
            </a:pPr>
            <a:r>
              <a:rPr lang="en-US" sz="1600" dirty="0"/>
              <a:t>    (1996) Declining Quality — The quality of E-type systems will appear to be declining unless they are rigorously maintained and adapted to operational environment changes.</a:t>
            </a:r>
          </a:p>
          <a:p>
            <a:pPr marL="0" indent="0">
              <a:buNone/>
            </a:pPr>
            <a:r>
              <a:rPr lang="en-US" sz="1600" dirty="0"/>
              <a:t>    (1996) Feedback System (first stated 1974, </a:t>
            </a:r>
            <a:r>
              <a:rPr lang="en-US" sz="1600" dirty="0" err="1"/>
              <a:t>formalised</a:t>
            </a:r>
            <a:r>
              <a:rPr lang="en-US" sz="1600" dirty="0"/>
              <a:t> as law 1996) — E-type evolution processes constitute multi-level, multi-loop, multi-agent feedback systems and must be treated as such to achieve significant improvement over any reasonable base.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64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QAML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13140"/>
            <a:ext cx="7827864" cy="5092413"/>
          </a:xfrm>
        </p:spPr>
      </p:pic>
    </p:spTree>
    <p:extLst>
      <p:ext uri="{BB962C8B-B14F-4D97-AF65-F5344CB8AC3E}">
        <p14:creationId xmlns:p14="http://schemas.microsoft.com/office/powerpoint/2010/main" val="1573236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https://wiki.sei.cmu.edu/aadl/images/9/93/Requirements_annex_tutorial_07022013.pdf</a:t>
            </a:r>
          </a:p>
        </p:txBody>
      </p:sp>
    </p:spTree>
    <p:extLst>
      <p:ext uri="{BB962C8B-B14F-4D97-AF65-F5344CB8AC3E}">
        <p14:creationId xmlns:p14="http://schemas.microsoft.com/office/powerpoint/2010/main" val="2610706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Read </a:t>
            </a:r>
            <a:r>
              <a:rPr lang="en-US" sz="2400" dirty="0" smtClean="0"/>
              <a:t>pages 1 – 66 from http</a:t>
            </a:r>
            <a:r>
              <a:rPr lang="en-US" sz="2400" dirty="0"/>
              <a:t>://www.sei.cmu.edu/reports/12sr013.pdf</a:t>
            </a:r>
          </a:p>
          <a:p>
            <a:endParaRPr lang="en-US" sz="2400" dirty="0" smtClean="0"/>
          </a:p>
          <a:p>
            <a:r>
              <a:rPr lang="en-US" sz="2400" dirty="0" smtClean="0"/>
              <a:t>Define/Refine a process for developing apps that specialize in system analysis/design</a:t>
            </a:r>
          </a:p>
          <a:p>
            <a:endParaRPr lang="en-US" sz="2400" dirty="0"/>
          </a:p>
          <a:p>
            <a:r>
              <a:rPr lang="en-US" sz="2400" dirty="0" smtClean="0"/>
              <a:t>Use EPF</a:t>
            </a:r>
          </a:p>
          <a:p>
            <a:endParaRPr lang="en-US" sz="2400" dirty="0" smtClean="0"/>
          </a:p>
          <a:p>
            <a:r>
              <a:rPr lang="en-US" sz="2400" dirty="0" smtClean="0"/>
              <a:t>Due </a:t>
            </a:r>
            <a:r>
              <a:rPr lang="en-US" sz="2400" dirty="0" smtClean="0"/>
              <a:t>Nov. </a:t>
            </a:r>
            <a:r>
              <a:rPr lang="en-US" sz="2400" dirty="0" smtClean="0"/>
              <a:t>27</a:t>
            </a:r>
            <a:r>
              <a:rPr lang="en-US" sz="2400" dirty="0" smtClean="0"/>
              <a:t>, </a:t>
            </a:r>
            <a:r>
              <a:rPr lang="en-US" sz="2400" dirty="0" smtClean="0"/>
              <a:t>2013 at </a:t>
            </a:r>
            <a:r>
              <a:rPr lang="en-US" sz="2400" dirty="0" smtClean="0"/>
              <a:t>11:59pm</a:t>
            </a:r>
          </a:p>
          <a:p>
            <a:endParaRPr lang="en-US" sz="2400" dirty="0"/>
          </a:p>
          <a:p>
            <a:r>
              <a:rPr lang="en-US" sz="2400" dirty="0" smtClean="0"/>
              <a:t>Be prepared to demo app in class Dec 3, 5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www.signup4.net/Upload/BOOZ14A/SAFE23E/Modified%20FEMplugin%20Show-and-tell.pdf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www.erts2012.org/Site/0P2RUC89/5B-3.pdf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wiki.sei.cmu.edu/aadl/images/9/93/Requirements_annex_tutorial_07022013.pdf</a:t>
            </a:r>
            <a:endParaRPr lang="en-US" dirty="0" smtClean="0"/>
          </a:p>
          <a:p>
            <a:r>
              <a:rPr lang="en-US">
                <a:hlinkClick r:id="rId5"/>
              </a:rPr>
              <a:t>http</a:t>
            </a:r>
            <a:r>
              <a:rPr lang="en-US">
                <a:hlinkClick r:id="rId5"/>
              </a:rPr>
              <a:t>://</a:t>
            </a:r>
            <a:r>
              <a:rPr lang="en-US" smtClean="0">
                <a:hlinkClick r:id="rId5"/>
              </a:rPr>
              <a:t>trs-new.jpl.nasa.gov/dspace/bitstream/2014/43120/1/12-4068.pdf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Adaptive </a:t>
            </a:r>
            <a:r>
              <a:rPr lang="en-US" dirty="0"/>
              <a:t>– modifying the system to cope with changes in the software environment (DBMS, OS) </a:t>
            </a:r>
          </a:p>
          <a:p>
            <a:pPr marL="0" indent="0">
              <a:buNone/>
            </a:pPr>
            <a:r>
              <a:rPr lang="en-US" dirty="0" smtClean="0"/>
              <a:t>Perfective </a:t>
            </a:r>
            <a:r>
              <a:rPr lang="en-US" dirty="0"/>
              <a:t>– implementing new or changed user requirements which concern functional enhancements to the software</a:t>
            </a:r>
          </a:p>
          <a:p>
            <a:pPr marL="0" indent="0">
              <a:buNone/>
            </a:pPr>
            <a:r>
              <a:rPr lang="en-US" dirty="0" smtClean="0"/>
              <a:t>Corrective </a:t>
            </a:r>
            <a:r>
              <a:rPr lang="en-US" dirty="0"/>
              <a:t>– diagnosing and fixing errors, possibly ones found by </a:t>
            </a:r>
            <a:r>
              <a:rPr lang="en-US" dirty="0" smtClean="0"/>
              <a:t>users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Preventive </a:t>
            </a:r>
            <a:r>
              <a:rPr lang="en-US" dirty="0"/>
              <a:t>– increasing software maintainability or reliability to prevent problems in the future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4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Structure Matrix</a:t>
            </a:r>
          </a:p>
          <a:p>
            <a:r>
              <a:rPr lang="en-US" dirty="0" smtClean="0"/>
              <a:t>SONAR </a:t>
            </a:r>
          </a:p>
          <a:p>
            <a:r>
              <a:rPr lang="en-US" dirty="0" smtClean="0"/>
              <a:t>OSATE</a:t>
            </a:r>
          </a:p>
          <a:p>
            <a:r>
              <a:rPr lang="en-US" dirty="0" smtClean="0"/>
              <a:t>Modularity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maintenance</a:t>
            </a:r>
          </a:p>
          <a:p>
            <a:pPr lvl="1"/>
            <a:r>
              <a:rPr lang="en-US" dirty="0" err="1" smtClean="0"/>
              <a:t>Recurses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there is an atomic component to be changed </a:t>
            </a:r>
          </a:p>
          <a:p>
            <a:pPr lvl="1"/>
            <a:r>
              <a:rPr lang="en-US" dirty="0" smtClean="0"/>
              <a:t>Defines, modifies, and uses locations in the code</a:t>
            </a:r>
          </a:p>
          <a:p>
            <a:r>
              <a:rPr lang="en-US" dirty="0" smtClean="0"/>
              <a:t>Between maintenance</a:t>
            </a:r>
          </a:p>
          <a:p>
            <a:pPr lvl="1"/>
            <a:r>
              <a:rPr lang="en-US" dirty="0" smtClean="0"/>
              <a:t>Between modules the question is conformance to interface specs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3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Evolution, blending, and specialization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engineering</a:t>
            </a:r>
          </a:p>
          <a:p>
            <a:r>
              <a:rPr lang="en-US" dirty="0" smtClean="0"/>
              <a:t>Software engineering</a:t>
            </a:r>
          </a:p>
          <a:p>
            <a:r>
              <a:rPr lang="en-US" dirty="0" smtClean="0"/>
              <a:t>Software systems engineering</a:t>
            </a:r>
          </a:p>
          <a:p>
            <a:endParaRPr lang="en-US" dirty="0"/>
          </a:p>
          <a:p>
            <a:r>
              <a:rPr lang="en-US" dirty="0" smtClean="0"/>
              <a:t>Requirements/Architecture</a:t>
            </a:r>
          </a:p>
          <a:p>
            <a:r>
              <a:rPr lang="en-US" dirty="0" err="1" smtClean="0"/>
              <a:t>DevOps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6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blend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7727562" cy="4495799"/>
          </a:xfrm>
        </p:spPr>
      </p:pic>
    </p:spTree>
    <p:extLst>
      <p:ext uri="{BB962C8B-B14F-4D97-AF65-F5344CB8AC3E}">
        <p14:creationId xmlns:p14="http://schemas.microsoft.com/office/powerpoint/2010/main" val="166228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408223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06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 blend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6" y="2209800"/>
            <a:ext cx="8047037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705087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2756</TotalTime>
  <Words>482</Words>
  <Application>Microsoft Office PowerPoint</Application>
  <PresentationFormat>On-screen Show (4:3)</PresentationFormat>
  <Paragraphs>65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syse802Template</vt:lpstr>
      <vt:lpstr>CPSC 871</vt:lpstr>
      <vt:lpstr>Lehman’s Laws on Evolution</vt:lpstr>
      <vt:lpstr>Maintenance</vt:lpstr>
      <vt:lpstr>DSM</vt:lpstr>
      <vt:lpstr>PowerPoint Presentation</vt:lpstr>
      <vt:lpstr>Evolution, blending, and specialization </vt:lpstr>
      <vt:lpstr>Phases blend</vt:lpstr>
      <vt:lpstr>Mapping</vt:lpstr>
      <vt:lpstr>Competencies blend</vt:lpstr>
      <vt:lpstr>PowerPoint Presentation</vt:lpstr>
      <vt:lpstr>http://trs-new.jpl.nasa.gov/dspace/bitstream/2014/43120/1/12-4068.pdf</vt:lpstr>
      <vt:lpstr>PowerPoint Presentation</vt:lpstr>
      <vt:lpstr>PowerPoint Presentation</vt:lpstr>
      <vt:lpstr>Model repository</vt:lpstr>
      <vt:lpstr>Model repository</vt:lpstr>
      <vt:lpstr>Model repository</vt:lpstr>
      <vt:lpstr>Interchange among suppliers</vt:lpstr>
      <vt:lpstr>Model bus</vt:lpstr>
      <vt:lpstr>PowerPoint Presentation</vt:lpstr>
      <vt:lpstr>QAML</vt:lpstr>
      <vt:lpstr>RDAL</vt:lpstr>
      <vt:lpstr>Here’s what you are going to do…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Windows User</cp:lastModifiedBy>
  <cp:revision>25</cp:revision>
  <dcterms:created xsi:type="dcterms:W3CDTF">2012-04-02T18:12:10Z</dcterms:created>
  <dcterms:modified xsi:type="dcterms:W3CDTF">2013-11-12T16:15:30Z</dcterms:modified>
</cp:coreProperties>
</file>