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60" r:id="rId2"/>
    <p:sldId id="261" r:id="rId3"/>
    <p:sldId id="262" r:id="rId4"/>
    <p:sldId id="282" r:id="rId5"/>
    <p:sldId id="264" r:id="rId6"/>
    <p:sldId id="265" r:id="rId7"/>
    <p:sldId id="283" r:id="rId8"/>
    <p:sldId id="266" r:id="rId9"/>
    <p:sldId id="267" r:id="rId10"/>
    <p:sldId id="271" r:id="rId11"/>
    <p:sldId id="272" r:id="rId12"/>
    <p:sldId id="273" r:id="rId13"/>
    <p:sldId id="268" r:id="rId14"/>
    <p:sldId id="269" r:id="rId15"/>
    <p:sldId id="270" r:id="rId16"/>
    <p:sldId id="274" r:id="rId17"/>
    <p:sldId id="285" r:id="rId18"/>
    <p:sldId id="275" r:id="rId19"/>
    <p:sldId id="276" r:id="rId20"/>
    <p:sldId id="277" r:id="rId21"/>
    <p:sldId id="278" r:id="rId22"/>
    <p:sldId id="287" r:id="rId23"/>
    <p:sldId id="286" r:id="rId24"/>
    <p:sldId id="279" r:id="rId25"/>
    <p:sldId id="280" r:id="rId26"/>
    <p:sldId id="281" r:id="rId27"/>
    <p:sldId id="284"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44" d="100"/>
          <a:sy n="44" d="100"/>
        </p:scale>
        <p:origin x="-1310"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11/19/2013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extLst>
      <p:ext uri="{BB962C8B-B14F-4D97-AF65-F5344CB8AC3E}">
        <p14:creationId xmlns:p14="http://schemas.microsoft.com/office/powerpoint/2010/main" val="4425272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mtClean="0">
              <a:latin typeface="Arial" pitchFamily="34" charset="0"/>
              <a:ea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11/19/2013</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11/19/2013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11/19/2013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11/19/2013</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11/19/2013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11/19/2013</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11/19/2013</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11/19/2013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11/19/2013</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11/19/2013</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11/19/2013</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11/19/2013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smtClean="0"/>
              <a:t>CPSC 871</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MSumS1</a:t>
            </a:r>
          </a:p>
          <a:p>
            <a:r>
              <a:rPr lang="en-US" dirty="0" smtClean="0">
                <a:solidFill>
                  <a:schemeClr val="tx1"/>
                </a:solidFill>
              </a:rPr>
              <a:t>Summary – the business of software engineering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 </a:t>
            </a:r>
            <a:r>
              <a:rPr lang="en-US" dirty="0" err="1" smtClean="0"/>
              <a:t>Hadoop</a:t>
            </a:r>
            <a:endParaRPr lang="en-US" dirty="0"/>
          </a:p>
        </p:txBody>
      </p:sp>
      <p:sp>
        <p:nvSpPr>
          <p:cNvPr id="3" name="Content Placeholder 2"/>
          <p:cNvSpPr>
            <a:spLocks noGrp="1"/>
          </p:cNvSpPr>
          <p:nvPr>
            <p:ph idx="1"/>
          </p:nvPr>
        </p:nvSpPr>
        <p:spPr/>
        <p:txBody>
          <a:bodyPr/>
          <a:lstStyle/>
          <a:p>
            <a:r>
              <a:rPr lang="en-US" dirty="0" smtClean="0"/>
              <a:t>Originated at Google</a:t>
            </a:r>
          </a:p>
          <a:p>
            <a:r>
              <a:rPr lang="en-US" dirty="0" smtClean="0"/>
              <a:t>Transferred to Apache Foundation</a:t>
            </a:r>
          </a:p>
          <a:p>
            <a:r>
              <a:rPr lang="en-US" dirty="0" smtClean="0"/>
              <a:t>In an area of intense research and development interest</a:t>
            </a:r>
          </a:p>
          <a:p>
            <a:r>
              <a:rPr lang="en-US" dirty="0" smtClean="0"/>
              <a:t>Since joining the Apache Foundation</a:t>
            </a:r>
          </a:p>
          <a:p>
            <a:pPr lvl="1"/>
            <a:r>
              <a:rPr lang="en-US" dirty="0" smtClean="0"/>
              <a:t>Sub-projects of </a:t>
            </a:r>
            <a:r>
              <a:rPr lang="en-US" dirty="0" err="1" smtClean="0"/>
              <a:t>Hadoop</a:t>
            </a:r>
            <a:r>
              <a:rPr lang="en-US" dirty="0" smtClean="0"/>
              <a:t> have been promoted to independent top level projects</a:t>
            </a:r>
          </a:p>
          <a:p>
            <a:pPr lvl="1"/>
            <a:r>
              <a:rPr lang="en-US" dirty="0" smtClean="0"/>
              <a:t>The ecosystem has exploded</a:t>
            </a:r>
          </a:p>
          <a:p>
            <a:endParaRPr lang="en-US" dirty="0"/>
          </a:p>
        </p:txBody>
      </p:sp>
    </p:spTree>
    <p:extLst>
      <p:ext uri="{BB962C8B-B14F-4D97-AF65-F5344CB8AC3E}">
        <p14:creationId xmlns:p14="http://schemas.microsoft.com/office/powerpoint/2010/main" val="1635636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Hadoop</a:t>
            </a:r>
            <a:r>
              <a:rPr lang="en-US" dirty="0" smtClean="0"/>
              <a:t> Supply Chain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6532" y="1600200"/>
            <a:ext cx="6950936" cy="4525963"/>
          </a:xfrm>
        </p:spPr>
      </p:pic>
    </p:spTree>
    <p:extLst>
      <p:ext uri="{BB962C8B-B14F-4D97-AF65-F5344CB8AC3E}">
        <p14:creationId xmlns:p14="http://schemas.microsoft.com/office/powerpoint/2010/main" val="3485862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Hadoop</a:t>
            </a:r>
            <a:r>
              <a:rPr lang="en-US" dirty="0" smtClean="0"/>
              <a:t> - 3</a:t>
            </a:r>
            <a:endParaRPr lang="en-US" dirty="0"/>
          </a:p>
        </p:txBody>
      </p:sp>
      <p:sp>
        <p:nvSpPr>
          <p:cNvPr id="3" name="Content Placeholder 2"/>
          <p:cNvSpPr>
            <a:spLocks noGrp="1"/>
          </p:cNvSpPr>
          <p:nvPr>
            <p:ph idx="1"/>
          </p:nvPr>
        </p:nvSpPr>
        <p:spPr/>
        <p:txBody>
          <a:bodyPr/>
          <a:lstStyle/>
          <a:p>
            <a:r>
              <a:rPr lang="en-US" dirty="0" err="1" smtClean="0"/>
              <a:t>Hadoop</a:t>
            </a:r>
            <a:r>
              <a:rPr lang="en-US" dirty="0" smtClean="0"/>
              <a:t> is the infrastructure for Big Data analysis techniques</a:t>
            </a:r>
          </a:p>
          <a:p>
            <a:r>
              <a:rPr lang="en-US" dirty="0" smtClean="0"/>
              <a:t>Central architecture is Map/Reduce where algorithms are mapped to nodes that contain data, the algorithm massages the data and sends the result to an aggregator who aggregates results from several nodes and then sends the aggregated results to the next level of aggregation.</a:t>
            </a:r>
            <a:endParaRPr lang="en-US" dirty="0"/>
          </a:p>
        </p:txBody>
      </p:sp>
    </p:spTree>
    <p:extLst>
      <p:ext uri="{BB962C8B-B14F-4D97-AF65-F5344CB8AC3E}">
        <p14:creationId xmlns:p14="http://schemas.microsoft.com/office/powerpoint/2010/main" val="3846368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Product Line</a:t>
            </a:r>
            <a:endParaRPr lang="en-US" dirty="0"/>
          </a:p>
        </p:txBody>
      </p:sp>
      <p:sp>
        <p:nvSpPr>
          <p:cNvPr id="3" name="Content Placeholder 2"/>
          <p:cNvSpPr>
            <a:spLocks noGrp="1"/>
          </p:cNvSpPr>
          <p:nvPr>
            <p:ph idx="1"/>
          </p:nvPr>
        </p:nvSpPr>
        <p:spPr/>
        <p:txBody>
          <a:bodyPr/>
          <a:lstStyle/>
          <a:p>
            <a:r>
              <a:rPr lang="en-US" dirty="0" smtClean="0"/>
              <a:t>Management </a:t>
            </a:r>
          </a:p>
          <a:p>
            <a:pPr lvl="1"/>
            <a:r>
              <a:rPr lang="en-US" dirty="0" smtClean="0"/>
              <a:t>Identifies a set of similar products</a:t>
            </a:r>
          </a:p>
          <a:p>
            <a:pPr lvl="1"/>
            <a:r>
              <a:rPr lang="en-US" dirty="0" smtClean="0"/>
              <a:t>Or determines a line of business</a:t>
            </a:r>
          </a:p>
          <a:p>
            <a:pPr lvl="1"/>
            <a:r>
              <a:rPr lang="en-US" dirty="0" smtClean="0"/>
              <a:t>Organizes the work force</a:t>
            </a:r>
          </a:p>
          <a:p>
            <a:r>
              <a:rPr lang="en-US" dirty="0" smtClean="0"/>
              <a:t>Organization</a:t>
            </a:r>
          </a:p>
          <a:p>
            <a:pPr lvl="1"/>
            <a:r>
              <a:rPr lang="en-US" dirty="0" smtClean="0"/>
              <a:t>Core asset/product teams</a:t>
            </a:r>
          </a:p>
          <a:p>
            <a:pPr lvl="1"/>
            <a:r>
              <a:rPr lang="en-US" dirty="0" smtClean="0"/>
              <a:t>Each person does some of both</a:t>
            </a:r>
          </a:p>
          <a:p>
            <a:pPr lvl="1"/>
            <a:r>
              <a:rPr lang="en-US" dirty="0" smtClean="0"/>
              <a:t>Rotation between types of teams</a:t>
            </a:r>
          </a:p>
          <a:p>
            <a:pPr lvl="1"/>
            <a:endParaRPr lang="en-US" dirty="0"/>
          </a:p>
        </p:txBody>
      </p:sp>
    </p:spTree>
    <p:extLst>
      <p:ext uri="{BB962C8B-B14F-4D97-AF65-F5344CB8AC3E}">
        <p14:creationId xmlns:p14="http://schemas.microsoft.com/office/powerpoint/2010/main" val="3615046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Product </a:t>
            </a:r>
            <a:r>
              <a:rPr lang="en-US" dirty="0" smtClean="0"/>
              <a:t>Line - 2</a:t>
            </a:r>
            <a:endParaRPr lang="en-US" dirty="0"/>
          </a:p>
        </p:txBody>
      </p:sp>
      <p:sp>
        <p:nvSpPr>
          <p:cNvPr id="3" name="Content Placeholder 2"/>
          <p:cNvSpPr>
            <a:spLocks noGrp="1"/>
          </p:cNvSpPr>
          <p:nvPr>
            <p:ph idx="1"/>
          </p:nvPr>
        </p:nvSpPr>
        <p:spPr/>
        <p:txBody>
          <a:bodyPr/>
          <a:lstStyle/>
          <a:p>
            <a:r>
              <a:rPr lang="en-US" dirty="0"/>
              <a:t>Core asset team</a:t>
            </a:r>
          </a:p>
          <a:p>
            <a:pPr lvl="1"/>
            <a:r>
              <a:rPr lang="en-US" dirty="0" smtClean="0"/>
              <a:t>Broad product line-wide view</a:t>
            </a:r>
          </a:p>
          <a:p>
            <a:pPr lvl="1"/>
            <a:r>
              <a:rPr lang="en-US" dirty="0" smtClean="0"/>
              <a:t>Creates </a:t>
            </a:r>
            <a:r>
              <a:rPr lang="en-US" dirty="0"/>
              <a:t>a product line architecture</a:t>
            </a:r>
          </a:p>
          <a:p>
            <a:pPr lvl="1"/>
            <a:r>
              <a:rPr lang="en-US" dirty="0"/>
              <a:t>Creates configurable assets to fit in the product line </a:t>
            </a:r>
            <a:r>
              <a:rPr lang="en-US" dirty="0" smtClean="0"/>
              <a:t>architecture</a:t>
            </a:r>
          </a:p>
          <a:p>
            <a:pPr lvl="1"/>
            <a:r>
              <a:rPr lang="en-US" dirty="0" smtClean="0"/>
              <a:t>Accepts requests for new features/defect repairs</a:t>
            </a:r>
          </a:p>
          <a:p>
            <a:pPr lvl="1"/>
            <a:r>
              <a:rPr lang="en-US" dirty="0" smtClean="0"/>
              <a:t>Maintains a set of priorities for quality attributes</a:t>
            </a:r>
          </a:p>
          <a:p>
            <a:pPr lvl="1"/>
            <a:r>
              <a:rPr lang="en-US" dirty="0" smtClean="0"/>
              <a:t>Maintains a set of priorities for products</a:t>
            </a:r>
            <a:endParaRPr lang="en-US" dirty="0"/>
          </a:p>
          <a:p>
            <a:endParaRPr lang="en-US" dirty="0"/>
          </a:p>
        </p:txBody>
      </p:sp>
    </p:spTree>
    <p:extLst>
      <p:ext uri="{BB962C8B-B14F-4D97-AF65-F5344CB8AC3E}">
        <p14:creationId xmlns:p14="http://schemas.microsoft.com/office/powerpoint/2010/main" val="864549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Product </a:t>
            </a:r>
            <a:r>
              <a:rPr lang="en-US" dirty="0" smtClean="0"/>
              <a:t>Line - 3</a:t>
            </a:r>
            <a:endParaRPr lang="en-US" dirty="0"/>
          </a:p>
        </p:txBody>
      </p:sp>
      <p:sp>
        <p:nvSpPr>
          <p:cNvPr id="3" name="Content Placeholder 2"/>
          <p:cNvSpPr>
            <a:spLocks noGrp="1"/>
          </p:cNvSpPr>
          <p:nvPr>
            <p:ph idx="1"/>
          </p:nvPr>
        </p:nvSpPr>
        <p:spPr/>
        <p:txBody>
          <a:bodyPr/>
          <a:lstStyle/>
          <a:p>
            <a:r>
              <a:rPr lang="en-US" dirty="0" smtClean="0"/>
              <a:t>Product development teams</a:t>
            </a:r>
          </a:p>
          <a:p>
            <a:pPr lvl="1"/>
            <a:r>
              <a:rPr lang="en-US" dirty="0" smtClean="0"/>
              <a:t>Focus on one product</a:t>
            </a:r>
          </a:p>
          <a:p>
            <a:pPr lvl="1"/>
            <a:r>
              <a:rPr lang="en-US" dirty="0" smtClean="0"/>
              <a:t>One set of quality attribute priorities</a:t>
            </a:r>
          </a:p>
          <a:p>
            <a:pPr lvl="1"/>
            <a:r>
              <a:rPr lang="en-US" dirty="0" smtClean="0"/>
              <a:t>A small set of product-specific requirements</a:t>
            </a:r>
          </a:p>
          <a:p>
            <a:pPr lvl="1"/>
            <a:r>
              <a:rPr lang="en-US" dirty="0" smtClean="0"/>
              <a:t>Possibly multiple ways of satisfying a given product line requirement</a:t>
            </a:r>
          </a:p>
          <a:p>
            <a:pPr marL="457200" lvl="1" indent="0">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621726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Product Line - </a:t>
            </a:r>
            <a:r>
              <a:rPr lang="en-US" dirty="0" smtClean="0"/>
              <a:t>4</a:t>
            </a:r>
            <a:endParaRPr lang="en-US" dirty="0"/>
          </a:p>
        </p:txBody>
      </p:sp>
      <p:sp>
        <p:nvSpPr>
          <p:cNvPr id="3" name="Content Placeholder 2"/>
          <p:cNvSpPr>
            <a:spLocks noGrp="1"/>
          </p:cNvSpPr>
          <p:nvPr>
            <p:ph idx="1"/>
          </p:nvPr>
        </p:nvSpPr>
        <p:spPr/>
        <p:txBody>
          <a:bodyPr/>
          <a:lstStyle/>
          <a:p>
            <a:r>
              <a:rPr lang="en-US" dirty="0" smtClean="0"/>
              <a:t>A software product line might be the development strategy for a member of an ecosystem.</a:t>
            </a:r>
          </a:p>
          <a:p>
            <a:r>
              <a:rPr lang="en-US" dirty="0" smtClean="0"/>
              <a:t>If the member has responsibility for a particular kind of asset there might be a product line that produces variants on that asset.</a:t>
            </a:r>
          </a:p>
          <a:p>
            <a:r>
              <a:rPr lang="en-US" dirty="0" smtClean="0"/>
              <a:t>The ecosystem may define a product line.</a:t>
            </a:r>
            <a:endParaRPr lang="en-US" dirty="0"/>
          </a:p>
        </p:txBody>
      </p:sp>
    </p:spTree>
    <p:extLst>
      <p:ext uri="{BB962C8B-B14F-4D97-AF65-F5344CB8AC3E}">
        <p14:creationId xmlns:p14="http://schemas.microsoft.com/office/powerpoint/2010/main" val="254325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product line</a:t>
            </a:r>
            <a:endParaRPr lang="en-US" dirty="0"/>
          </a:p>
        </p:txBody>
      </p:sp>
      <p:sp>
        <p:nvSpPr>
          <p:cNvPr id="4" name="TextBox 3"/>
          <p:cNvSpPr txBox="1"/>
          <p:nvPr/>
        </p:nvSpPr>
        <p:spPr>
          <a:xfrm>
            <a:off x="304800" y="4894327"/>
            <a:ext cx="8823249" cy="1815882"/>
          </a:xfrm>
          <a:prstGeom prst="rect">
            <a:avLst/>
          </a:prstGeom>
          <a:noFill/>
        </p:spPr>
        <p:txBody>
          <a:bodyPr wrap="none" rtlCol="0">
            <a:spAutoFit/>
          </a:bodyPr>
          <a:lstStyle/>
          <a:p>
            <a:r>
              <a:rPr lang="en-US" sz="2800" dirty="0" smtClean="0"/>
              <a:t>If we are the in-house development team there will be </a:t>
            </a:r>
          </a:p>
          <a:p>
            <a:r>
              <a:rPr lang="en-US" sz="2800" dirty="0" smtClean="0"/>
              <a:t>multiple models of vehicles to address. If we are in</a:t>
            </a:r>
          </a:p>
          <a:p>
            <a:r>
              <a:rPr lang="en-US" sz="2800" dirty="0"/>
              <a:t>t</a:t>
            </a:r>
            <a:r>
              <a:rPr lang="en-US" sz="2800" dirty="0" smtClean="0"/>
              <a:t>he after-market there will be all the models of all of</a:t>
            </a:r>
          </a:p>
          <a:p>
            <a:r>
              <a:rPr lang="en-US" sz="2800" dirty="0"/>
              <a:t>t</a:t>
            </a:r>
            <a:r>
              <a:rPr lang="en-US" sz="2800" dirty="0" smtClean="0"/>
              <a:t>he manufacturers.</a:t>
            </a:r>
            <a:endParaRPr lang="en-US" sz="2800" dirty="0"/>
          </a:p>
        </p:txBody>
      </p:sp>
      <p:grpSp>
        <p:nvGrpSpPr>
          <p:cNvPr id="6" name="Group 5"/>
          <p:cNvGrpSpPr/>
          <p:nvPr/>
        </p:nvGrpSpPr>
        <p:grpSpPr>
          <a:xfrm>
            <a:off x="747892" y="1905000"/>
            <a:ext cx="7705725" cy="2828925"/>
            <a:chOff x="747892" y="1905000"/>
            <a:chExt cx="7705725" cy="2828925"/>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892" y="1905000"/>
              <a:ext cx="7705725"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57600" y="3505200"/>
              <a:ext cx="457200" cy="2286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8872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Product Line </a:t>
            </a:r>
            <a:r>
              <a:rPr lang="en-US" dirty="0" smtClean="0"/>
              <a:t>Case Study – Cummins Engines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4137" y="1970415"/>
            <a:ext cx="7875726" cy="3785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34135" y="6159661"/>
            <a:ext cx="8281263" cy="369332"/>
          </a:xfrm>
          <a:prstGeom prst="rect">
            <a:avLst/>
          </a:prstGeom>
        </p:spPr>
        <p:txBody>
          <a:bodyPr wrap="square">
            <a:spAutoFit/>
          </a:bodyPr>
          <a:lstStyle/>
          <a:p>
            <a:r>
              <a:rPr lang="en-US" dirty="0"/>
              <a:t>http://resources.sei.cmu.edu/asset_files/Presentation/2008_017_001_24246.pdf</a:t>
            </a:r>
          </a:p>
        </p:txBody>
      </p:sp>
    </p:spTree>
    <p:extLst>
      <p:ext uri="{BB962C8B-B14F-4D97-AF65-F5344CB8AC3E}">
        <p14:creationId xmlns:p14="http://schemas.microsoft.com/office/powerpoint/2010/main" val="49902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single product</a:t>
            </a:r>
            <a:endParaRPr lang="en-US" dirty="0"/>
          </a:p>
        </p:txBody>
      </p:sp>
      <p:sp>
        <p:nvSpPr>
          <p:cNvPr id="3" name="Content Placeholder 2"/>
          <p:cNvSpPr>
            <a:spLocks noGrp="1"/>
          </p:cNvSpPr>
          <p:nvPr>
            <p:ph idx="1"/>
          </p:nvPr>
        </p:nvSpPr>
        <p:spPr/>
        <p:txBody>
          <a:bodyPr/>
          <a:lstStyle/>
          <a:p>
            <a:r>
              <a:rPr lang="en-US" dirty="0" smtClean="0"/>
              <a:t>Most fundamental unit</a:t>
            </a:r>
          </a:p>
          <a:p>
            <a:r>
              <a:rPr lang="en-US" dirty="0" smtClean="0"/>
              <a:t>Organization must have a strategy by which this is profitable</a:t>
            </a:r>
          </a:p>
          <a:p>
            <a:r>
              <a:rPr lang="en-US" dirty="0" smtClean="0"/>
              <a:t>In some cases only way to profit is through product line</a:t>
            </a:r>
          </a:p>
          <a:p>
            <a:r>
              <a:rPr lang="en-US" dirty="0" smtClean="0"/>
              <a:t>Product is built through a combination of assembly and construction</a:t>
            </a:r>
          </a:p>
          <a:p>
            <a:endParaRPr lang="en-US" dirty="0"/>
          </a:p>
        </p:txBody>
      </p:sp>
    </p:spTree>
    <p:extLst>
      <p:ext uri="{BB962C8B-B14F-4D97-AF65-F5344CB8AC3E}">
        <p14:creationId xmlns:p14="http://schemas.microsoft.com/office/powerpoint/2010/main" val="615522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Third Iteration</a:t>
            </a:r>
            <a:endParaRPr lang="en-US" dirty="0"/>
          </a:p>
        </p:txBody>
      </p:sp>
      <p:sp>
        <p:nvSpPr>
          <p:cNvPr id="3" name="Content Placeholder 2"/>
          <p:cNvSpPr>
            <a:spLocks noGrp="1"/>
          </p:cNvSpPr>
          <p:nvPr>
            <p:ph idx="1"/>
          </p:nvPr>
        </p:nvSpPr>
        <p:spPr/>
        <p:txBody>
          <a:bodyPr/>
          <a:lstStyle/>
          <a:p>
            <a:r>
              <a:rPr lang="en-US" dirty="0" smtClean="0"/>
              <a:t>First iteration</a:t>
            </a:r>
          </a:p>
          <a:p>
            <a:pPr lvl="1"/>
            <a:r>
              <a:rPr lang="en-US" dirty="0" smtClean="0"/>
              <a:t>Went through process in detail</a:t>
            </a:r>
          </a:p>
          <a:p>
            <a:pPr lvl="1"/>
            <a:r>
              <a:rPr lang="en-US" dirty="0" smtClean="0"/>
              <a:t>Setup and worked through an example app</a:t>
            </a:r>
            <a:endParaRPr lang="en-US" dirty="0"/>
          </a:p>
          <a:p>
            <a:r>
              <a:rPr lang="en-US" dirty="0" smtClean="0"/>
              <a:t>Second iteration</a:t>
            </a:r>
          </a:p>
          <a:p>
            <a:pPr lvl="1"/>
            <a:r>
              <a:rPr lang="en-US" dirty="0" smtClean="0"/>
              <a:t>Looked at special topics</a:t>
            </a:r>
          </a:p>
          <a:p>
            <a:pPr lvl="1"/>
            <a:r>
              <a:rPr lang="en-US" dirty="0" smtClean="0"/>
              <a:t>Implementation of app</a:t>
            </a:r>
            <a:endParaRPr lang="en-US" dirty="0"/>
          </a:p>
          <a:p>
            <a:r>
              <a:rPr lang="en-US" dirty="0" smtClean="0"/>
              <a:t>Third Iteration</a:t>
            </a:r>
          </a:p>
          <a:p>
            <a:pPr lvl="1"/>
            <a:r>
              <a:rPr lang="en-US" dirty="0" smtClean="0"/>
              <a:t>Consolidation</a:t>
            </a:r>
          </a:p>
          <a:p>
            <a:pPr lvl="1"/>
            <a:r>
              <a:rPr lang="en-US" dirty="0" smtClean="0"/>
              <a:t>A detailed summary and case studies</a:t>
            </a:r>
            <a:endParaRPr lang="en-US" dirty="0"/>
          </a:p>
        </p:txBody>
      </p:sp>
    </p:spTree>
    <p:extLst>
      <p:ext uri="{BB962C8B-B14F-4D97-AF65-F5344CB8AC3E}">
        <p14:creationId xmlns:p14="http://schemas.microsoft.com/office/powerpoint/2010/main" val="147464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a:t>
            </a:r>
            <a:endParaRPr lang="en-US" dirty="0"/>
          </a:p>
        </p:txBody>
      </p:sp>
      <p:sp>
        <p:nvSpPr>
          <p:cNvPr id="3" name="Content Placeholder 2"/>
          <p:cNvSpPr>
            <a:spLocks noGrp="1"/>
          </p:cNvSpPr>
          <p:nvPr>
            <p:ph idx="1"/>
          </p:nvPr>
        </p:nvSpPr>
        <p:spPr/>
        <p:txBody>
          <a:bodyPr/>
          <a:lstStyle/>
          <a:p>
            <a:r>
              <a:rPr lang="en-US" dirty="0" smtClean="0"/>
              <a:t>Size of the pieces</a:t>
            </a:r>
          </a:p>
          <a:p>
            <a:pPr lvl="1"/>
            <a:r>
              <a:rPr lang="en-US" dirty="0" smtClean="0"/>
              <a:t>May be a data structure from C++ Template Library</a:t>
            </a:r>
          </a:p>
          <a:p>
            <a:pPr lvl="1"/>
            <a:r>
              <a:rPr lang="en-US" dirty="0" smtClean="0"/>
              <a:t>May be a browser </a:t>
            </a:r>
            <a:r>
              <a:rPr lang="en-US" dirty="0" smtClean="0"/>
              <a:t>component</a:t>
            </a:r>
          </a:p>
          <a:p>
            <a:pPr lvl="1"/>
            <a:r>
              <a:rPr lang="en-US" dirty="0" smtClean="0"/>
              <a:t>May be an </a:t>
            </a:r>
            <a:r>
              <a:rPr lang="en-US" dirty="0" err="1" smtClean="0"/>
              <a:t>sdk</a:t>
            </a:r>
            <a:endParaRPr lang="en-US" dirty="0" smtClean="0"/>
          </a:p>
          <a:p>
            <a:r>
              <a:rPr lang="en-US" dirty="0" smtClean="0"/>
              <a:t>Purchase commodity items</a:t>
            </a:r>
          </a:p>
          <a:p>
            <a:r>
              <a:rPr lang="en-US" dirty="0" smtClean="0"/>
              <a:t>Create unique, product-specific assets</a:t>
            </a:r>
          </a:p>
          <a:p>
            <a:pPr lvl="1"/>
            <a:endParaRPr lang="en-US" dirty="0"/>
          </a:p>
        </p:txBody>
      </p:sp>
    </p:spTree>
    <p:extLst>
      <p:ext uri="{BB962C8B-B14F-4D97-AF65-F5344CB8AC3E}">
        <p14:creationId xmlns:p14="http://schemas.microsoft.com/office/powerpoint/2010/main" val="3330783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a:t>
            </a:r>
            <a:endParaRPr lang="en-US" dirty="0"/>
          </a:p>
        </p:txBody>
      </p:sp>
      <p:sp>
        <p:nvSpPr>
          <p:cNvPr id="3" name="Content Placeholder 2"/>
          <p:cNvSpPr>
            <a:spLocks noGrp="1"/>
          </p:cNvSpPr>
          <p:nvPr>
            <p:ph idx="1"/>
          </p:nvPr>
        </p:nvSpPr>
        <p:spPr/>
        <p:txBody>
          <a:bodyPr/>
          <a:lstStyle/>
          <a:p>
            <a:r>
              <a:rPr lang="en-US" dirty="0" smtClean="0"/>
              <a:t>Use languages, tools to build pieces</a:t>
            </a:r>
          </a:p>
          <a:p>
            <a:pPr lvl="1"/>
            <a:r>
              <a:rPr lang="en-US" dirty="0" smtClean="0"/>
              <a:t>Craftsman approach</a:t>
            </a:r>
          </a:p>
          <a:p>
            <a:pPr lvl="1"/>
            <a:r>
              <a:rPr lang="en-US" dirty="0" smtClean="0"/>
              <a:t>“normal” approach</a:t>
            </a:r>
          </a:p>
          <a:p>
            <a:pPr lvl="1"/>
            <a:r>
              <a:rPr lang="en-US" dirty="0" smtClean="0"/>
              <a:t>Hacking approach</a:t>
            </a:r>
          </a:p>
          <a:p>
            <a:r>
              <a:rPr lang="en-US" dirty="0" smtClean="0"/>
              <a:t>Choose appropriate levels of quality</a:t>
            </a:r>
          </a:p>
          <a:p>
            <a:pPr lvl="1"/>
            <a:r>
              <a:rPr lang="en-US" dirty="0" smtClean="0"/>
              <a:t>What are the risks?</a:t>
            </a:r>
          </a:p>
          <a:p>
            <a:pPr lvl="1"/>
            <a:r>
              <a:rPr lang="en-US" dirty="0" smtClean="0"/>
              <a:t>What are the costs? </a:t>
            </a:r>
            <a:endParaRPr lang="en-US" dirty="0"/>
          </a:p>
        </p:txBody>
      </p:sp>
    </p:spTree>
    <p:extLst>
      <p:ext uri="{BB962C8B-B14F-4D97-AF65-F5344CB8AC3E}">
        <p14:creationId xmlns:p14="http://schemas.microsoft.com/office/powerpoint/2010/main" val="1213972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assets</a:t>
            </a:r>
            <a:endParaRPr lang="en-US" dirty="0"/>
          </a:p>
        </p:txBody>
      </p:sp>
      <p:sp>
        <p:nvSpPr>
          <p:cNvPr id="3" name="Content Placeholder 2"/>
          <p:cNvSpPr>
            <a:spLocks noGrp="1"/>
          </p:cNvSpPr>
          <p:nvPr>
            <p:ph idx="1"/>
          </p:nvPr>
        </p:nvSpPr>
        <p:spPr/>
        <p:txBody>
          <a:bodyPr/>
          <a:lstStyle/>
          <a:p>
            <a:r>
              <a:rPr lang="en-US" dirty="0" smtClean="0"/>
              <a:t>Versions, releases, builds</a:t>
            </a:r>
          </a:p>
          <a:p>
            <a:pPr lvl="1"/>
            <a:r>
              <a:rPr lang="en-US" dirty="0" smtClean="0"/>
              <a:t>Build – a single pass through compilation, binding and provisioning; happens many times a day</a:t>
            </a:r>
          </a:p>
          <a:p>
            <a:pPr lvl="1"/>
            <a:r>
              <a:rPr lang="en-US" dirty="0" smtClean="0"/>
              <a:t>Release – a published build, e.g. nightly build for an open source project; happens at most n times a day; automated test suite is passed</a:t>
            </a:r>
          </a:p>
          <a:p>
            <a:pPr lvl="1"/>
            <a:r>
              <a:rPr lang="en-US" dirty="0" smtClean="0"/>
              <a:t>Version – a polished release that has significant new functionality from previous version; test suite passed</a:t>
            </a:r>
          </a:p>
          <a:p>
            <a:pPr lvl="1"/>
            <a:r>
              <a:rPr lang="en-US" dirty="0" smtClean="0"/>
              <a:t>Product – a set of envisioned features delivered incrementally over several releases</a:t>
            </a:r>
            <a:endParaRPr lang="en-US" dirty="0"/>
          </a:p>
        </p:txBody>
      </p:sp>
    </p:spTree>
    <p:extLst>
      <p:ext uri="{BB962C8B-B14F-4D97-AF65-F5344CB8AC3E}">
        <p14:creationId xmlns:p14="http://schemas.microsoft.com/office/powerpoint/2010/main" val="653730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single release</a:t>
            </a:r>
            <a:endParaRPr lang="en-US" dirty="0"/>
          </a:p>
        </p:txBody>
      </p:sp>
      <p:sp>
        <p:nvSpPr>
          <p:cNvPr id="3" name="Content Placeholder 2"/>
          <p:cNvSpPr>
            <a:spLocks noGrp="1"/>
          </p:cNvSpPr>
          <p:nvPr>
            <p:ph idx="1"/>
          </p:nvPr>
        </p:nvSpPr>
        <p:spPr>
          <a:xfrm>
            <a:off x="457200" y="5029200"/>
            <a:ext cx="8229600" cy="1401763"/>
          </a:xfrm>
        </p:spPr>
        <p:txBody>
          <a:bodyPr/>
          <a:lstStyle/>
          <a:p>
            <a:r>
              <a:rPr lang="en-US" dirty="0" smtClean="0"/>
              <a:t>Each product goes through an evolution of multiple versions.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2017713"/>
            <a:ext cx="7705725"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733800" y="3657600"/>
            <a:ext cx="152400" cy="152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588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 Personal</a:t>
            </a:r>
            <a:endParaRPr lang="en-US" dirty="0"/>
          </a:p>
        </p:txBody>
      </p:sp>
      <p:sp>
        <p:nvSpPr>
          <p:cNvPr id="3" name="Content Placeholder 2"/>
          <p:cNvSpPr>
            <a:spLocks noGrp="1"/>
          </p:cNvSpPr>
          <p:nvPr>
            <p:ph idx="1"/>
          </p:nvPr>
        </p:nvSpPr>
        <p:spPr/>
        <p:txBody>
          <a:bodyPr/>
          <a:lstStyle/>
          <a:p>
            <a:r>
              <a:rPr lang="en-US" dirty="0" smtClean="0"/>
              <a:t>IEEE – software engineering certification</a:t>
            </a:r>
          </a:p>
          <a:p>
            <a:r>
              <a:rPr lang="en-US" dirty="0" smtClean="0"/>
              <a:t>Oracle, Microsoft, </a:t>
            </a:r>
            <a:r>
              <a:rPr lang="en-US" dirty="0" err="1" smtClean="0"/>
              <a:t>etc</a:t>
            </a:r>
            <a:endParaRPr lang="en-US" dirty="0" smtClean="0"/>
          </a:p>
          <a:p>
            <a:r>
              <a:rPr lang="en-US" dirty="0" smtClean="0"/>
              <a:t>Certificates in specific areas such as systems engineering</a:t>
            </a:r>
          </a:p>
        </p:txBody>
      </p:sp>
    </p:spTree>
    <p:extLst>
      <p:ext uri="{BB962C8B-B14F-4D97-AF65-F5344CB8AC3E}">
        <p14:creationId xmlns:p14="http://schemas.microsoft.com/office/powerpoint/2010/main" val="17065405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a:t>
            </a:r>
            <a:r>
              <a:rPr lang="en-US" dirty="0" smtClean="0"/>
              <a:t>- Organization</a:t>
            </a:r>
            <a:endParaRPr lang="en-US" dirty="0"/>
          </a:p>
        </p:txBody>
      </p:sp>
      <p:sp>
        <p:nvSpPr>
          <p:cNvPr id="3" name="Content Placeholder 2"/>
          <p:cNvSpPr>
            <a:spLocks noGrp="1"/>
          </p:cNvSpPr>
          <p:nvPr>
            <p:ph idx="1"/>
          </p:nvPr>
        </p:nvSpPr>
        <p:spPr/>
        <p:txBody>
          <a:bodyPr/>
          <a:lstStyle/>
          <a:p>
            <a:r>
              <a:rPr lang="en-US" dirty="0" smtClean="0"/>
              <a:t>Capability Maturity Model, Integrated</a:t>
            </a:r>
          </a:p>
          <a:p>
            <a:r>
              <a:rPr lang="en-US" dirty="0" smtClean="0"/>
              <a:t>5 levels: initial, managed, defined, quantitatively managed, optimizing</a:t>
            </a:r>
          </a:p>
          <a:p>
            <a:r>
              <a:rPr lang="en-US" dirty="0" smtClean="0"/>
              <a:t>Independent “registrars” are licensed to evaluate and rate an organization</a:t>
            </a:r>
          </a:p>
          <a:p>
            <a:r>
              <a:rPr lang="en-US" dirty="0" smtClean="0"/>
              <a:t>Measuring conformance to  the  standard for </a:t>
            </a:r>
            <a:r>
              <a:rPr lang="en-US" smtClean="0"/>
              <a:t>each level</a:t>
            </a:r>
            <a:endParaRPr lang="en-US" dirty="0"/>
          </a:p>
        </p:txBody>
      </p:sp>
    </p:spTree>
    <p:extLst>
      <p:ext uri="{BB962C8B-B14F-4D97-AF65-F5344CB8AC3E}">
        <p14:creationId xmlns:p14="http://schemas.microsoft.com/office/powerpoint/2010/main" val="29030101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a:t>
            </a:r>
            <a:r>
              <a:rPr lang="en-US" dirty="0" smtClean="0"/>
              <a:t>- Product</a:t>
            </a:r>
            <a:endParaRPr lang="en-US" dirty="0"/>
          </a:p>
        </p:txBody>
      </p:sp>
      <p:sp>
        <p:nvSpPr>
          <p:cNvPr id="3" name="Content Placeholder 2"/>
          <p:cNvSpPr>
            <a:spLocks noGrp="1"/>
          </p:cNvSpPr>
          <p:nvPr>
            <p:ph idx="1"/>
          </p:nvPr>
        </p:nvSpPr>
        <p:spPr/>
        <p:txBody>
          <a:bodyPr/>
          <a:lstStyle/>
          <a:p>
            <a:r>
              <a:rPr lang="en-US" dirty="0" smtClean="0"/>
              <a:t>Conformance to rules/regulations</a:t>
            </a:r>
          </a:p>
          <a:p>
            <a:r>
              <a:rPr lang="en-US" dirty="0" smtClean="0"/>
              <a:t>FAA, FDA, </a:t>
            </a:r>
            <a:r>
              <a:rPr lang="en-US" dirty="0" err="1" smtClean="0"/>
              <a:t>etc</a:t>
            </a:r>
            <a:endParaRPr lang="en-US" dirty="0" smtClean="0"/>
          </a:p>
          <a:p>
            <a:r>
              <a:rPr lang="en-US" dirty="0" smtClean="0"/>
              <a:t>For wireless charging maybe the Good Housekeeping Seal of Approval</a:t>
            </a:r>
            <a:endParaRPr lang="en-US" dirty="0" smtClean="0"/>
          </a:p>
          <a:p>
            <a:r>
              <a:rPr lang="en-US" dirty="0" smtClean="0"/>
              <a:t>Usually focus on the process rather than doing testing on their own</a:t>
            </a:r>
          </a:p>
          <a:p>
            <a:r>
              <a:rPr lang="en-US" dirty="0" smtClean="0"/>
              <a:t>Independent testing labs for product features such as Bluetooth compatibility</a:t>
            </a:r>
          </a:p>
          <a:p>
            <a:endParaRPr lang="en-US" dirty="0"/>
          </a:p>
        </p:txBody>
      </p:sp>
    </p:spTree>
    <p:extLst>
      <p:ext uri="{BB962C8B-B14F-4D97-AF65-F5344CB8AC3E}">
        <p14:creationId xmlns:p14="http://schemas.microsoft.com/office/powerpoint/2010/main" val="22901820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The wireless charging app needs to be engineered to meet the rigorous standards of the automotive industry but should have the bells and whistles of a consumer product.</a:t>
            </a:r>
          </a:p>
          <a:p>
            <a:r>
              <a:rPr lang="en-US" dirty="0" smtClean="0"/>
              <a:t>A product line approach will help handle the many models of cars available.</a:t>
            </a:r>
            <a:endParaRPr lang="en-US" dirty="0"/>
          </a:p>
        </p:txBody>
      </p:sp>
    </p:spTree>
    <p:extLst>
      <p:ext uri="{BB962C8B-B14F-4D97-AF65-F5344CB8AC3E}">
        <p14:creationId xmlns:p14="http://schemas.microsoft.com/office/powerpoint/2010/main" val="1066331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summary</a:t>
            </a:r>
            <a:endParaRPr lang="en-US" dirty="0"/>
          </a:p>
        </p:txBody>
      </p:sp>
      <p:sp>
        <p:nvSpPr>
          <p:cNvPr id="3" name="Content Placeholder 2"/>
          <p:cNvSpPr>
            <a:spLocks noGrp="1"/>
          </p:cNvSpPr>
          <p:nvPr>
            <p:ph idx="1"/>
          </p:nvPr>
        </p:nvSpPr>
        <p:spPr/>
        <p:txBody>
          <a:bodyPr/>
          <a:lstStyle/>
          <a:p>
            <a:r>
              <a:rPr lang="en-US" dirty="0" smtClean="0"/>
              <a:t>The big, high-level picture</a:t>
            </a:r>
          </a:p>
          <a:p>
            <a:r>
              <a:rPr lang="en-US" dirty="0" smtClean="0"/>
              <a:t>Contexts, business models and domains</a:t>
            </a:r>
          </a:p>
          <a:p>
            <a:r>
              <a:rPr lang="en-US" dirty="0" smtClean="0"/>
              <a:t>Types of applications</a:t>
            </a:r>
          </a:p>
          <a:p>
            <a:r>
              <a:rPr lang="en-US" dirty="0" smtClean="0"/>
              <a:t>Types of development processes</a:t>
            </a:r>
          </a:p>
          <a:p>
            <a:r>
              <a:rPr lang="en-US" dirty="0" smtClean="0"/>
              <a:t>An example</a:t>
            </a:r>
          </a:p>
          <a:p>
            <a:r>
              <a:rPr lang="en-US" dirty="0" smtClean="0"/>
              <a:t>Practice </a:t>
            </a:r>
            <a:r>
              <a:rPr lang="en-US" smtClean="0"/>
              <a:t>by practice</a:t>
            </a:r>
          </a:p>
          <a:p>
            <a:endParaRPr lang="en-US" dirty="0"/>
          </a:p>
        </p:txBody>
      </p:sp>
    </p:spTree>
    <p:extLst>
      <p:ext uri="{BB962C8B-B14F-4D97-AF65-F5344CB8AC3E}">
        <p14:creationId xmlns:p14="http://schemas.microsoft.com/office/powerpoint/2010/main" val="1405289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scenario</a:t>
            </a:r>
            <a:endParaRPr lang="en-US" dirty="0"/>
          </a:p>
        </p:txBody>
      </p:sp>
      <p:sp>
        <p:nvSpPr>
          <p:cNvPr id="3" name="Content Placeholder 2"/>
          <p:cNvSpPr>
            <a:spLocks noGrp="1"/>
          </p:cNvSpPr>
          <p:nvPr>
            <p:ph idx="1"/>
          </p:nvPr>
        </p:nvSpPr>
        <p:spPr>
          <a:xfrm>
            <a:off x="457200" y="1600201"/>
            <a:ext cx="8229600" cy="2209800"/>
          </a:xfrm>
        </p:spPr>
        <p:txBody>
          <a:bodyPr/>
          <a:lstStyle/>
          <a:p>
            <a:r>
              <a:rPr lang="en-US" dirty="0" smtClean="0"/>
              <a:t>The third iteration  will dig into your scenario</a:t>
            </a:r>
          </a:p>
          <a:p>
            <a:r>
              <a:rPr lang="en-US" dirty="0" smtClean="0"/>
              <a:t>Take a minute and write a couple of sentences about your app. Who is the target audience? What are they like?</a:t>
            </a:r>
            <a:endParaRPr lang="en-US" dirty="0"/>
          </a:p>
        </p:txBody>
      </p:sp>
      <p:sp>
        <p:nvSpPr>
          <p:cNvPr id="4" name="TextBox 3"/>
          <p:cNvSpPr txBox="1"/>
          <p:nvPr/>
        </p:nvSpPr>
        <p:spPr>
          <a:xfrm>
            <a:off x="477328" y="4157990"/>
            <a:ext cx="8159541" cy="1815882"/>
          </a:xfrm>
          <a:prstGeom prst="rect">
            <a:avLst/>
          </a:prstGeom>
          <a:noFill/>
        </p:spPr>
        <p:txBody>
          <a:bodyPr wrap="none" rtlCol="0">
            <a:spAutoFit/>
          </a:bodyPr>
          <a:lstStyle/>
          <a:p>
            <a:r>
              <a:rPr lang="en-US" sz="2800" dirty="0" smtClean="0"/>
              <a:t>For wireless charging, right now, we are targeting</a:t>
            </a:r>
          </a:p>
          <a:p>
            <a:r>
              <a:rPr lang="en-US" sz="2800" dirty="0"/>
              <a:t>p</a:t>
            </a:r>
            <a:r>
              <a:rPr lang="en-US" sz="2800" dirty="0" smtClean="0"/>
              <a:t>eople who are pioneers. They are less interested</a:t>
            </a:r>
          </a:p>
          <a:p>
            <a:r>
              <a:rPr lang="en-US" sz="2800" dirty="0"/>
              <a:t>i</a:t>
            </a:r>
            <a:r>
              <a:rPr lang="en-US" sz="2800" dirty="0" smtClean="0"/>
              <a:t>n a smooth interface and more on control and</a:t>
            </a:r>
          </a:p>
          <a:p>
            <a:r>
              <a:rPr lang="en-US" sz="2800" dirty="0"/>
              <a:t>a</a:t>
            </a:r>
            <a:r>
              <a:rPr lang="en-US" sz="2800" dirty="0" smtClean="0"/>
              <a:t>ccess to the internals.  </a:t>
            </a:r>
            <a:endParaRPr lang="en-US" sz="2800" dirty="0"/>
          </a:p>
        </p:txBody>
      </p:sp>
    </p:spTree>
    <p:extLst>
      <p:ext uri="{BB962C8B-B14F-4D97-AF65-F5344CB8AC3E}">
        <p14:creationId xmlns:p14="http://schemas.microsoft.com/office/powerpoint/2010/main" val="42509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a:t>
            </a:r>
            <a:endParaRPr lang="en-US" dirty="0"/>
          </a:p>
        </p:txBody>
      </p:sp>
      <p:sp>
        <p:nvSpPr>
          <p:cNvPr id="3" name="Content Placeholder 2"/>
          <p:cNvSpPr>
            <a:spLocks noGrp="1"/>
          </p:cNvSpPr>
          <p:nvPr>
            <p:ph idx="1"/>
          </p:nvPr>
        </p:nvSpPr>
        <p:spPr/>
        <p:txBody>
          <a:bodyPr/>
          <a:lstStyle/>
          <a:p>
            <a:r>
              <a:rPr lang="en-US" dirty="0" smtClean="0"/>
              <a:t>Business</a:t>
            </a:r>
          </a:p>
          <a:p>
            <a:pPr lvl="1"/>
            <a:r>
              <a:rPr lang="en-US" dirty="0" smtClean="0"/>
              <a:t>Friend and foe interact directly or indirectly</a:t>
            </a:r>
          </a:p>
          <a:p>
            <a:pPr lvl="1"/>
            <a:r>
              <a:rPr lang="en-US" dirty="0" smtClean="0"/>
              <a:t>Supply chains intersect</a:t>
            </a:r>
          </a:p>
          <a:p>
            <a:pPr lvl="1"/>
            <a:r>
              <a:rPr lang="en-US" dirty="0" smtClean="0"/>
              <a:t>Prices and new features are indirect interactions</a:t>
            </a:r>
          </a:p>
          <a:p>
            <a:r>
              <a:rPr lang="en-US" dirty="0" smtClean="0"/>
              <a:t>Technical</a:t>
            </a:r>
          </a:p>
          <a:p>
            <a:pPr lvl="1"/>
            <a:r>
              <a:rPr lang="en-US" dirty="0" smtClean="0"/>
              <a:t>Domain sets certain constraints on process</a:t>
            </a:r>
          </a:p>
          <a:p>
            <a:pPr lvl="1"/>
            <a:r>
              <a:rPr lang="en-US" dirty="0" smtClean="0"/>
              <a:t>Life critical, mission critical, …</a:t>
            </a:r>
          </a:p>
          <a:p>
            <a:pPr lvl="1"/>
            <a:endParaRPr lang="en-US" dirty="0"/>
          </a:p>
        </p:txBody>
      </p:sp>
    </p:spTree>
    <p:extLst>
      <p:ext uri="{BB962C8B-B14F-4D97-AF65-F5344CB8AC3E}">
        <p14:creationId xmlns:p14="http://schemas.microsoft.com/office/powerpoint/2010/main" val="4206163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 - 2</a:t>
            </a:r>
            <a:endParaRPr lang="en-US" dirty="0"/>
          </a:p>
        </p:txBody>
      </p:sp>
      <p:sp>
        <p:nvSpPr>
          <p:cNvPr id="3" name="Content Placeholder 2"/>
          <p:cNvSpPr>
            <a:spLocks noGrp="1"/>
          </p:cNvSpPr>
          <p:nvPr>
            <p:ph idx="1"/>
          </p:nvPr>
        </p:nvSpPr>
        <p:spPr/>
        <p:txBody>
          <a:bodyPr/>
          <a:lstStyle/>
          <a:p>
            <a:r>
              <a:rPr lang="en-US" dirty="0" smtClean="0"/>
              <a:t>The canonical ecosystem scenario is a large organization (keystone) in discussions with other members of their ecosystem (niche players) decides to contribute  a significant amount of code to the public domain.</a:t>
            </a:r>
          </a:p>
          <a:p>
            <a:r>
              <a:rPr lang="en-US" dirty="0" smtClean="0"/>
              <a:t>They  establish a foundation that will own the IP of any contributed code and any code created as part of the foundation activity.</a:t>
            </a:r>
            <a:endParaRPr lang="en-US" dirty="0"/>
          </a:p>
        </p:txBody>
      </p:sp>
    </p:spTree>
    <p:extLst>
      <p:ext uri="{BB962C8B-B14F-4D97-AF65-F5344CB8AC3E}">
        <p14:creationId xmlns:p14="http://schemas.microsoft.com/office/powerpoint/2010/main" val="3484467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Ecosystems overlap and get fuzzy at the edges</a:t>
            </a:r>
            <a:endParaRPr lang="en-US" dirty="0"/>
          </a:p>
        </p:txBody>
      </p:sp>
      <p:sp>
        <p:nvSpPr>
          <p:cNvPr id="4" name="Oval 3"/>
          <p:cNvSpPr/>
          <p:nvPr/>
        </p:nvSpPr>
        <p:spPr>
          <a:xfrm>
            <a:off x="685800" y="2057400"/>
            <a:ext cx="3810000" cy="2133600"/>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124200" y="1828800"/>
            <a:ext cx="5181600" cy="2743200"/>
          </a:xfrm>
          <a:prstGeom prst="ellipse">
            <a:avLst/>
          </a:prstGeom>
          <a:solidFill>
            <a:srgbClr val="FFFF00">
              <a:alpha val="6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4876800" y="2938790"/>
            <a:ext cx="1983235" cy="523220"/>
          </a:xfrm>
          <a:prstGeom prst="rect">
            <a:avLst/>
          </a:prstGeom>
          <a:noFill/>
        </p:spPr>
        <p:txBody>
          <a:bodyPr wrap="none" rtlCol="0">
            <a:spAutoFit/>
          </a:bodyPr>
          <a:lstStyle/>
          <a:p>
            <a:r>
              <a:rPr lang="en-US" sz="2800" dirty="0" smtClean="0"/>
              <a:t>Automotive</a:t>
            </a:r>
            <a:endParaRPr lang="en-US" sz="2800" dirty="0"/>
          </a:p>
        </p:txBody>
      </p:sp>
      <p:sp>
        <p:nvSpPr>
          <p:cNvPr id="7" name="TextBox 6"/>
          <p:cNvSpPr txBox="1"/>
          <p:nvPr/>
        </p:nvSpPr>
        <p:spPr>
          <a:xfrm>
            <a:off x="797946" y="2862590"/>
            <a:ext cx="3664786" cy="523220"/>
          </a:xfrm>
          <a:prstGeom prst="rect">
            <a:avLst/>
          </a:prstGeom>
          <a:noFill/>
        </p:spPr>
        <p:txBody>
          <a:bodyPr wrap="none" rtlCol="0">
            <a:spAutoFit/>
          </a:bodyPr>
          <a:lstStyle/>
          <a:p>
            <a:r>
              <a:rPr lang="en-US" sz="2800" dirty="0" smtClean="0"/>
              <a:t>Consumer electronics</a:t>
            </a:r>
            <a:endParaRPr lang="en-US" sz="2800" dirty="0"/>
          </a:p>
        </p:txBody>
      </p:sp>
      <p:sp>
        <p:nvSpPr>
          <p:cNvPr id="8" name="TextBox 7"/>
          <p:cNvSpPr txBox="1"/>
          <p:nvPr/>
        </p:nvSpPr>
        <p:spPr>
          <a:xfrm>
            <a:off x="544512" y="4781852"/>
            <a:ext cx="8274381" cy="1815882"/>
          </a:xfrm>
          <a:prstGeom prst="rect">
            <a:avLst/>
          </a:prstGeom>
          <a:noFill/>
        </p:spPr>
        <p:txBody>
          <a:bodyPr wrap="none" rtlCol="0">
            <a:spAutoFit/>
          </a:bodyPr>
          <a:lstStyle/>
          <a:p>
            <a:r>
              <a:rPr lang="en-US" sz="2800" dirty="0" smtClean="0"/>
              <a:t>The overlap is where culture clashes happen. The</a:t>
            </a:r>
          </a:p>
          <a:p>
            <a:r>
              <a:rPr lang="en-US" sz="2800" dirty="0"/>
              <a:t>f</a:t>
            </a:r>
            <a:r>
              <a:rPr lang="en-US" sz="2800" dirty="0" smtClean="0"/>
              <a:t>ast paced consumer electronics market and the </a:t>
            </a:r>
          </a:p>
          <a:p>
            <a:r>
              <a:rPr lang="en-US" sz="2800" dirty="0"/>
              <a:t>s</a:t>
            </a:r>
            <a:r>
              <a:rPr lang="en-US" sz="2800" dirty="0" smtClean="0"/>
              <a:t>lower, more conservative automotive market. This</a:t>
            </a:r>
          </a:p>
          <a:p>
            <a:r>
              <a:rPr lang="en-US" sz="2800" dirty="0"/>
              <a:t>a</a:t>
            </a:r>
            <a:r>
              <a:rPr lang="en-US" sz="2800" dirty="0" smtClean="0"/>
              <a:t>ffects the qualities that are valued.</a:t>
            </a:r>
            <a:endParaRPr lang="en-US" sz="2800" dirty="0"/>
          </a:p>
        </p:txBody>
      </p:sp>
    </p:spTree>
    <p:extLst>
      <p:ext uri="{BB962C8B-B14F-4D97-AF65-F5344CB8AC3E}">
        <p14:creationId xmlns:p14="http://schemas.microsoft.com/office/powerpoint/2010/main" val="2558734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 - 3</a:t>
            </a:r>
            <a:endParaRPr lang="en-US" dirty="0"/>
          </a:p>
        </p:txBody>
      </p:sp>
      <p:sp>
        <p:nvSpPr>
          <p:cNvPr id="3" name="Content Placeholder 2"/>
          <p:cNvSpPr>
            <a:spLocks noGrp="1"/>
          </p:cNvSpPr>
          <p:nvPr>
            <p:ph idx="1"/>
          </p:nvPr>
        </p:nvSpPr>
        <p:spPr/>
        <p:txBody>
          <a:bodyPr/>
          <a:lstStyle/>
          <a:p>
            <a:r>
              <a:rPr lang="en-US" dirty="0" smtClean="0"/>
              <a:t>Whether there is a foundation, there are collaborative ventures among organizations</a:t>
            </a:r>
          </a:p>
          <a:p>
            <a:r>
              <a:rPr lang="en-US" dirty="0" smtClean="0"/>
              <a:t>An ecosystem will encompass a market</a:t>
            </a:r>
          </a:p>
          <a:p>
            <a:r>
              <a:rPr lang="en-US" dirty="0" smtClean="0"/>
              <a:t>Indirect influence will happen between organizations with the customer as the connection.</a:t>
            </a:r>
          </a:p>
          <a:p>
            <a:r>
              <a:rPr lang="en-US" dirty="0" smtClean="0"/>
              <a:t>Requirements volatility will depend upon the market and the domain.</a:t>
            </a:r>
          </a:p>
          <a:p>
            <a:endParaRPr lang="en-US" dirty="0"/>
          </a:p>
        </p:txBody>
      </p:sp>
    </p:spTree>
    <p:extLst>
      <p:ext uri="{BB962C8B-B14F-4D97-AF65-F5344CB8AC3E}">
        <p14:creationId xmlns:p14="http://schemas.microsoft.com/office/powerpoint/2010/main" val="2926207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 - 4</a:t>
            </a:r>
            <a:endParaRPr lang="en-US" dirty="0"/>
          </a:p>
        </p:txBody>
      </p:sp>
      <p:sp>
        <p:nvSpPr>
          <p:cNvPr id="3" name="Content Placeholder 2"/>
          <p:cNvSpPr>
            <a:spLocks noGrp="1"/>
          </p:cNvSpPr>
          <p:nvPr>
            <p:ph idx="1"/>
          </p:nvPr>
        </p:nvSpPr>
        <p:spPr/>
        <p:txBody>
          <a:bodyPr/>
          <a:lstStyle/>
          <a:p>
            <a:r>
              <a:rPr lang="en-US" dirty="0" smtClean="0"/>
              <a:t>Business models</a:t>
            </a:r>
          </a:p>
          <a:p>
            <a:pPr lvl="1"/>
            <a:r>
              <a:rPr lang="en-US" dirty="0" smtClean="0"/>
              <a:t>Software to order</a:t>
            </a:r>
          </a:p>
          <a:p>
            <a:pPr lvl="1"/>
            <a:r>
              <a:rPr lang="en-US" dirty="0" smtClean="0"/>
              <a:t>Bid on jobs</a:t>
            </a:r>
          </a:p>
          <a:p>
            <a:pPr lvl="1"/>
            <a:r>
              <a:rPr lang="en-US" dirty="0" smtClean="0"/>
              <a:t>Software for market</a:t>
            </a:r>
          </a:p>
          <a:p>
            <a:pPr lvl="1"/>
            <a:r>
              <a:rPr lang="en-US" dirty="0" smtClean="0"/>
              <a:t>In-house development staff</a:t>
            </a:r>
          </a:p>
          <a:p>
            <a:r>
              <a:rPr lang="en-US" dirty="0" smtClean="0"/>
              <a:t>Business strategy</a:t>
            </a:r>
          </a:p>
          <a:p>
            <a:pPr lvl="1"/>
            <a:r>
              <a:rPr lang="en-US" dirty="0" smtClean="0"/>
              <a:t>One product at a time</a:t>
            </a:r>
          </a:p>
          <a:p>
            <a:pPr lvl="1"/>
            <a:r>
              <a:rPr lang="en-US" dirty="0" smtClean="0"/>
              <a:t>Roadmap </a:t>
            </a:r>
          </a:p>
          <a:p>
            <a:pPr lvl="1"/>
            <a:r>
              <a:rPr lang="en-US" dirty="0" smtClean="0"/>
              <a:t>Software product line</a:t>
            </a:r>
            <a:endParaRPr lang="en-US" dirty="0"/>
          </a:p>
        </p:txBody>
      </p:sp>
    </p:spTree>
    <p:extLst>
      <p:ext uri="{BB962C8B-B14F-4D97-AF65-F5344CB8AC3E}">
        <p14:creationId xmlns:p14="http://schemas.microsoft.com/office/powerpoint/2010/main" val="586714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3160</TotalTime>
  <Words>1017</Words>
  <Application>Microsoft Office PowerPoint</Application>
  <PresentationFormat>On-screen Show (4:3)</PresentationFormat>
  <Paragraphs>157</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syse802Template</vt:lpstr>
      <vt:lpstr>CPSC 871</vt:lpstr>
      <vt:lpstr>A Third Iteration</vt:lpstr>
      <vt:lpstr>Outline of summary</vt:lpstr>
      <vt:lpstr>Your scenario</vt:lpstr>
      <vt:lpstr>Ecosystem</vt:lpstr>
      <vt:lpstr>Ecosystem - 2</vt:lpstr>
      <vt:lpstr>Ecosystems overlap and get fuzzy at the edges</vt:lpstr>
      <vt:lpstr>Ecosystem - 3</vt:lpstr>
      <vt:lpstr>Ecosystem - 4</vt:lpstr>
      <vt:lpstr>Case study - Hadoop</vt:lpstr>
      <vt:lpstr>Hadoop Supply Chain</vt:lpstr>
      <vt:lpstr>Hadoop - 3</vt:lpstr>
      <vt:lpstr>Software Product Line</vt:lpstr>
      <vt:lpstr>Software Product Line - 2</vt:lpstr>
      <vt:lpstr>Software Product Line - 3</vt:lpstr>
      <vt:lpstr>Software Product Line - 4</vt:lpstr>
      <vt:lpstr>Software product line</vt:lpstr>
      <vt:lpstr>Software Product Line Case Study – Cummins Engines</vt:lpstr>
      <vt:lpstr>A single product</vt:lpstr>
      <vt:lpstr>Assembly</vt:lpstr>
      <vt:lpstr>Construction</vt:lpstr>
      <vt:lpstr>Tracking assets</vt:lpstr>
      <vt:lpstr>A single release</vt:lpstr>
      <vt:lpstr>Certification - Personal</vt:lpstr>
      <vt:lpstr>Certification - Organization</vt:lpstr>
      <vt:lpstr>Certification - Product</vt:lpstr>
      <vt:lpstr>Summary</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871</dc:title>
  <dc:creator>McGregor</dc:creator>
  <cp:lastModifiedBy>Windows User</cp:lastModifiedBy>
  <cp:revision>52</cp:revision>
  <dcterms:created xsi:type="dcterms:W3CDTF">2012-04-02T18:12:10Z</dcterms:created>
  <dcterms:modified xsi:type="dcterms:W3CDTF">2013-11-19T12:47:11Z</dcterms:modified>
</cp:coreProperties>
</file>