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3"/>
  </p:notesMasterIdLst>
  <p:sldIdLst>
    <p:sldId id="260" r:id="rId2"/>
    <p:sldId id="261" r:id="rId3"/>
    <p:sldId id="262" r:id="rId4"/>
    <p:sldId id="272" r:id="rId5"/>
    <p:sldId id="287" r:id="rId6"/>
    <p:sldId id="269" r:id="rId7"/>
    <p:sldId id="270" r:id="rId8"/>
    <p:sldId id="271" r:id="rId9"/>
    <p:sldId id="285" r:id="rId10"/>
    <p:sldId id="288" r:id="rId11"/>
    <p:sldId id="273" r:id="rId12"/>
    <p:sldId id="274" r:id="rId13"/>
    <p:sldId id="263" r:id="rId14"/>
    <p:sldId id="264" r:id="rId15"/>
    <p:sldId id="275" r:id="rId16"/>
    <p:sldId id="265" r:id="rId17"/>
    <p:sldId id="276" r:id="rId18"/>
    <p:sldId id="277" r:id="rId19"/>
    <p:sldId id="278" r:id="rId20"/>
    <p:sldId id="289" r:id="rId21"/>
    <p:sldId id="290" r:id="rId22"/>
    <p:sldId id="266" r:id="rId23"/>
    <p:sldId id="267" r:id="rId24"/>
    <p:sldId id="279" r:id="rId25"/>
    <p:sldId id="280" r:id="rId26"/>
    <p:sldId id="268" r:id="rId27"/>
    <p:sldId id="281" r:id="rId28"/>
    <p:sldId id="282" r:id="rId29"/>
    <p:sldId id="286" r:id="rId30"/>
    <p:sldId id="283" r:id="rId31"/>
    <p:sldId id="284" r:id="rId3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1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5272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11/21/2013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11/21/2013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11/21/2013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11/21/2013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11/21/2013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11/21/2013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MSumS2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Summary – technical issues in software engineering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Rather than try to tie down exactly when requirements will be done it is more effective to layout a rough sequence but let the pros go where they need to when they need to</a:t>
            </a:r>
          </a:p>
          <a:p>
            <a:r>
              <a:rPr lang="en-US" dirty="0" smtClean="0"/>
              <a:t>A practice area is broader than just a few specific actions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851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RUP practices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634" y="1600200"/>
            <a:ext cx="711073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0751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did not spend much time here</a:t>
            </a:r>
          </a:p>
          <a:p>
            <a:r>
              <a:rPr lang="en-US" dirty="0" smtClean="0"/>
              <a:t>Domain modeling using UML class diagrams and sequence diagrams or DSLs to describe business rules</a:t>
            </a:r>
          </a:p>
          <a:p>
            <a:r>
              <a:rPr lang="en-US" dirty="0" smtClean="0"/>
              <a:t>Entities and relationships</a:t>
            </a:r>
          </a:p>
          <a:p>
            <a:r>
              <a:rPr lang="en-US" dirty="0" smtClean="0"/>
              <a:t>Captures business objects and business rules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98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Functional – what the system does</a:t>
            </a:r>
          </a:p>
          <a:p>
            <a:r>
              <a:rPr lang="en-US" sz="2800" dirty="0" smtClean="0"/>
              <a:t>Non-functional  (aka quality attributes) – properties of the system such as reliability</a:t>
            </a:r>
          </a:p>
          <a:p>
            <a:r>
              <a:rPr lang="en-US" sz="2800" dirty="0" smtClean="0"/>
              <a:t>Because some non-functional requirements negate others we use a priority scheme to determine which are most important</a:t>
            </a:r>
          </a:p>
          <a:p>
            <a:r>
              <a:rPr lang="en-US" sz="2800" dirty="0" smtClean="0"/>
              <a:t>Requirements come from customers, regulatory agencies, ecosystem partners, competitors, our imagination</a:t>
            </a:r>
          </a:p>
          <a:p>
            <a:r>
              <a:rPr lang="en-US" sz="2800" dirty="0" smtClean="0"/>
              <a:t>Some requirements are derived from others – usually design requirements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740872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Representations</a:t>
            </a:r>
          </a:p>
          <a:p>
            <a:pPr lvl="1"/>
            <a:r>
              <a:rPr lang="en-US" dirty="0" smtClean="0"/>
              <a:t>Statements – human language (English, …) statements of what is expected from the system</a:t>
            </a:r>
          </a:p>
          <a:p>
            <a:pPr lvl="1"/>
            <a:r>
              <a:rPr lang="en-US" dirty="0" smtClean="0"/>
              <a:t>Use cases – actor/system dialogue shows inputs and processing of those inputs</a:t>
            </a:r>
          </a:p>
          <a:p>
            <a:pPr lvl="1"/>
            <a:r>
              <a:rPr lang="en-US" dirty="0" smtClean="0"/>
              <a:t>Feature models – describes high-level features and their interactions with other features</a:t>
            </a:r>
          </a:p>
          <a:p>
            <a:r>
              <a:rPr lang="en-US" dirty="0" smtClean="0"/>
              <a:t>Tools</a:t>
            </a:r>
          </a:p>
          <a:p>
            <a:pPr lvl="1"/>
            <a:r>
              <a:rPr lang="en-US" dirty="0" err="1" smtClean="0"/>
              <a:t>Topcased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11283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– 3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Requirements are evaluated in several ways</a:t>
            </a:r>
          </a:p>
          <a:p>
            <a:pPr lvl="1"/>
            <a:r>
              <a:rPr lang="en-US" dirty="0" smtClean="0"/>
              <a:t>Reviews and inspections</a:t>
            </a:r>
          </a:p>
          <a:p>
            <a:pPr lvl="2"/>
            <a:r>
              <a:rPr lang="en-US" dirty="0" smtClean="0"/>
              <a:t>By development staff</a:t>
            </a:r>
          </a:p>
          <a:p>
            <a:pPr lvl="2"/>
            <a:r>
              <a:rPr lang="en-US" dirty="0" smtClean="0"/>
              <a:t>Customers/domain experts</a:t>
            </a:r>
          </a:p>
          <a:p>
            <a:pPr lvl="1"/>
            <a:r>
              <a:rPr lang="en-US" dirty="0" smtClean="0"/>
              <a:t>Consistency checks across</a:t>
            </a:r>
          </a:p>
          <a:p>
            <a:pPr lvl="2"/>
            <a:r>
              <a:rPr lang="en-US" dirty="0"/>
              <a:t>t</a:t>
            </a:r>
            <a:r>
              <a:rPr lang="en-US" dirty="0" smtClean="0"/>
              <a:t>he requirements model</a:t>
            </a:r>
          </a:p>
          <a:p>
            <a:pPr lvl="2"/>
            <a:r>
              <a:rPr lang="en-US" dirty="0"/>
              <a:t>the architecture model</a:t>
            </a:r>
            <a:endParaRPr lang="en-US" dirty="0" smtClean="0"/>
          </a:p>
          <a:p>
            <a:pPr lvl="1"/>
            <a:r>
              <a:rPr lang="en-US" dirty="0" smtClean="0"/>
              <a:t> comparison with test cases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9573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and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Requirements are analyzed to group them and to begin to relate them to a design</a:t>
            </a:r>
          </a:p>
          <a:p>
            <a:r>
              <a:rPr lang="en-US" dirty="0" smtClean="0"/>
              <a:t>Often there is a need for more  detail</a:t>
            </a:r>
          </a:p>
          <a:p>
            <a:r>
              <a:rPr lang="en-US" dirty="0" smtClean="0"/>
              <a:t>The use cases may be elaborated using sequence diagrams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0183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and </a:t>
            </a:r>
            <a:r>
              <a:rPr lang="en-US" dirty="0" smtClean="0"/>
              <a:t>Design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architecture is created by paying close attention to the non-functional requirements as the groups of functional requirements are allocated to specific machines or processes</a:t>
            </a:r>
          </a:p>
          <a:p>
            <a:r>
              <a:rPr lang="en-US" dirty="0" smtClean="0"/>
              <a:t>There is a body of architecture patterns that have been found to enhance particular qualities</a:t>
            </a:r>
          </a:p>
          <a:p>
            <a:r>
              <a:rPr lang="en-US" dirty="0" smtClean="0"/>
              <a:t>The architecture team begins with that and with architectures used in similar systems to select a basic “style”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960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and </a:t>
            </a:r>
            <a:r>
              <a:rPr lang="en-US" dirty="0" smtClean="0"/>
              <a:t>Design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architecture details the structure of the program, behavior of the program and the error propagations through the program.</a:t>
            </a:r>
          </a:p>
          <a:p>
            <a:r>
              <a:rPr lang="en-US" dirty="0" smtClean="0"/>
              <a:t>AADL provides ways of expressing both of these </a:t>
            </a:r>
          </a:p>
          <a:p>
            <a:r>
              <a:rPr lang="en-US" dirty="0" smtClean="0"/>
              <a:t>Systems represent modules; ports represent inputs and outputs; connections wire outputs to inputs</a:t>
            </a:r>
          </a:p>
          <a:p>
            <a:r>
              <a:rPr lang="en-US" dirty="0" smtClean="0"/>
              <a:t>Annexes are small independent languages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8008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and </a:t>
            </a:r>
            <a:r>
              <a:rPr lang="en-US" dirty="0" smtClean="0"/>
              <a:t>Design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Usually there will be a designated architect on a project who has architecting and domain experience</a:t>
            </a:r>
          </a:p>
          <a:p>
            <a:r>
              <a:rPr lang="en-US" dirty="0" smtClean="0"/>
              <a:t>This person will participate in all phases of the project  with emphasis on architecture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642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 Unified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457200" y="1295400"/>
            <a:ext cx="8282372" cy="5257800"/>
            <a:chOff x="457200" y="1295400"/>
            <a:chExt cx="8282372" cy="525780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" y="1417638"/>
              <a:ext cx="8282372" cy="5135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2590800" y="1295400"/>
              <a:ext cx="5257800" cy="1066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903542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and Design - </a:t>
            </a:r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Model checking is used during this phase to validate the architecture for such issues as deadlock</a:t>
            </a:r>
          </a:p>
          <a:p>
            <a:r>
              <a:rPr lang="en-US" dirty="0" smtClean="0"/>
              <a:t>Using advanced algorithms the model checker explores every path in the architecture to verify the truth of claims such as “deadlock free”</a:t>
            </a:r>
          </a:p>
          <a:p>
            <a:r>
              <a:rPr lang="en-US" dirty="0" smtClean="0"/>
              <a:t>Model checking can also be used to check code.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5422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and Design - </a:t>
            </a:r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Resolute – a language for writing constraints for an </a:t>
            </a:r>
            <a:r>
              <a:rPr lang="en-US" smtClean="0"/>
              <a:t>AADL model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check_position</a:t>
            </a:r>
            <a:r>
              <a:rPr lang="en-US" dirty="0" smtClean="0"/>
              <a:t> </a:t>
            </a:r>
            <a:r>
              <a:rPr lang="en-US" dirty="0"/>
              <a:t>(app : component, actuator : component) &lt;=</a:t>
            </a:r>
          </a:p>
          <a:p>
            <a:pPr marL="0" indent="0">
              <a:buNone/>
            </a:pPr>
            <a:r>
              <a:rPr lang="en-US" dirty="0"/>
              <a:t> ** "(R2.3) The app (component " app ") and the actuator (component " actuator ") have the same value for the position" **</a:t>
            </a:r>
          </a:p>
          <a:p>
            <a:pPr marL="0" indent="0">
              <a:buNone/>
            </a:pPr>
            <a:r>
              <a:rPr lang="en-US" dirty="0"/>
              <a:t>true	</a:t>
            </a:r>
          </a:p>
        </p:txBody>
      </p:sp>
    </p:spTree>
    <p:extLst>
      <p:ext uri="{BB962C8B-B14F-4D97-AF65-F5344CB8AC3E}">
        <p14:creationId xmlns:p14="http://schemas.microsoft.com/office/powerpoint/2010/main" val="14884619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activity is receding in importance as more of the code is auto-generated</a:t>
            </a:r>
          </a:p>
          <a:p>
            <a:r>
              <a:rPr lang="en-US" dirty="0" smtClean="0"/>
              <a:t>But much is still hand-written </a:t>
            </a:r>
          </a:p>
          <a:p>
            <a:r>
              <a:rPr lang="en-US" dirty="0"/>
              <a:t>Choose languages that fit the </a:t>
            </a:r>
            <a:r>
              <a:rPr lang="en-US" dirty="0" smtClean="0"/>
              <a:t>job</a:t>
            </a:r>
          </a:p>
          <a:p>
            <a:r>
              <a:rPr lang="en-US" dirty="0" smtClean="0"/>
              <a:t>Use DSLs to get domain experts to write some of the code</a:t>
            </a:r>
          </a:p>
        </p:txBody>
      </p:sp>
    </p:spTree>
    <p:extLst>
      <p:ext uri="{BB962C8B-B14F-4D97-AF65-F5344CB8AC3E}">
        <p14:creationId xmlns:p14="http://schemas.microsoft.com/office/powerpoint/2010/main" val="37640750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 is gaining in importance as programs become more mission and life critical</a:t>
            </a:r>
          </a:p>
          <a:p>
            <a:r>
              <a:rPr lang="en-US" dirty="0" smtClean="0"/>
              <a:t>Reviews and inspections can be structured as tests by providing specific questions that the reviewers have to ask</a:t>
            </a:r>
          </a:p>
          <a:p>
            <a:r>
              <a:rPr lang="en-US" dirty="0" smtClean="0"/>
              <a:t>AADL and related tools provide means of simulating program execution so the architecture can be tested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1720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program code is usually tested in three phases</a:t>
            </a:r>
          </a:p>
          <a:p>
            <a:r>
              <a:rPr lang="en-US" dirty="0" smtClean="0"/>
              <a:t>Unit testing – developer of a module also develops tests (maybe before the module) and tests the module in isolation</a:t>
            </a:r>
          </a:p>
          <a:p>
            <a:r>
              <a:rPr lang="en-US" dirty="0" smtClean="0"/>
              <a:t>Integration testing – a developer who is using the work of several teams creates tests that examine the interactions among the units</a:t>
            </a:r>
          </a:p>
          <a:p>
            <a:r>
              <a:rPr lang="en-US" dirty="0" smtClean="0"/>
              <a:t>System testing – the requirements are used to create tests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2855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System testing takes a different perspective</a:t>
            </a:r>
          </a:p>
          <a:p>
            <a:r>
              <a:rPr lang="en-US" dirty="0" smtClean="0"/>
              <a:t>Unit testing determines whether a unit does correctly what it does</a:t>
            </a:r>
          </a:p>
          <a:p>
            <a:r>
              <a:rPr lang="en-US" dirty="0" smtClean="0"/>
              <a:t>System testing determines whether a program does what it is required to do</a:t>
            </a:r>
          </a:p>
          <a:p>
            <a:r>
              <a:rPr lang="en-US" dirty="0" smtClean="0"/>
              <a:t>Some customers will also test a newly acquired product to assure themselves that the product does what they need done.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3639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Deployment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product is delivered to where it will be used in a variety of ways</a:t>
            </a:r>
          </a:p>
          <a:p>
            <a:r>
              <a:rPr lang="en-US" dirty="0" smtClean="0"/>
              <a:t>A deployment package includes the required programs; resources such as pictures, different language files; licenses for included products; installation guides</a:t>
            </a:r>
          </a:p>
          <a:p>
            <a:r>
              <a:rPr lang="en-US" dirty="0" smtClean="0"/>
              <a:t>An installer may be used to encapsulate all of the above or a simple zip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4948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Deployment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The software may be shrink wrapped and sold in a store or downloaded from web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3664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Practices that are not mentioned in the basic RUP diagram include</a:t>
            </a:r>
          </a:p>
          <a:p>
            <a:r>
              <a:rPr lang="en-US" dirty="0" smtClean="0"/>
              <a:t>Configuration management which usually includes version control</a:t>
            </a:r>
          </a:p>
          <a:p>
            <a:r>
              <a:rPr lang="en-US" dirty="0" smtClean="0"/>
              <a:t>Build management</a:t>
            </a:r>
          </a:p>
          <a:p>
            <a:r>
              <a:rPr lang="en-US" dirty="0" smtClean="0"/>
              <a:t>Test data management</a:t>
            </a:r>
          </a:p>
          <a:p>
            <a:r>
              <a:rPr lang="en-US" dirty="0" smtClean="0"/>
              <a:t>License management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3130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080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“shapes” to the schedules and work decomposition</a:t>
            </a:r>
          </a:p>
          <a:p>
            <a:r>
              <a:rPr lang="en-US" dirty="0" smtClean="0"/>
              <a:t>Waterfall – one pass; all requirements</a:t>
            </a:r>
          </a:p>
          <a:p>
            <a:r>
              <a:rPr lang="en-US" dirty="0" smtClean="0"/>
              <a:t>Spiral – multiple passes; all requirements but prioritized</a:t>
            </a:r>
          </a:p>
          <a:p>
            <a:r>
              <a:rPr lang="en-US" dirty="0" smtClean="0"/>
              <a:t>Iterative – multiple passes; a set of requirements</a:t>
            </a:r>
          </a:p>
          <a:p>
            <a:r>
              <a:rPr lang="en-US" dirty="0" smtClean="0"/>
              <a:t>Incremental – a subset of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7748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Software engineering involves a wide range of activities in several disciplines</a:t>
            </a:r>
          </a:p>
          <a:p>
            <a:r>
              <a:rPr lang="en-US" sz="2800" dirty="0" smtClean="0"/>
              <a:t>Business, psychology, economics, …</a:t>
            </a:r>
          </a:p>
          <a:p>
            <a:r>
              <a:rPr lang="en-US" sz="2800" dirty="0" smtClean="0"/>
              <a:t>Small specific languages are key</a:t>
            </a:r>
          </a:p>
          <a:p>
            <a:r>
              <a:rPr lang="en-US" sz="2800" dirty="0" smtClean="0"/>
              <a:t>I hope you have been able to make connections between topics beyond just what we talk about in class and understand now why certain things are the way they are </a:t>
            </a:r>
          </a:p>
          <a:p>
            <a:r>
              <a:rPr lang="en-US" sz="2800" dirty="0" smtClean="0"/>
              <a:t>I hope that you have a deeper appreciation for the variety as well as being able to actually perform some of those activities</a:t>
            </a:r>
          </a:p>
        </p:txBody>
      </p:sp>
    </p:spTree>
    <p:extLst>
      <p:ext uri="{BB962C8B-B14F-4D97-AF65-F5344CB8AC3E}">
        <p14:creationId xmlns:p14="http://schemas.microsoft.com/office/powerpoint/2010/main" val="1445748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 is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Expand the scenario you started in class on Tuesday</a:t>
            </a:r>
          </a:p>
          <a:p>
            <a:r>
              <a:rPr lang="en-US" dirty="0" smtClean="0"/>
              <a:t>Address each of the major areas we discussed Tues/</a:t>
            </a:r>
            <a:r>
              <a:rPr lang="en-US" dirty="0" err="1" smtClean="0"/>
              <a:t>Thur</a:t>
            </a:r>
            <a:r>
              <a:rPr lang="en-US" dirty="0" smtClean="0"/>
              <a:t> with respect to your app</a:t>
            </a:r>
          </a:p>
          <a:p>
            <a:r>
              <a:rPr lang="en-US" dirty="0" smtClean="0"/>
              <a:t>Submit this along with the final release of your app by 11:59 pm, Dec 4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523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of the models don’t have names</a:t>
            </a:r>
          </a:p>
          <a:p>
            <a:r>
              <a:rPr lang="en-US" dirty="0" smtClean="0"/>
              <a:t>Agile methods have names because they get publicity</a:t>
            </a:r>
          </a:p>
          <a:p>
            <a:pPr lvl="1"/>
            <a:r>
              <a:rPr lang="en-US" dirty="0" smtClean="0"/>
              <a:t>Extreme Programming</a:t>
            </a:r>
          </a:p>
          <a:p>
            <a:pPr lvl="1"/>
            <a:r>
              <a:rPr lang="en-US" dirty="0" smtClean="0"/>
              <a:t>Test-driven development</a:t>
            </a:r>
          </a:p>
          <a:p>
            <a:pPr lvl="1"/>
            <a:r>
              <a:rPr lang="en-US" dirty="0" smtClean="0"/>
              <a:t>Scrum</a:t>
            </a:r>
          </a:p>
          <a:p>
            <a:pPr lvl="1"/>
            <a:r>
              <a:rPr lang="en-US" dirty="0" smtClean="0"/>
              <a:t>…</a:t>
            </a:r>
          </a:p>
          <a:p>
            <a:r>
              <a:rPr lang="en-US" dirty="0" smtClean="0"/>
              <a:t>Planned </a:t>
            </a:r>
            <a:r>
              <a:rPr lang="en-US" dirty="0" err="1" smtClean="0"/>
              <a:t>vs</a:t>
            </a:r>
            <a:r>
              <a:rPr lang="en-US" dirty="0" smtClean="0"/>
              <a:t> agile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448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organization uses an iterative, incremental approach</a:t>
            </a:r>
          </a:p>
          <a:p>
            <a:r>
              <a:rPr lang="en-US" dirty="0" smtClean="0"/>
              <a:t>A two week cycle time is as fast as we can move and maintain forward progress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511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Tool captures human thoughts and actions</a:t>
            </a:r>
          </a:p>
          <a:p>
            <a:r>
              <a:rPr lang="en-US" dirty="0" smtClean="0"/>
              <a:t>Uses a specific notation – UML, </a:t>
            </a:r>
            <a:r>
              <a:rPr lang="en-US" dirty="0" err="1" smtClean="0"/>
              <a:t>SySML</a:t>
            </a:r>
            <a:r>
              <a:rPr lang="en-US" dirty="0" smtClean="0"/>
              <a:t>, AADL</a:t>
            </a:r>
          </a:p>
          <a:p>
            <a:r>
              <a:rPr lang="en-US" dirty="0" smtClean="0"/>
              <a:t>Most notations provide a means of making notes outside of the notation</a:t>
            </a:r>
          </a:p>
          <a:p>
            <a:r>
              <a:rPr lang="en-US" dirty="0" smtClean="0"/>
              <a:t>Used to communicate with humans or other tools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951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workflow is a series of transformations formed by the output of one tool being the input to another tool</a:t>
            </a:r>
          </a:p>
          <a:p>
            <a:r>
              <a:rPr lang="en-US" dirty="0" smtClean="0"/>
              <a:t>Used to automate processes</a:t>
            </a:r>
          </a:p>
          <a:p>
            <a:r>
              <a:rPr lang="en-US" dirty="0" smtClean="0"/>
              <a:t>Example: Using Ant to build a product the source code might first go to an analyzer to check coding standards and then if OK on to the compiler and then on to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999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Topcased</a:t>
            </a:r>
            <a:endParaRPr lang="en-US" dirty="0" smtClean="0"/>
          </a:p>
          <a:p>
            <a:r>
              <a:rPr lang="en-US" dirty="0" smtClean="0"/>
              <a:t>OSATE</a:t>
            </a:r>
          </a:p>
          <a:p>
            <a:r>
              <a:rPr lang="en-US" dirty="0" smtClean="0"/>
              <a:t>Eclipse</a:t>
            </a:r>
          </a:p>
          <a:p>
            <a:r>
              <a:rPr lang="en-US" dirty="0" smtClean="0"/>
              <a:t>EPF</a:t>
            </a:r>
          </a:p>
          <a:p>
            <a:r>
              <a:rPr lang="en-US" dirty="0" smtClean="0"/>
              <a:t>ASCE</a:t>
            </a:r>
          </a:p>
          <a:p>
            <a:r>
              <a:rPr lang="en-US" dirty="0" smtClean="0"/>
              <a:t>SONAR</a:t>
            </a:r>
          </a:p>
          <a:p>
            <a:r>
              <a:rPr lang="en-US" dirty="0" smtClean="0"/>
              <a:t>Emulators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051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 on tools?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enough documentation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930789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6705</TotalTime>
  <Words>1182</Words>
  <Application>Microsoft Office PowerPoint</Application>
  <PresentationFormat>On-screen Show (4:3)</PresentationFormat>
  <Paragraphs>144</Paragraphs>
  <Slides>31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syse802Template</vt:lpstr>
      <vt:lpstr>CPSC 871</vt:lpstr>
      <vt:lpstr>Rational Unified Process</vt:lpstr>
      <vt:lpstr>Process models</vt:lpstr>
      <vt:lpstr>Processes</vt:lpstr>
      <vt:lpstr>Processes</vt:lpstr>
      <vt:lpstr>Tools</vt:lpstr>
      <vt:lpstr>Tools - 2</vt:lpstr>
      <vt:lpstr>Tools - 3</vt:lpstr>
      <vt:lpstr>Comments on tools?</vt:lpstr>
      <vt:lpstr>Practice areas</vt:lpstr>
      <vt:lpstr>RUP practices</vt:lpstr>
      <vt:lpstr>Business modeling</vt:lpstr>
      <vt:lpstr>Requirements</vt:lpstr>
      <vt:lpstr>Requirements - 2</vt:lpstr>
      <vt:lpstr>Requirements – 3 </vt:lpstr>
      <vt:lpstr>Analysis and Design</vt:lpstr>
      <vt:lpstr>Analysis and Design - 2</vt:lpstr>
      <vt:lpstr>Analysis and Design - 3</vt:lpstr>
      <vt:lpstr>Analysis and Design - 4</vt:lpstr>
      <vt:lpstr>Analysis and Design - 5</vt:lpstr>
      <vt:lpstr>Analysis and Design - 6</vt:lpstr>
      <vt:lpstr>Implementation</vt:lpstr>
      <vt:lpstr>Test</vt:lpstr>
      <vt:lpstr>Test - 2</vt:lpstr>
      <vt:lpstr>Test - 3</vt:lpstr>
      <vt:lpstr>Deployment</vt:lpstr>
      <vt:lpstr>Deployment - 2</vt:lpstr>
      <vt:lpstr>Technical management</vt:lpstr>
      <vt:lpstr>Comments?</vt:lpstr>
      <vt:lpstr>Conclusion</vt:lpstr>
      <vt:lpstr>Here is what you are going to do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72</cp:revision>
  <dcterms:created xsi:type="dcterms:W3CDTF">2012-04-02T18:12:10Z</dcterms:created>
  <dcterms:modified xsi:type="dcterms:W3CDTF">2013-11-21T14:56:28Z</dcterms:modified>
</cp:coreProperties>
</file>